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 id="2147483743" r:id="rId2"/>
    <p:sldMasterId id="2147483756" r:id="rId3"/>
  </p:sldMasterIdLst>
  <p:notesMasterIdLst>
    <p:notesMasterId r:id="rId36"/>
  </p:notesMasterIdLst>
  <p:handoutMasterIdLst>
    <p:handoutMasterId r:id="rId37"/>
  </p:handoutMasterIdLst>
  <p:sldIdLst>
    <p:sldId id="272" r:id="rId4"/>
    <p:sldId id="257" r:id="rId5"/>
    <p:sldId id="535" r:id="rId6"/>
    <p:sldId id="594" r:id="rId7"/>
    <p:sldId id="595" r:id="rId8"/>
    <p:sldId id="552" r:id="rId9"/>
    <p:sldId id="463" r:id="rId10"/>
    <p:sldId id="484" r:id="rId11"/>
    <p:sldId id="554" r:id="rId12"/>
    <p:sldId id="467" r:id="rId13"/>
    <p:sldId id="553" r:id="rId14"/>
    <p:sldId id="491" r:id="rId15"/>
    <p:sldId id="492" r:id="rId16"/>
    <p:sldId id="537" r:id="rId17"/>
    <p:sldId id="557" r:id="rId18"/>
    <p:sldId id="536" r:id="rId19"/>
    <p:sldId id="480" r:id="rId20"/>
    <p:sldId id="481" r:id="rId21"/>
    <p:sldId id="526" r:id="rId22"/>
    <p:sldId id="573" r:id="rId23"/>
    <p:sldId id="577" r:id="rId24"/>
    <p:sldId id="591" r:id="rId25"/>
    <p:sldId id="576" r:id="rId26"/>
    <p:sldId id="581" r:id="rId27"/>
    <p:sldId id="585" r:id="rId28"/>
    <p:sldId id="592" r:id="rId29"/>
    <p:sldId id="593" r:id="rId30"/>
    <p:sldId id="469" r:id="rId31"/>
    <p:sldId id="470" r:id="rId32"/>
    <p:sldId id="471" r:id="rId33"/>
    <p:sldId id="472" r:id="rId34"/>
    <p:sldId id="473" r:id="rId35"/>
  </p:sldIdLst>
  <p:sldSz cx="9144000" cy="6858000" type="screen4x3"/>
  <p:notesSz cx="7010400" cy="9296400"/>
  <p:defaultTextStyle>
    <a:defPPr>
      <a:defRPr lang="en-US"/>
    </a:defPPr>
    <a:lvl1pPr algn="l" rtl="0" fontAlgn="base">
      <a:spcBef>
        <a:spcPct val="50000"/>
      </a:spcBef>
      <a:spcAft>
        <a:spcPct val="50000"/>
      </a:spcAft>
      <a:buClr>
        <a:srgbClr val="004080"/>
      </a:buClr>
      <a:buSzPct val="65000"/>
      <a:buFont typeface="Wingdings" charset="2"/>
      <a:buChar char="§"/>
      <a:defRPr sz="2000" kern="1200">
        <a:solidFill>
          <a:schemeClr val="tx1"/>
        </a:solidFill>
        <a:latin typeface="Arial" charset="0"/>
        <a:ea typeface="+mn-ea"/>
        <a:cs typeface="+mn-cs"/>
      </a:defRPr>
    </a:lvl1pPr>
    <a:lvl2pPr marL="457200" algn="l" rtl="0" fontAlgn="base">
      <a:spcBef>
        <a:spcPct val="50000"/>
      </a:spcBef>
      <a:spcAft>
        <a:spcPct val="50000"/>
      </a:spcAft>
      <a:buClr>
        <a:srgbClr val="004080"/>
      </a:buClr>
      <a:buSzPct val="65000"/>
      <a:buFont typeface="Wingdings" charset="2"/>
      <a:buChar char="§"/>
      <a:defRPr sz="2000" kern="1200">
        <a:solidFill>
          <a:schemeClr val="tx1"/>
        </a:solidFill>
        <a:latin typeface="Arial" charset="0"/>
        <a:ea typeface="+mn-ea"/>
        <a:cs typeface="+mn-cs"/>
      </a:defRPr>
    </a:lvl2pPr>
    <a:lvl3pPr marL="914400" algn="l" rtl="0" fontAlgn="base">
      <a:spcBef>
        <a:spcPct val="50000"/>
      </a:spcBef>
      <a:spcAft>
        <a:spcPct val="50000"/>
      </a:spcAft>
      <a:buClr>
        <a:srgbClr val="004080"/>
      </a:buClr>
      <a:buSzPct val="65000"/>
      <a:buFont typeface="Wingdings" charset="2"/>
      <a:buChar char="§"/>
      <a:defRPr sz="2000" kern="1200">
        <a:solidFill>
          <a:schemeClr val="tx1"/>
        </a:solidFill>
        <a:latin typeface="Arial" charset="0"/>
        <a:ea typeface="+mn-ea"/>
        <a:cs typeface="+mn-cs"/>
      </a:defRPr>
    </a:lvl3pPr>
    <a:lvl4pPr marL="1371600" algn="l" rtl="0" fontAlgn="base">
      <a:spcBef>
        <a:spcPct val="50000"/>
      </a:spcBef>
      <a:spcAft>
        <a:spcPct val="50000"/>
      </a:spcAft>
      <a:buClr>
        <a:srgbClr val="004080"/>
      </a:buClr>
      <a:buSzPct val="65000"/>
      <a:buFont typeface="Wingdings" charset="2"/>
      <a:buChar char="§"/>
      <a:defRPr sz="2000" kern="1200">
        <a:solidFill>
          <a:schemeClr val="tx1"/>
        </a:solidFill>
        <a:latin typeface="Arial" charset="0"/>
        <a:ea typeface="+mn-ea"/>
        <a:cs typeface="+mn-cs"/>
      </a:defRPr>
    </a:lvl4pPr>
    <a:lvl5pPr marL="1828800" algn="l" rtl="0" fontAlgn="base">
      <a:spcBef>
        <a:spcPct val="50000"/>
      </a:spcBef>
      <a:spcAft>
        <a:spcPct val="50000"/>
      </a:spcAft>
      <a:buClr>
        <a:srgbClr val="004080"/>
      </a:buClr>
      <a:buSzPct val="65000"/>
      <a:buFont typeface="Wingdings" charset="2"/>
      <a:buChar char="§"/>
      <a:defRPr sz="2000" kern="1200">
        <a:solidFill>
          <a:schemeClr val="tx1"/>
        </a:solidFill>
        <a:latin typeface="Arial" charset="0"/>
        <a:ea typeface="+mn-ea"/>
        <a:cs typeface="+mn-cs"/>
      </a:defRPr>
    </a:lvl5pPr>
    <a:lvl6pPr marL="2286000" algn="l" defTabSz="457200" rtl="0" eaLnBrk="1" latinLnBrk="0" hangingPunct="1">
      <a:defRPr sz="2000" kern="1200">
        <a:solidFill>
          <a:schemeClr val="tx1"/>
        </a:solidFill>
        <a:latin typeface="Arial" charset="0"/>
        <a:ea typeface="+mn-ea"/>
        <a:cs typeface="+mn-cs"/>
      </a:defRPr>
    </a:lvl6pPr>
    <a:lvl7pPr marL="2743200" algn="l" defTabSz="457200" rtl="0" eaLnBrk="1" latinLnBrk="0" hangingPunct="1">
      <a:defRPr sz="2000" kern="1200">
        <a:solidFill>
          <a:schemeClr val="tx1"/>
        </a:solidFill>
        <a:latin typeface="Arial" charset="0"/>
        <a:ea typeface="+mn-ea"/>
        <a:cs typeface="+mn-cs"/>
      </a:defRPr>
    </a:lvl7pPr>
    <a:lvl8pPr marL="3200400" algn="l" defTabSz="457200" rtl="0" eaLnBrk="1" latinLnBrk="0" hangingPunct="1">
      <a:defRPr sz="2000" kern="1200">
        <a:solidFill>
          <a:schemeClr val="tx1"/>
        </a:solidFill>
        <a:latin typeface="Arial" charset="0"/>
        <a:ea typeface="+mn-ea"/>
        <a:cs typeface="+mn-cs"/>
      </a:defRPr>
    </a:lvl8pPr>
    <a:lvl9pPr marL="3657600" algn="l" defTabSz="4572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AB3"/>
    <a:srgbClr val="00FF00"/>
    <a:srgbClr val="808080"/>
    <a:srgbClr val="66CCFF"/>
    <a:srgbClr val="CCCCCC"/>
    <a:srgbClr val="000000"/>
    <a:srgbClr val="FFA701"/>
    <a:srgbClr val="FF14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4"/>
    <p:restoredTop sz="98913" autoAdjust="0"/>
  </p:normalViewPr>
  <p:slideViewPr>
    <p:cSldViewPr>
      <p:cViewPr varScale="1">
        <p:scale>
          <a:sx n="102" d="100"/>
          <a:sy n="102" d="100"/>
        </p:scale>
        <p:origin x="52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7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2594"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Wingdings" pitchFamily="-108" charset="2"/>
              <a:buChar char="§"/>
              <a:defRPr sz="1200">
                <a:latin typeface="Arial" pitchFamily="-108" charset="0"/>
              </a:defRPr>
            </a:lvl1pPr>
          </a:lstStyle>
          <a:p>
            <a:pPr>
              <a:defRPr/>
            </a:pPr>
            <a:endParaRPr lang="en-US"/>
          </a:p>
        </p:txBody>
      </p:sp>
      <p:sp>
        <p:nvSpPr>
          <p:cNvPr id="622595"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 typeface="Wingdings" pitchFamily="-108" charset="2"/>
              <a:buChar char="§"/>
              <a:defRPr sz="1200">
                <a:latin typeface="Arial" pitchFamily="-108" charset="0"/>
              </a:defRPr>
            </a:lvl1pPr>
          </a:lstStyle>
          <a:p>
            <a:pPr>
              <a:defRPr/>
            </a:pPr>
            <a:endParaRPr lang="en-US"/>
          </a:p>
        </p:txBody>
      </p:sp>
      <p:sp>
        <p:nvSpPr>
          <p:cNvPr id="622596"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 typeface="Wingdings" pitchFamily="-108" charset="2"/>
              <a:buChar char="§"/>
              <a:defRPr sz="1200">
                <a:latin typeface="Arial" pitchFamily="-108" charset="0"/>
              </a:defRPr>
            </a:lvl1pPr>
          </a:lstStyle>
          <a:p>
            <a:pPr>
              <a:defRPr/>
            </a:pPr>
            <a:endParaRPr lang="en-US"/>
          </a:p>
        </p:txBody>
      </p:sp>
      <p:sp>
        <p:nvSpPr>
          <p:cNvPr id="622597"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 typeface="Wingdings" pitchFamily="-108" charset="2"/>
              <a:buChar char="§"/>
              <a:defRPr sz="1200">
                <a:latin typeface="Arial" pitchFamily="-108" charset="0"/>
              </a:defRPr>
            </a:lvl1pPr>
          </a:lstStyle>
          <a:p>
            <a:pPr>
              <a:defRPr/>
            </a:pPr>
            <a:fld id="{F05F1EB3-B348-FF4A-A622-7F9A4E9ECAE9}" type="slidenum">
              <a:rPr lang="en-US"/>
              <a:pPr>
                <a:defRPr/>
              </a:pPr>
              <a:t>‹#›</a:t>
            </a:fld>
            <a:endParaRPr lang="en-US"/>
          </a:p>
        </p:txBody>
      </p:sp>
    </p:spTree>
    <p:extLst>
      <p:ext uri="{BB962C8B-B14F-4D97-AF65-F5344CB8AC3E}">
        <p14:creationId xmlns:p14="http://schemas.microsoft.com/office/powerpoint/2010/main" val="1723060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spcAft>
                <a:spcPct val="0"/>
              </a:spcAft>
              <a:buClrTx/>
              <a:buSzTx/>
              <a:buFontTx/>
              <a:buNone/>
              <a:defRPr sz="1200">
                <a:latin typeface="Times" pitchFamily="-108" charset="0"/>
              </a:defRPr>
            </a:lvl1pPr>
          </a:lstStyle>
          <a:p>
            <a:pPr>
              <a:defRPr/>
            </a:pPr>
            <a:endParaRPr lang="en-US"/>
          </a:p>
        </p:txBody>
      </p:sp>
      <p:sp>
        <p:nvSpPr>
          <p:cNvPr id="78851" name="Rectangle 3"/>
          <p:cNvSpPr>
            <a:spLocks noGrp="1" noChangeArrowheads="1"/>
          </p:cNvSpPr>
          <p:nvPr>
            <p:ph type="dt"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spcAft>
                <a:spcPct val="0"/>
              </a:spcAft>
              <a:buClrTx/>
              <a:buSzTx/>
              <a:buFontTx/>
              <a:buNone/>
              <a:defRPr sz="1200">
                <a:latin typeface="Times" pitchFamily="-10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914400" y="4419600"/>
            <a:ext cx="51816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p:cNvSpPr>
            <a:spLocks noGrp="1" noChangeArrowheads="1"/>
          </p:cNvSpPr>
          <p:nvPr>
            <p:ph type="ftr" sz="quarter" idx="4"/>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spcAft>
                <a:spcPct val="0"/>
              </a:spcAft>
              <a:buClrTx/>
              <a:buSzTx/>
              <a:buFontTx/>
              <a:buNone/>
              <a:defRPr sz="1200">
                <a:latin typeface="Times" pitchFamily="-108" charset="0"/>
              </a:defRPr>
            </a:lvl1pPr>
          </a:lstStyle>
          <a:p>
            <a:pPr>
              <a:defRPr/>
            </a:pPr>
            <a:endParaRPr lang="en-US"/>
          </a:p>
        </p:txBody>
      </p:sp>
      <p:sp>
        <p:nvSpPr>
          <p:cNvPr id="78855" name="Rectangle 7"/>
          <p:cNvSpPr>
            <a:spLocks noGrp="1" noChangeArrowheads="1"/>
          </p:cNvSpPr>
          <p:nvPr>
            <p:ph type="sldNum" sz="quarter" idx="5"/>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spcAft>
                <a:spcPct val="0"/>
              </a:spcAft>
              <a:buClrTx/>
              <a:buSzTx/>
              <a:buFontTx/>
              <a:buNone/>
              <a:defRPr sz="1200">
                <a:latin typeface="Times" pitchFamily="-108" charset="0"/>
              </a:defRPr>
            </a:lvl1pPr>
          </a:lstStyle>
          <a:p>
            <a:pPr>
              <a:defRPr/>
            </a:pPr>
            <a:fld id="{5EE0FCF1-671C-A947-A94B-7E5FD10B6226}" type="slidenum">
              <a:rPr lang="en-US"/>
              <a:pPr>
                <a:defRPr/>
              </a:pPr>
              <a:t>‹#›</a:t>
            </a:fld>
            <a:endParaRPr lang="en-US"/>
          </a:p>
        </p:txBody>
      </p:sp>
    </p:spTree>
    <p:extLst>
      <p:ext uri="{BB962C8B-B14F-4D97-AF65-F5344CB8AC3E}">
        <p14:creationId xmlns:p14="http://schemas.microsoft.com/office/powerpoint/2010/main" val="3177692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Arial"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int.lanl.gov/security/protectinfo/"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int.lanl.gov/security/protectinfo/"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int.lanl.gov/security/protectinfo/"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int.lanl.gov/security/protectinfo/"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F2D3AE9-DE60-F04F-9746-543F1CCA4169}" type="slidenum">
              <a:rPr lang="en-US">
                <a:latin typeface="Times" charset="0"/>
              </a:rPr>
              <a:pPr/>
              <a:t>1</a:t>
            </a:fld>
            <a:endParaRPr lang="en-US">
              <a:latin typeface="Times"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spcBef>
                <a:spcPct val="0"/>
              </a:spcBef>
            </a:pPr>
            <a:endParaRPr lang="en-US" sz="1800">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EBB18-2ED6-6A4E-92E1-CC80854C3A3E}" type="slidenum">
              <a:rPr lang="en-US"/>
              <a:pPr/>
              <a:t>13</a:t>
            </a:fld>
            <a:endParaRPr lang="en-US"/>
          </a:p>
        </p:txBody>
      </p:sp>
      <p:sp>
        <p:nvSpPr>
          <p:cNvPr id="461826" name="Rectangle 2"/>
          <p:cNvSpPr>
            <a:spLocks noGrp="1" noRot="1" noChangeAspect="1" noChangeArrowheads="1"/>
          </p:cNvSpPr>
          <p:nvPr>
            <p:ph type="sldImg"/>
          </p:nvPr>
        </p:nvSpPr>
        <p:spPr bwMode="auto">
          <a:xfrm>
            <a:off x="1168400" y="685800"/>
            <a:ext cx="4673600" cy="3505200"/>
          </a:xfrm>
          <a:prstGeom prst="rect">
            <a:avLst/>
          </a:prstGeom>
          <a:solidFill>
            <a:srgbClr val="FFFFFF"/>
          </a:solidFill>
          <a:ln>
            <a:solidFill>
              <a:srgbClr val="000000"/>
            </a:solidFill>
            <a:miter lim="800000"/>
            <a:headEnd/>
            <a:tailEnd/>
          </a:ln>
        </p:spPr>
      </p:sp>
      <p:sp>
        <p:nvSpPr>
          <p:cNvPr id="461827" name="Rectangle 3"/>
          <p:cNvSpPr>
            <a:spLocks noGrp="1" noChangeArrowheads="1"/>
          </p:cNvSpPr>
          <p:nvPr>
            <p:ph type="body" idx="1"/>
          </p:nvPr>
        </p:nvSpPr>
        <p:spPr bwMode="auto">
          <a:xfrm>
            <a:off x="913625" y="4419018"/>
            <a:ext cx="5183152" cy="4191450"/>
          </a:xfrm>
          <a:prstGeom prst="rect">
            <a:avLst/>
          </a:prstGeom>
          <a:solidFill>
            <a:srgbClr val="FFFFFF"/>
          </a:solidFill>
          <a:ln>
            <a:solidFill>
              <a:srgbClr val="000000"/>
            </a:solidFill>
            <a:miter lim="800000"/>
            <a:headEnd/>
            <a:tailEnd/>
          </a:ln>
        </p:spPr>
        <p:txBody>
          <a:bodyPr lIns="91435" tIns="45717" rIns="91435" bIns="45717">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02DF8F-EDE0-F345-9D63-5AA98919DB8F}" type="slidenum">
              <a:rPr lang="en-US"/>
              <a:pPr/>
              <a:t>14</a:t>
            </a:fld>
            <a:endParaRPr lang="en-US"/>
          </a:p>
        </p:txBody>
      </p:sp>
      <p:sp>
        <p:nvSpPr>
          <p:cNvPr id="420866" name="Rectangle 1026"/>
          <p:cNvSpPr>
            <a:spLocks noGrp="1" noRot="1" noChangeAspect="1" noChangeArrowheads="1"/>
          </p:cNvSpPr>
          <p:nvPr>
            <p:ph type="sldImg"/>
          </p:nvPr>
        </p:nvSpPr>
        <p:spPr bwMode="auto">
          <a:xfrm>
            <a:off x="1168400" y="685800"/>
            <a:ext cx="4673600" cy="3505200"/>
          </a:xfrm>
          <a:prstGeom prst="rect">
            <a:avLst/>
          </a:prstGeom>
          <a:solidFill>
            <a:srgbClr val="FFFFFF"/>
          </a:solidFill>
          <a:ln>
            <a:solidFill>
              <a:srgbClr val="000000"/>
            </a:solidFill>
            <a:miter lim="800000"/>
            <a:headEnd/>
            <a:tailEnd/>
          </a:ln>
        </p:spPr>
      </p:sp>
      <p:sp>
        <p:nvSpPr>
          <p:cNvPr id="420867" name="Rectangle 1027"/>
          <p:cNvSpPr>
            <a:spLocks noGrp="1" noChangeArrowheads="1"/>
          </p:cNvSpPr>
          <p:nvPr>
            <p:ph type="body" idx="1"/>
          </p:nvPr>
        </p:nvSpPr>
        <p:spPr bwMode="auto">
          <a:xfrm>
            <a:off x="913625" y="4419018"/>
            <a:ext cx="5183152" cy="4191450"/>
          </a:xfrm>
          <a:prstGeom prst="rect">
            <a:avLst/>
          </a:prstGeom>
          <a:solidFill>
            <a:srgbClr val="FFFFFF"/>
          </a:solidFill>
          <a:ln>
            <a:solidFill>
              <a:srgbClr val="000000"/>
            </a:solidFill>
            <a:miter lim="800000"/>
            <a:headEnd/>
            <a:tailEnd/>
          </a:ln>
        </p:spPr>
        <p:txBody>
          <a:bodyPr lIns="91435" tIns="45717" rIns="91435" bIns="45717">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xfrm>
            <a:off x="1181100" y="696913"/>
            <a:ext cx="4648200" cy="3486150"/>
          </a:xfrm>
          <a:solidFill>
            <a:srgbClr val="FFFFFF"/>
          </a:solidFill>
          <a:ln/>
        </p:spPr>
      </p:sp>
      <p:sp>
        <p:nvSpPr>
          <p:cNvPr id="18435"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7" tIns="46589" rIns="93177" bIns="46589"/>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6D18A2-18A3-B749-B6D0-03CA61317D92}" type="slidenum">
              <a:rPr lang="en-US"/>
              <a:pPr/>
              <a:t>16</a:t>
            </a:fld>
            <a:endParaRPr lang="en-US"/>
          </a:p>
        </p:txBody>
      </p:sp>
      <p:sp>
        <p:nvSpPr>
          <p:cNvPr id="463874" name="Rectangle 2"/>
          <p:cNvSpPr>
            <a:spLocks noGrp="1" noRot="1" noChangeAspect="1" noChangeArrowheads="1"/>
          </p:cNvSpPr>
          <p:nvPr>
            <p:ph type="sldImg"/>
          </p:nvPr>
        </p:nvSpPr>
        <p:spPr bwMode="auto">
          <a:xfrm>
            <a:off x="1168400" y="685800"/>
            <a:ext cx="4673600" cy="3505200"/>
          </a:xfrm>
          <a:prstGeom prst="rect">
            <a:avLst/>
          </a:prstGeom>
          <a:solidFill>
            <a:srgbClr val="FFFFFF"/>
          </a:solidFill>
          <a:ln>
            <a:solidFill>
              <a:srgbClr val="000000"/>
            </a:solidFill>
            <a:miter lim="800000"/>
            <a:headEnd/>
            <a:tailEnd/>
          </a:ln>
        </p:spPr>
      </p:sp>
      <p:sp>
        <p:nvSpPr>
          <p:cNvPr id="463875" name="Rectangle 3"/>
          <p:cNvSpPr>
            <a:spLocks noGrp="1" noChangeArrowheads="1"/>
          </p:cNvSpPr>
          <p:nvPr>
            <p:ph type="body" idx="1"/>
          </p:nvPr>
        </p:nvSpPr>
        <p:spPr bwMode="auto">
          <a:xfrm>
            <a:off x="913625" y="4419018"/>
            <a:ext cx="5183152" cy="4191450"/>
          </a:xfrm>
          <a:prstGeom prst="rect">
            <a:avLst/>
          </a:prstGeom>
          <a:solidFill>
            <a:srgbClr val="FFFFFF"/>
          </a:solidFill>
          <a:ln>
            <a:solidFill>
              <a:srgbClr val="000000"/>
            </a:solidFill>
            <a:miter lim="800000"/>
            <a:headEnd/>
            <a:tailEnd/>
          </a:ln>
        </p:spPr>
        <p:txBody>
          <a:bodyPr lIns="91435" tIns="45717" rIns="91435" bIns="45717">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p:cNvSpPr>
          <p:nvPr>
            <p:ph type="sldImg"/>
          </p:nvPr>
        </p:nvSpPr>
        <p:spPr>
          <a:xfrm>
            <a:off x="1181100" y="696913"/>
            <a:ext cx="4648200" cy="3486150"/>
          </a:xfrm>
          <a:solidFill>
            <a:srgbClr val="FFFFFF"/>
          </a:solidFill>
          <a:ln/>
        </p:spPr>
      </p:sp>
      <p:sp>
        <p:nvSpPr>
          <p:cNvPr id="26627"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7" tIns="46589" rIns="93177" bIns="46589"/>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p:cNvSpPr>
          <p:nvPr>
            <p:ph type="sldImg"/>
          </p:nvPr>
        </p:nvSpPr>
        <p:spPr>
          <a:xfrm>
            <a:off x="1181100" y="696913"/>
            <a:ext cx="4648200" cy="3486150"/>
          </a:xfrm>
          <a:solidFill>
            <a:srgbClr val="FFFFFF"/>
          </a:solidFill>
          <a:ln/>
        </p:spPr>
      </p:sp>
      <p:sp>
        <p:nvSpPr>
          <p:cNvPr id="28675"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7" tIns="46589" rIns="93177" bIns="46589"/>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28067B-3E73-7141-8CAA-2C647AE56FC3}" type="slidenum">
              <a:rPr lang="en-US"/>
              <a:pPr/>
              <a:t>19</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xfrm>
            <a:off x="1181100" y="696913"/>
            <a:ext cx="4648200" cy="3486150"/>
          </a:xfrm>
          <a:solidFill>
            <a:srgbClr val="FFFFFF"/>
          </a:solidFill>
          <a:ln/>
        </p:spPr>
      </p:sp>
      <p:sp>
        <p:nvSpPr>
          <p:cNvPr id="18435"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7" tIns="46589" rIns="93177" bIns="46589"/>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EC0099F-BEFE-8541-8A9C-FBDD5477ABA1}" type="slidenum">
              <a:rPr lang="en-US">
                <a:solidFill>
                  <a:prstClr val="black"/>
                </a:solidFill>
                <a:latin typeface="Calibri"/>
              </a:rPr>
              <a:pPr/>
              <a:t>23</a:t>
            </a:fld>
            <a:endParaRPr lang="en-US">
              <a:solidFill>
                <a:prstClr val="black"/>
              </a:solidFill>
              <a:latin typeface="Calibri"/>
            </a:endParaRPr>
          </a:p>
        </p:txBody>
      </p:sp>
      <p:sp>
        <p:nvSpPr>
          <p:cNvPr id="69633" name="Text Box 1"/>
          <p:cNvSpPr txBox="1">
            <a:spLocks noGrp="1" noRot="1" noChangeAspect="1" noChangeArrowheads="1"/>
          </p:cNvSpPr>
          <p:nvPr>
            <p:ph type="sldImg"/>
          </p:nvPr>
        </p:nvSpPr>
        <p:spPr bwMode="auto">
          <a:xfrm>
            <a:off x="1168400" y="705300"/>
            <a:ext cx="4673600" cy="34861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69634" name="Text Box 2"/>
          <p:cNvSpPr txBox="1">
            <a:spLocks noGrp="1" noChangeArrowheads="1"/>
          </p:cNvSpPr>
          <p:nvPr>
            <p:ph type="body" idx="1"/>
          </p:nvPr>
        </p:nvSpPr>
        <p:spPr bwMode="auto">
          <a:xfrm>
            <a:off x="701613" y="4414911"/>
            <a:ext cx="5608607" cy="418308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1300674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BE540CD-B6C8-C048-8C04-62B5A2882191}" type="slidenum">
              <a:rPr lang="en-US">
                <a:solidFill>
                  <a:prstClr val="black"/>
                </a:solidFill>
                <a:latin typeface="Calibri"/>
              </a:rPr>
              <a:pPr/>
              <a:t>24</a:t>
            </a:fld>
            <a:endParaRPr lang="en-US">
              <a:solidFill>
                <a:prstClr val="black"/>
              </a:solidFill>
              <a:latin typeface="Calibri"/>
            </a:endParaRPr>
          </a:p>
        </p:txBody>
      </p:sp>
      <p:sp>
        <p:nvSpPr>
          <p:cNvPr id="71681" name="Text Box 1"/>
          <p:cNvSpPr txBox="1">
            <a:spLocks noGrp="1" noRot="1" noChangeAspect="1" noChangeArrowheads="1"/>
          </p:cNvSpPr>
          <p:nvPr>
            <p:ph type="sldImg"/>
          </p:nvPr>
        </p:nvSpPr>
        <p:spPr bwMode="auto">
          <a:xfrm>
            <a:off x="1181100" y="704850"/>
            <a:ext cx="4648200" cy="348615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71682" name="Text Box 2"/>
          <p:cNvSpPr txBox="1">
            <a:spLocks noGrp="1" noChangeArrowheads="1"/>
          </p:cNvSpPr>
          <p:nvPr>
            <p:ph type="body" idx="1"/>
          </p:nvPr>
        </p:nvSpPr>
        <p:spPr bwMode="auto">
          <a:xfrm>
            <a:off x="701613" y="4414911"/>
            <a:ext cx="5608607" cy="418308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extLst>
      <p:ext uri="{BB962C8B-B14F-4D97-AF65-F5344CB8AC3E}">
        <p14:creationId xmlns:p14="http://schemas.microsoft.com/office/powerpoint/2010/main" val="26150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8C526-B4A7-A94F-9DE3-6DA996F2C3ED}" type="slidenum">
              <a:rPr lang="en-US"/>
              <a:pPr/>
              <a:t>3</a:t>
            </a:fld>
            <a:endParaRPr lang="en-US"/>
          </a:p>
        </p:txBody>
      </p:sp>
      <p:sp>
        <p:nvSpPr>
          <p:cNvPr id="453634" name="Rectangle 1026"/>
          <p:cNvSpPr>
            <a:spLocks noGrp="1" noRot="1" noChangeAspect="1" noChangeArrowheads="1"/>
          </p:cNvSpPr>
          <p:nvPr>
            <p:ph type="sldImg"/>
          </p:nvPr>
        </p:nvSpPr>
        <p:spPr bwMode="auto">
          <a:xfrm>
            <a:off x="1168400" y="685800"/>
            <a:ext cx="4673600" cy="3505200"/>
          </a:xfrm>
          <a:prstGeom prst="rect">
            <a:avLst/>
          </a:prstGeom>
          <a:solidFill>
            <a:srgbClr val="FFFFFF"/>
          </a:solidFill>
          <a:ln>
            <a:solidFill>
              <a:srgbClr val="000000"/>
            </a:solidFill>
            <a:miter lim="800000"/>
            <a:headEnd/>
            <a:tailEnd/>
          </a:ln>
        </p:spPr>
      </p:sp>
      <p:sp>
        <p:nvSpPr>
          <p:cNvPr id="453635" name="Rectangle 1027"/>
          <p:cNvSpPr>
            <a:spLocks noGrp="1" noChangeArrowheads="1"/>
          </p:cNvSpPr>
          <p:nvPr>
            <p:ph type="body" idx="1"/>
          </p:nvPr>
        </p:nvSpPr>
        <p:spPr bwMode="auto">
          <a:xfrm>
            <a:off x="913625" y="4419018"/>
            <a:ext cx="5183152" cy="4191450"/>
          </a:xfrm>
          <a:prstGeom prst="rect">
            <a:avLst/>
          </a:prstGeom>
          <a:solidFill>
            <a:srgbClr val="FFFFFF"/>
          </a:solidFill>
          <a:ln>
            <a:solidFill>
              <a:srgbClr val="000000"/>
            </a:solidFill>
            <a:miter lim="800000"/>
            <a:headEnd/>
            <a:tailEnd/>
          </a:ln>
        </p:spPr>
        <p:txBody>
          <a:bodyPr lIns="91435" tIns="45717" rIns="91435" bIns="45717">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xfrm>
            <a:off x="1181100" y="696913"/>
            <a:ext cx="4648200" cy="3486150"/>
          </a:xfrm>
          <a:solidFill>
            <a:srgbClr val="FFFFFF"/>
          </a:solidFill>
          <a:ln/>
        </p:spPr>
      </p:sp>
      <p:sp>
        <p:nvSpPr>
          <p:cNvPr id="18435"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7" tIns="46589" rIns="93177" bIns="46589"/>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p:cNvSpPr>
          <p:nvPr>
            <p:ph type="sldImg"/>
          </p:nvPr>
        </p:nvSpPr>
        <p:spPr>
          <a:xfrm>
            <a:off x="1181100" y="696913"/>
            <a:ext cx="4648200" cy="3486150"/>
          </a:xfrm>
          <a:solidFill>
            <a:srgbClr val="FFFFFF"/>
          </a:solidFill>
          <a:ln/>
        </p:spPr>
      </p:sp>
      <p:sp>
        <p:nvSpPr>
          <p:cNvPr id="32771"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2" tIns="46587" rIns="93172" bIns="46587"/>
          <a:lstStyle/>
          <a:p>
            <a:r>
              <a:rPr lang="en-US">
                <a:latin typeface="Arial" charset="0"/>
                <a:ea typeface="ＭＳ Ｐゴシック" charset="-128"/>
                <a:cs typeface="ＭＳ Ｐゴシック" charset="-128"/>
              </a:rPr>
              <a:t>Content Slide Notes</a:t>
            </a:r>
          </a:p>
          <a:p>
            <a:r>
              <a:rPr lang="en-US">
                <a:solidFill>
                  <a:srgbClr val="000000"/>
                </a:solidFill>
                <a:latin typeface="Helvetica" charset="0"/>
                <a:ea typeface="ＭＳ Ｐゴシック" charset="-128"/>
                <a:cs typeface="ＭＳ Ｐゴシック" charset="-128"/>
              </a:rPr>
              <a:t>“UNCLASSIFIED”  marking of slides is not a security requirement and may be deleted from the Slide Master (View › Master › Slide Master). In general, slides should be marked “UNCLASSIFIED” if there is potential for confusion or misinterpretation of something that could be deemed classified. For guidance on marking slides containing classified and unclassified controlled information, see the Protecting Information Web site at </a:t>
            </a:r>
            <a:r>
              <a:rPr lang="en-US">
                <a:latin typeface="Arial" charset="0"/>
                <a:ea typeface="ＭＳ Ｐゴシック" charset="-128"/>
                <a:cs typeface="ＭＳ Ｐゴシック" charset="-128"/>
                <a:hlinkClick r:id="rId3"/>
              </a:rPr>
              <a:t>http://int.lanl.gov/security/protectinfo/</a:t>
            </a:r>
            <a:r>
              <a:rPr lang="en-US">
                <a:solidFill>
                  <a:srgbClr val="000000"/>
                </a:solidFill>
                <a:latin typeface="Helvetica" charset="0"/>
                <a:ea typeface="ＭＳ Ｐゴシック" charset="-128"/>
                <a:cs typeface="ＭＳ Ｐゴシック" charset="-128"/>
              </a:rPr>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p:cNvSpPr>
          <p:nvPr>
            <p:ph type="sldImg"/>
          </p:nvPr>
        </p:nvSpPr>
        <p:spPr>
          <a:xfrm>
            <a:off x="1181100" y="696913"/>
            <a:ext cx="4648200" cy="3486150"/>
          </a:xfrm>
          <a:solidFill>
            <a:srgbClr val="FFFFFF"/>
          </a:solidFill>
          <a:ln/>
        </p:spPr>
      </p:sp>
      <p:sp>
        <p:nvSpPr>
          <p:cNvPr id="34819"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2" tIns="46587" rIns="93172" bIns="46587"/>
          <a:lstStyle/>
          <a:p>
            <a:r>
              <a:rPr lang="en-US">
                <a:latin typeface="Arial" charset="0"/>
                <a:ea typeface="ＭＳ Ｐゴシック" charset="-128"/>
                <a:cs typeface="ＭＳ Ｐゴシック" charset="-128"/>
              </a:rPr>
              <a:t>Content Slide Notes</a:t>
            </a:r>
          </a:p>
          <a:p>
            <a:r>
              <a:rPr lang="en-US">
                <a:solidFill>
                  <a:srgbClr val="000000"/>
                </a:solidFill>
                <a:latin typeface="Helvetica" charset="0"/>
                <a:ea typeface="ＭＳ Ｐゴシック" charset="-128"/>
                <a:cs typeface="ＭＳ Ｐゴシック" charset="-128"/>
              </a:rPr>
              <a:t>“UNCLASSIFIED”  marking of slides is not a security requirement and may be deleted from the Slide Master (View › Master › Slide Master). In general, slides should be marked “UNCLASSIFIED” if there is potential for confusion or misinterpretation of something that could be deemed classified. For guidance on marking slides containing classified and unclassified controlled information, see the Protecting Information Web site at </a:t>
            </a:r>
            <a:r>
              <a:rPr lang="en-US">
                <a:latin typeface="Arial" charset="0"/>
                <a:ea typeface="ＭＳ Ｐゴシック" charset="-128"/>
                <a:cs typeface="ＭＳ Ｐゴシック" charset="-128"/>
                <a:hlinkClick r:id="rId3"/>
              </a:rPr>
              <a:t>http://int.lanl.gov/security/protectinfo/</a:t>
            </a:r>
            <a:r>
              <a:rPr lang="en-US">
                <a:solidFill>
                  <a:srgbClr val="000000"/>
                </a:solidFill>
                <a:latin typeface="Helvetica" charset="0"/>
                <a:ea typeface="ＭＳ Ｐゴシック" charset="-128"/>
                <a:cs typeface="ＭＳ Ｐゴシック" charset="-128"/>
              </a:rPr>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a:xfrm>
            <a:off x="1181100" y="696913"/>
            <a:ext cx="4648200" cy="3486150"/>
          </a:xfrm>
          <a:solidFill>
            <a:srgbClr val="FFFFFF"/>
          </a:solidFill>
          <a:ln/>
        </p:spPr>
      </p:sp>
      <p:sp>
        <p:nvSpPr>
          <p:cNvPr id="36867"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2" tIns="46587" rIns="93172" bIns="46587"/>
          <a:lstStyle/>
          <a:p>
            <a:r>
              <a:rPr lang="en-US">
                <a:latin typeface="Arial" charset="0"/>
                <a:ea typeface="ＭＳ Ｐゴシック" charset="-128"/>
                <a:cs typeface="ＭＳ Ｐゴシック" charset="-128"/>
              </a:rPr>
              <a:t>Content Slide Notes</a:t>
            </a:r>
          </a:p>
          <a:p>
            <a:r>
              <a:rPr lang="en-US">
                <a:solidFill>
                  <a:srgbClr val="000000"/>
                </a:solidFill>
                <a:latin typeface="Helvetica" charset="0"/>
                <a:ea typeface="ＭＳ Ｐゴシック" charset="-128"/>
                <a:cs typeface="ＭＳ Ｐゴシック" charset="-128"/>
              </a:rPr>
              <a:t>“UNCLASSIFIED”  marking of slides is not a security requirement and may be deleted from the Slide Master (View › Master › Slide Master). In general, slides should be marked “UNCLASSIFIED” if there is potential for confusion or misinterpretation of something that could be deemed classified. For guidance on marking slides containing classified and unclassified controlled information, see the Protecting Information Web site at </a:t>
            </a:r>
            <a:r>
              <a:rPr lang="en-US">
                <a:latin typeface="Arial" charset="0"/>
                <a:ea typeface="ＭＳ Ｐゴシック" charset="-128"/>
                <a:cs typeface="ＭＳ Ｐゴシック" charset="-128"/>
                <a:hlinkClick r:id="rId3"/>
              </a:rPr>
              <a:t>http://int.lanl.gov/security/protectinfo/</a:t>
            </a:r>
            <a:r>
              <a:rPr lang="en-US">
                <a:solidFill>
                  <a:srgbClr val="000000"/>
                </a:solidFill>
                <a:latin typeface="Helvetica" charset="0"/>
                <a:ea typeface="ＭＳ Ｐゴシック" charset="-128"/>
                <a:cs typeface="ＭＳ Ｐゴシック" charset="-128"/>
              </a:rPr>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a:xfrm>
            <a:off x="1181100" y="696913"/>
            <a:ext cx="4648200" cy="3486150"/>
          </a:xfrm>
          <a:solidFill>
            <a:srgbClr val="FFFFFF"/>
          </a:solidFill>
          <a:ln/>
        </p:spPr>
      </p:sp>
      <p:sp>
        <p:nvSpPr>
          <p:cNvPr id="38915"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2" tIns="46587" rIns="93172" bIns="46587"/>
          <a:lstStyle/>
          <a:p>
            <a:r>
              <a:rPr lang="en-US">
                <a:latin typeface="Arial" charset="0"/>
                <a:ea typeface="ＭＳ Ｐゴシック" charset="-128"/>
                <a:cs typeface="ＭＳ Ｐゴシック" charset="-128"/>
              </a:rPr>
              <a:t>Content Slide Notes</a:t>
            </a:r>
          </a:p>
          <a:p>
            <a:r>
              <a:rPr lang="en-US">
                <a:solidFill>
                  <a:srgbClr val="000000"/>
                </a:solidFill>
                <a:latin typeface="Helvetica" charset="0"/>
                <a:ea typeface="ＭＳ Ｐゴシック" charset="-128"/>
                <a:cs typeface="ＭＳ Ｐゴシック" charset="-128"/>
              </a:rPr>
              <a:t>“UNCLASSIFIED”  marking of slides is not a security requirement and may be deleted from the Slide Master (View › Master › Slide Master). In general, slides should be marked “UNCLASSIFIED” if there is potential for confusion or misinterpretation of something that could be deemed classified. For guidance on marking slides containing classified and unclassified controlled information, see the Protecting Information Web site at </a:t>
            </a:r>
            <a:r>
              <a:rPr lang="en-US">
                <a:latin typeface="Arial" charset="0"/>
                <a:ea typeface="ＭＳ Ｐゴシック" charset="-128"/>
                <a:cs typeface="ＭＳ Ｐゴシック" charset="-128"/>
                <a:hlinkClick r:id="rId3"/>
              </a:rPr>
              <a:t>http://int.lanl.gov/security/protectinfo/</a:t>
            </a:r>
            <a:r>
              <a:rPr lang="en-US">
                <a:solidFill>
                  <a:srgbClr val="000000"/>
                </a:solidFill>
                <a:latin typeface="Helvetica" charset="0"/>
                <a:ea typeface="ＭＳ Ｐゴシック" charset="-128"/>
                <a:cs typeface="ＭＳ Ｐゴシック" charset="-128"/>
              </a:rP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81100" y="696913"/>
            <a:ext cx="4648200" cy="3486150"/>
          </a:xfrm>
          <a:solidFill>
            <a:srgbClr val="FFFFFF"/>
          </a:solidFill>
          <a:ln/>
        </p:spPr>
      </p:sp>
      <p:sp>
        <p:nvSpPr>
          <p:cNvPr id="40963" name="Rectangle 3"/>
          <p:cNvSpPr>
            <a:spLocks noGrp="1" noChangeArrowheads="1"/>
          </p:cNvSpPr>
          <p:nvPr>
            <p:ph type="body" idx="1"/>
          </p:nvPr>
        </p:nvSpPr>
        <p:spPr>
          <a:xfrm>
            <a:off x="935038" y="4414838"/>
            <a:ext cx="5140325" cy="4184650"/>
          </a:xfrm>
          <a:solidFill>
            <a:srgbClr val="FFFFFF"/>
          </a:solidFill>
          <a:ln>
            <a:solidFill>
              <a:srgbClr val="000000"/>
            </a:solidFill>
          </a:ln>
        </p:spPr>
        <p:txBody>
          <a:bodyPr lIns="91325" tIns="45662" rIns="91325" bIns="45662"/>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xfrm>
            <a:off x="1181100" y="696913"/>
            <a:ext cx="4648200" cy="3486150"/>
          </a:xfrm>
          <a:solidFill>
            <a:srgbClr val="FFFFFF"/>
          </a:solidFill>
          <a:ln/>
        </p:spPr>
      </p:sp>
      <p:sp>
        <p:nvSpPr>
          <p:cNvPr id="18435"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7" tIns="46589" rIns="93177" bIns="46589"/>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p:cNvSpPr>
          <p:nvPr>
            <p:ph type="sldImg"/>
          </p:nvPr>
        </p:nvSpPr>
        <p:spPr>
          <a:xfrm>
            <a:off x="1181100" y="696913"/>
            <a:ext cx="4648200" cy="3486150"/>
          </a:xfrm>
          <a:solidFill>
            <a:srgbClr val="FFFFFF"/>
          </a:solidFill>
          <a:ln/>
        </p:spPr>
      </p:sp>
      <p:sp>
        <p:nvSpPr>
          <p:cNvPr id="20483"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2" tIns="46587" rIns="93172" bIns="46587"/>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xfrm>
            <a:off x="1181100" y="696913"/>
            <a:ext cx="4648200" cy="3486150"/>
          </a:xfrm>
          <a:solidFill>
            <a:srgbClr val="FFFFFF"/>
          </a:solidFill>
          <a:ln/>
        </p:spPr>
      </p:sp>
      <p:sp>
        <p:nvSpPr>
          <p:cNvPr id="18435"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7" tIns="46589" rIns="93177" bIns="46589"/>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p:cNvSpPr>
          <p:nvPr>
            <p:ph type="sldImg"/>
          </p:nvPr>
        </p:nvSpPr>
        <p:spPr>
          <a:xfrm>
            <a:off x="1181100" y="696913"/>
            <a:ext cx="4648200" cy="3486150"/>
          </a:xfrm>
          <a:solidFill>
            <a:srgbClr val="FFFFFF"/>
          </a:solidFill>
          <a:ln/>
        </p:spPr>
      </p:sp>
      <p:sp>
        <p:nvSpPr>
          <p:cNvPr id="18435"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7" tIns="46589" rIns="93177" bIns="46589"/>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p:cNvSpPr>
          <p:nvPr>
            <p:ph type="sldImg"/>
          </p:nvPr>
        </p:nvSpPr>
        <p:spPr>
          <a:xfrm>
            <a:off x="1181100" y="696913"/>
            <a:ext cx="4648200" cy="3486150"/>
          </a:xfrm>
          <a:solidFill>
            <a:srgbClr val="FFFFFF"/>
          </a:solidFill>
          <a:ln/>
        </p:spPr>
      </p:sp>
      <p:sp>
        <p:nvSpPr>
          <p:cNvPr id="22531"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177" tIns="46589" rIns="93177" bIns="46589"/>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E635B433-3E1B-F24A-A9DD-6E5CA93A45DE}" type="slidenum">
              <a:rPr lang="en-US"/>
              <a:pPr/>
              <a:t>11</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2C886-381E-9D48-B876-20E805597C34}" type="slidenum">
              <a:rPr lang="en-US"/>
              <a:pPr/>
              <a:t>12</a:t>
            </a:fld>
            <a:endParaRPr lang="en-US"/>
          </a:p>
        </p:txBody>
      </p:sp>
      <p:sp>
        <p:nvSpPr>
          <p:cNvPr id="459778" name="Rectangle 2"/>
          <p:cNvSpPr>
            <a:spLocks noGrp="1" noRot="1" noChangeAspect="1" noChangeArrowheads="1"/>
          </p:cNvSpPr>
          <p:nvPr>
            <p:ph type="sldImg"/>
          </p:nvPr>
        </p:nvSpPr>
        <p:spPr bwMode="auto">
          <a:xfrm>
            <a:off x="1168400" y="685800"/>
            <a:ext cx="4673600" cy="3505200"/>
          </a:xfrm>
          <a:prstGeom prst="rect">
            <a:avLst/>
          </a:prstGeom>
          <a:solidFill>
            <a:srgbClr val="FFFFFF"/>
          </a:solidFill>
          <a:ln>
            <a:solidFill>
              <a:srgbClr val="000000"/>
            </a:solidFill>
            <a:miter lim="800000"/>
            <a:headEnd/>
            <a:tailEnd/>
          </a:ln>
        </p:spPr>
      </p:sp>
      <p:sp>
        <p:nvSpPr>
          <p:cNvPr id="459779" name="Rectangle 3"/>
          <p:cNvSpPr>
            <a:spLocks noGrp="1" noChangeArrowheads="1"/>
          </p:cNvSpPr>
          <p:nvPr>
            <p:ph type="body" idx="1"/>
          </p:nvPr>
        </p:nvSpPr>
        <p:spPr bwMode="auto">
          <a:xfrm>
            <a:off x="913625" y="4419018"/>
            <a:ext cx="5183152" cy="4191450"/>
          </a:xfrm>
          <a:prstGeom prst="rect">
            <a:avLst/>
          </a:prstGeom>
          <a:solidFill>
            <a:srgbClr val="FFFFFF"/>
          </a:solidFill>
          <a:ln>
            <a:solidFill>
              <a:srgbClr val="000000"/>
            </a:solidFill>
            <a:miter lim="800000"/>
            <a:headEnd/>
            <a:tailEnd/>
          </a:ln>
        </p:spPr>
        <p:txBody>
          <a:bodyPr lIns="91435" tIns="45717" rIns="91435" bIns="45717">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p:cNvPicPr>
            <a:picLocks noChangeAspect="1" noChangeArrowheads="1"/>
          </p:cNvPicPr>
          <p:nvPr userDrawn="1"/>
        </p:nvPicPr>
        <p:blipFill>
          <a:blip r:embed="rId2"/>
          <a:srcRect/>
          <a:stretch>
            <a:fillRect/>
          </a:stretch>
        </p:blipFill>
        <p:spPr bwMode="auto">
          <a:xfrm>
            <a:off x="190500" y="5799138"/>
            <a:ext cx="1430338" cy="660400"/>
          </a:xfrm>
          <a:prstGeom prst="rect">
            <a:avLst/>
          </a:prstGeom>
          <a:noFill/>
          <a:ln w="9525">
            <a:noFill/>
            <a:miter lim="800000"/>
            <a:headEnd/>
            <a:tailEnd/>
          </a:ln>
        </p:spPr>
      </p:pic>
      <p:sp>
        <p:nvSpPr>
          <p:cNvPr id="5" name="Rectangle 10"/>
          <p:cNvSpPr>
            <a:spLocks noChangeArrowheads="1"/>
          </p:cNvSpPr>
          <p:nvPr userDrawn="1"/>
        </p:nvSpPr>
        <p:spPr bwMode="auto">
          <a:xfrm>
            <a:off x="1066800" y="2481263"/>
            <a:ext cx="8077200" cy="185737"/>
          </a:xfrm>
          <a:prstGeom prst="rect">
            <a:avLst/>
          </a:prstGeom>
          <a:solidFill>
            <a:srgbClr val="FFCC66"/>
          </a:solidFill>
          <a:ln w="9525">
            <a:noFill/>
            <a:miter lim="800000"/>
            <a:headEnd/>
            <a:tailEnd/>
          </a:ln>
          <a:effectLst/>
        </p:spPr>
        <p:txBody>
          <a:bodyPr wrap="none" anchor="ctr">
            <a:prstTxWarp prst="textNoShape">
              <a:avLst/>
            </a:prstTxWarp>
          </a:bodyPr>
          <a:lstStyle/>
          <a:p>
            <a:pPr>
              <a:buFont typeface="Wingdings" pitchFamily="-108" charset="2"/>
              <a:buChar char="§"/>
              <a:defRPr/>
            </a:pPr>
            <a:endParaRPr lang="en-US">
              <a:latin typeface="Arial" pitchFamily="-108" charset="0"/>
            </a:endParaRPr>
          </a:p>
        </p:txBody>
      </p:sp>
      <p:sp>
        <p:nvSpPr>
          <p:cNvPr id="6" name="Line 20"/>
          <p:cNvSpPr>
            <a:spLocks noChangeShapeType="1"/>
          </p:cNvSpPr>
          <p:nvPr userDrawn="1"/>
        </p:nvSpPr>
        <p:spPr bwMode="auto">
          <a:xfrm>
            <a:off x="1241425" y="6438900"/>
            <a:ext cx="7445375"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108" charset="2"/>
              <a:buChar char="§"/>
              <a:defRPr/>
            </a:pPr>
            <a:endParaRPr lang="en-US">
              <a:latin typeface="Arial" pitchFamily="-108" charset="0"/>
            </a:endParaRPr>
          </a:p>
        </p:txBody>
      </p:sp>
      <p:sp>
        <p:nvSpPr>
          <p:cNvPr id="7" name="Line 21"/>
          <p:cNvSpPr>
            <a:spLocks noChangeShapeType="1"/>
          </p:cNvSpPr>
          <p:nvPr userDrawn="1"/>
        </p:nvSpPr>
        <p:spPr bwMode="auto">
          <a:xfrm>
            <a:off x="463550" y="6438900"/>
            <a:ext cx="355600"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108" charset="2"/>
              <a:buChar char="§"/>
              <a:defRPr/>
            </a:pPr>
            <a:endParaRPr lang="en-US">
              <a:latin typeface="Arial" pitchFamily="-108" charset="0"/>
            </a:endParaRPr>
          </a:p>
        </p:txBody>
      </p:sp>
      <p:sp>
        <p:nvSpPr>
          <p:cNvPr id="71691" name="Rectangle 11"/>
          <p:cNvSpPr>
            <a:spLocks noGrp="1" noChangeArrowheads="1"/>
          </p:cNvSpPr>
          <p:nvPr>
            <p:ph type="ctrTitle"/>
          </p:nvPr>
        </p:nvSpPr>
        <p:spPr>
          <a:xfrm>
            <a:off x="457200" y="1752600"/>
            <a:ext cx="8229600" cy="1143000"/>
          </a:xfrm>
        </p:spPr>
        <p:txBody>
          <a:bodyPr anchor="ctr"/>
          <a:lstStyle>
            <a:lvl1pPr algn="ctr">
              <a:defRPr sz="3200"/>
            </a:lvl1pPr>
          </a:lstStyle>
          <a:p>
            <a:r>
              <a:rPr lang="en-US"/>
              <a:t>Click to edit Master title style</a:t>
            </a:r>
          </a:p>
        </p:txBody>
      </p:sp>
      <p:sp>
        <p:nvSpPr>
          <p:cNvPr id="71707" name="Rectangle 27"/>
          <p:cNvSpPr>
            <a:spLocks noGrp="1" noChangeArrowheads="1"/>
          </p:cNvSpPr>
          <p:nvPr>
            <p:ph type="subTitle" sz="quarter" idx="1"/>
          </p:nvPr>
        </p:nvSpPr>
        <p:spPr>
          <a:xfrm>
            <a:off x="1371600" y="3352800"/>
            <a:ext cx="6400800" cy="1752600"/>
          </a:xfrm>
        </p:spPr>
        <p:txBody>
          <a:bodyPr/>
          <a:lstStyle>
            <a:lvl1pPr marL="0" indent="0" algn="ctr">
              <a:buFont typeface="Wingdings" pitchFamily="-108" charset="2"/>
              <a:buNone/>
              <a:defRPr sz="2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sldNum" sz="quarter" idx="10"/>
          </p:nvPr>
        </p:nvSpPr>
        <p:spPr>
          <a:ln/>
        </p:spPr>
        <p:txBody>
          <a:bodyPr/>
          <a:lstStyle>
            <a:lvl1pPr>
              <a:defRPr/>
            </a:lvl1pPr>
          </a:lstStyle>
          <a:p>
            <a:pPr>
              <a:defRPr/>
            </a:pPr>
            <a:r>
              <a:rPr lang="en-US"/>
              <a:t>Slide </a:t>
            </a:r>
            <a:fld id="{CF2743A8-5D7A-8B46-99FA-839F2F4E6E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401638"/>
            <a:ext cx="2133600" cy="51990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401638"/>
            <a:ext cx="6248400" cy="51990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sldNum" sz="quarter" idx="10"/>
          </p:nvPr>
        </p:nvSpPr>
        <p:spPr>
          <a:ln/>
        </p:spPr>
        <p:txBody>
          <a:bodyPr/>
          <a:lstStyle>
            <a:lvl1pPr>
              <a:defRPr/>
            </a:lvl1pPr>
          </a:lstStyle>
          <a:p>
            <a:pPr>
              <a:defRPr/>
            </a:pPr>
            <a:r>
              <a:rPr lang="en-US"/>
              <a:t>Slide </a:t>
            </a:r>
            <a:fld id="{860AC89C-EDAE-9F4B-8A5C-3F287A05E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latin typeface="Calibri"/>
              </a:rPr>
              <a:pPr/>
              <a:t>Wednesday, June 13, 2018</a:t>
            </a:fld>
            <a:endParaRPr lang="en-US">
              <a:latin typeface="Calibri"/>
            </a:endParaRPr>
          </a:p>
        </p:txBody>
      </p:sp>
      <p:sp>
        <p:nvSpPr>
          <p:cNvPr id="5" name="Footer Placeholder 4"/>
          <p:cNvSpPr>
            <a:spLocks noGrp="1"/>
          </p:cNvSpPr>
          <p:nvPr>
            <p:ph type="ftr" sz="quarter" idx="11"/>
          </p:nvPr>
        </p:nvSpPr>
        <p:spPr/>
        <p:txBody>
          <a:bodyPr/>
          <a:lstStyle/>
          <a:p>
            <a:pPr algn="r"/>
            <a:endParaRPr lang="en-US" dirty="0">
              <a:latin typeface="Calibri"/>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Calibri"/>
              </a:rPr>
              <a:pPr/>
              <a:t>‹#›</a:t>
            </a:fld>
            <a:endParaRPr lang="en-US">
              <a:latin typeface="Calibri"/>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761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latin typeface="Calibri"/>
              </a:rPr>
              <a:pPr/>
              <a:t>Wednesday, June 13, 2018</a:t>
            </a:fld>
            <a:endParaRPr lang="en-US">
              <a:latin typeface="Calibri"/>
            </a:endParaRPr>
          </a:p>
        </p:txBody>
      </p:sp>
      <p:sp>
        <p:nvSpPr>
          <p:cNvPr id="5" name="Footer Placeholder 4"/>
          <p:cNvSpPr>
            <a:spLocks noGrp="1"/>
          </p:cNvSpPr>
          <p:nvPr>
            <p:ph type="ftr" sz="quarter" idx="11"/>
          </p:nvPr>
        </p:nvSpPr>
        <p:spPr/>
        <p:txBody>
          <a:bodyPr/>
          <a:lstStyle/>
          <a:p>
            <a:pPr algn="r"/>
            <a:endParaRPr lang="en-US" dirty="0">
              <a:latin typeface="Calibri"/>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071939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latin typeface="Calibri"/>
              </a:rPr>
              <a:pPr/>
              <a:t>Wednesday, June 13, 2018</a:t>
            </a:fld>
            <a:endParaRPr lang="en-US">
              <a:latin typeface="Calibri"/>
            </a:endParaRPr>
          </a:p>
        </p:txBody>
      </p:sp>
      <p:sp>
        <p:nvSpPr>
          <p:cNvPr id="5" name="Footer Placeholder 4"/>
          <p:cNvSpPr>
            <a:spLocks noGrp="1"/>
          </p:cNvSpPr>
          <p:nvPr>
            <p:ph type="ftr" sz="quarter" idx="11"/>
          </p:nvPr>
        </p:nvSpPr>
        <p:spPr/>
        <p:txBody>
          <a:bodyPr/>
          <a:lstStyle/>
          <a:p>
            <a:pPr algn="r"/>
            <a:endParaRPr lang="en-US" dirty="0">
              <a:latin typeface="Calibri"/>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Calibri"/>
              </a:rPr>
              <a:pPr/>
              <a:t>‹#›</a:t>
            </a:fld>
            <a:endParaRPr lang="en-US">
              <a:latin typeface="Calibri"/>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8843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latin typeface="Calibri"/>
              </a:rPr>
              <a:pPr/>
              <a:t>Wednesday, June 13, 2018</a:t>
            </a:fld>
            <a:endParaRPr lang="en-US">
              <a:latin typeface="Calibri"/>
            </a:endParaRPr>
          </a:p>
        </p:txBody>
      </p:sp>
      <p:sp>
        <p:nvSpPr>
          <p:cNvPr id="6" name="Footer Placeholder 5"/>
          <p:cNvSpPr>
            <a:spLocks noGrp="1"/>
          </p:cNvSpPr>
          <p:nvPr>
            <p:ph type="ftr" sz="quarter" idx="11"/>
          </p:nvPr>
        </p:nvSpPr>
        <p:spPr/>
        <p:txBody>
          <a:bodyPr/>
          <a:lstStyle/>
          <a:p>
            <a:pPr algn="r"/>
            <a:endParaRPr lang="en-US" dirty="0">
              <a:latin typeface="Calibri"/>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99097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latin typeface="Calibri"/>
              </a:rPr>
              <a:pPr/>
              <a:t>Wednesday, June 13, 2018</a:t>
            </a:fld>
            <a:endParaRPr lang="en-US">
              <a:latin typeface="Calibri"/>
            </a:endParaRPr>
          </a:p>
        </p:txBody>
      </p:sp>
      <p:sp>
        <p:nvSpPr>
          <p:cNvPr id="8" name="Footer Placeholder 7"/>
          <p:cNvSpPr>
            <a:spLocks noGrp="1"/>
          </p:cNvSpPr>
          <p:nvPr>
            <p:ph type="ftr" sz="quarter" idx="11"/>
          </p:nvPr>
        </p:nvSpPr>
        <p:spPr/>
        <p:txBody>
          <a:bodyPr/>
          <a:lstStyle/>
          <a:p>
            <a:pPr algn="r"/>
            <a:endParaRPr lang="en-US" dirty="0">
              <a:latin typeface="Calibri"/>
            </a:endParaRPr>
          </a:p>
        </p:txBody>
      </p:sp>
      <p:sp>
        <p:nvSpPr>
          <p:cNvPr id="9" name="Slide Number Placeholder 8"/>
          <p:cNvSpPr>
            <a:spLocks noGrp="1"/>
          </p:cNvSpPr>
          <p:nvPr>
            <p:ph type="sldNum" sz="quarter" idx="12"/>
          </p:nvPr>
        </p:nvSpPr>
        <p:spPr/>
        <p:txBody>
          <a:bodyPr/>
          <a:lstStyle/>
          <a:p>
            <a:fld id="{0CFEC368-1D7A-4F81-ABF6-AE0E36BAF64C}" type="slidenum">
              <a:rPr lang="en-US" smtClean="0">
                <a:latin typeface="Calibri"/>
              </a:rPr>
              <a:pPr/>
              <a:t>‹#›</a:t>
            </a:fld>
            <a:endParaRPr lang="en-US">
              <a:latin typeface="Calibri"/>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917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latin typeface="Calibri"/>
              </a:rPr>
              <a:pPr/>
              <a:t>Wednesday, June 13, 2018</a:t>
            </a:fld>
            <a:endParaRPr lang="en-US">
              <a:latin typeface="Calibri"/>
            </a:endParaRPr>
          </a:p>
        </p:txBody>
      </p:sp>
      <p:sp>
        <p:nvSpPr>
          <p:cNvPr id="4" name="Footer Placeholder 3"/>
          <p:cNvSpPr>
            <a:spLocks noGrp="1"/>
          </p:cNvSpPr>
          <p:nvPr>
            <p:ph type="ftr" sz="quarter" idx="11"/>
          </p:nvPr>
        </p:nvSpPr>
        <p:spPr/>
        <p:txBody>
          <a:bodyPr/>
          <a:lstStyle/>
          <a:p>
            <a:pPr algn="r"/>
            <a:endParaRPr lang="en-US" dirty="0">
              <a:latin typeface="Calibri"/>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724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latin typeface="Calibri"/>
              </a:rPr>
              <a:pPr/>
              <a:t>Wednesday, June 13, 2018</a:t>
            </a:fld>
            <a:endParaRPr lang="en-US">
              <a:latin typeface="Calibri"/>
            </a:endParaRPr>
          </a:p>
        </p:txBody>
      </p:sp>
      <p:sp>
        <p:nvSpPr>
          <p:cNvPr id="3" name="Footer Placeholder 2"/>
          <p:cNvSpPr>
            <a:spLocks noGrp="1"/>
          </p:cNvSpPr>
          <p:nvPr>
            <p:ph type="ftr" sz="quarter" idx="11"/>
          </p:nvPr>
        </p:nvSpPr>
        <p:spPr/>
        <p:txBody>
          <a:bodyPr/>
          <a:lstStyle/>
          <a:p>
            <a:pPr algn="r"/>
            <a:endParaRPr lang="en-US" dirty="0">
              <a:latin typeface="Calibri"/>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73215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latin typeface="Calibri"/>
              </a:rPr>
              <a:pPr/>
              <a:t>Wednesday, June 13, 2018</a:t>
            </a:fld>
            <a:endParaRPr lang="en-US">
              <a:latin typeface="Calibri"/>
            </a:endParaRPr>
          </a:p>
        </p:txBody>
      </p:sp>
      <p:sp>
        <p:nvSpPr>
          <p:cNvPr id="6" name="Footer Placeholder 5"/>
          <p:cNvSpPr>
            <a:spLocks noGrp="1"/>
          </p:cNvSpPr>
          <p:nvPr>
            <p:ph type="ftr" sz="quarter" idx="11"/>
          </p:nvPr>
        </p:nvSpPr>
        <p:spPr/>
        <p:txBody>
          <a:bodyPr/>
          <a:lstStyle/>
          <a:p>
            <a:pPr algn="r"/>
            <a:endParaRPr lang="en-US" dirty="0">
              <a:latin typeface="Calibri"/>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latin typeface="Calibri"/>
              </a:rPr>
              <a:pPr/>
              <a:t>‹#›</a:t>
            </a:fld>
            <a:endParaRPr lang="en-US">
              <a:latin typeface="Calibri"/>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71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sldNum" sz="quarter" idx="10"/>
          </p:nvPr>
        </p:nvSpPr>
        <p:spPr>
          <a:ln/>
        </p:spPr>
        <p:txBody>
          <a:bodyPr/>
          <a:lstStyle>
            <a:lvl1pPr>
              <a:defRPr/>
            </a:lvl1pPr>
          </a:lstStyle>
          <a:p>
            <a:pPr>
              <a:defRPr/>
            </a:pPr>
            <a:r>
              <a:rPr lang="en-US"/>
              <a:t>Slide </a:t>
            </a:r>
            <a:fld id="{BF0E3EA9-A8A9-2B48-888A-54BAA6C4022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latin typeface="Calibri"/>
              </a:rPr>
              <a:pPr/>
              <a:t>Wednesday, June 13, 2018</a:t>
            </a:fld>
            <a:endParaRPr lang="en-US">
              <a:latin typeface="Calibri"/>
            </a:endParaRPr>
          </a:p>
        </p:txBody>
      </p:sp>
      <p:sp>
        <p:nvSpPr>
          <p:cNvPr id="6" name="Footer Placeholder 5"/>
          <p:cNvSpPr>
            <a:spLocks noGrp="1"/>
          </p:cNvSpPr>
          <p:nvPr>
            <p:ph type="ftr" sz="quarter" idx="11"/>
          </p:nvPr>
        </p:nvSpPr>
        <p:spPr/>
        <p:txBody>
          <a:bodyPr/>
          <a:lstStyle/>
          <a:p>
            <a:pPr algn="r"/>
            <a:endParaRPr lang="en-US" dirty="0">
              <a:latin typeface="Calibri"/>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432068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latin typeface="Calibri"/>
              </a:rPr>
              <a:pPr/>
              <a:t>Wednesday, June 13, 2018</a:t>
            </a:fld>
            <a:endParaRPr lang="en-US">
              <a:latin typeface="Calibri"/>
            </a:endParaRPr>
          </a:p>
        </p:txBody>
      </p:sp>
      <p:sp>
        <p:nvSpPr>
          <p:cNvPr id="5" name="Footer Placeholder 4"/>
          <p:cNvSpPr>
            <a:spLocks noGrp="1"/>
          </p:cNvSpPr>
          <p:nvPr>
            <p:ph type="ftr" sz="quarter" idx="11"/>
          </p:nvPr>
        </p:nvSpPr>
        <p:spPr/>
        <p:txBody>
          <a:bodyPr/>
          <a:lstStyle/>
          <a:p>
            <a:pPr algn="r"/>
            <a:endParaRPr lang="en-US" dirty="0">
              <a:latin typeface="Calibri"/>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571814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latin typeface="Calibri"/>
              </a:rPr>
              <a:pPr/>
              <a:t>Wednesday, June 13, 2018</a:t>
            </a:fld>
            <a:endParaRPr lang="en-US">
              <a:latin typeface="Calibri"/>
            </a:endParaRPr>
          </a:p>
        </p:txBody>
      </p:sp>
      <p:sp>
        <p:nvSpPr>
          <p:cNvPr id="5" name="Footer Placeholder 4"/>
          <p:cNvSpPr>
            <a:spLocks noGrp="1"/>
          </p:cNvSpPr>
          <p:nvPr>
            <p:ph type="ftr" sz="quarter" idx="11"/>
          </p:nvPr>
        </p:nvSpPr>
        <p:spPr/>
        <p:txBody>
          <a:bodyPr/>
          <a:lstStyle/>
          <a:p>
            <a:pPr algn="r"/>
            <a:endParaRPr lang="en-US" dirty="0">
              <a:latin typeface="Calibri"/>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076455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p>
        </p:txBody>
      </p:sp>
      <p:sp>
        <p:nvSpPr>
          <p:cNvPr id="3" name="Content Placeholder 2"/>
          <p:cNvSpPr>
            <a:spLocks noGrp="1"/>
          </p:cNvSpPr>
          <p:nvPr>
            <p:ph sz="half" idx="1"/>
          </p:nvPr>
        </p:nvSpPr>
        <p:spPr>
          <a:xfrm>
            <a:off x="456481" y="1604329"/>
            <a:ext cx="822672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6481" y="3935934"/>
            <a:ext cx="822672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ln/>
        </p:spPr>
        <p:txBody>
          <a:bodyPr/>
          <a:lstStyle>
            <a:lvl1pPr>
              <a:defRPr/>
            </a:lvl1pPr>
          </a:lstStyle>
          <a:p>
            <a:endParaRPr lang="en-US">
              <a:latin typeface="Calibri"/>
            </a:endParaRPr>
          </a:p>
        </p:txBody>
      </p:sp>
      <p:sp>
        <p:nvSpPr>
          <p:cNvPr id="6" name="Rectangle 4"/>
          <p:cNvSpPr>
            <a:spLocks noGrp="1" noChangeArrowheads="1"/>
          </p:cNvSpPr>
          <p:nvPr>
            <p:ph type="ftr" idx="11"/>
          </p:nvPr>
        </p:nvSpPr>
        <p:spPr>
          <a:ln/>
        </p:spPr>
        <p:txBody>
          <a:bodyPr/>
          <a:lstStyle>
            <a:lvl1pPr>
              <a:defRPr/>
            </a:lvl1pPr>
          </a:lstStyle>
          <a:p>
            <a:endParaRPr lang="en-US">
              <a:latin typeface="Calibri"/>
            </a:endParaRPr>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latin typeface="Calibri"/>
              </a:rPr>
              <a:pPr/>
              <a:t>‹#›</a:t>
            </a:fld>
            <a:endParaRPr lang="en-GB">
              <a:latin typeface="Calibri"/>
            </a:endParaRPr>
          </a:p>
        </p:txBody>
      </p:sp>
    </p:spTree>
    <p:extLst>
      <p:ext uri="{BB962C8B-B14F-4D97-AF65-F5344CB8AC3E}">
        <p14:creationId xmlns:p14="http://schemas.microsoft.com/office/powerpoint/2010/main" val="1840299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AEB932E-F4B0-7245-B6F3-7C7FEFDB5BF8}"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55312-BB5F-BF4E-9D5F-1E01BEFC67CB}" type="slidenum">
              <a:rPr lang="en-US" smtClean="0"/>
              <a:t>‹#›</a:t>
            </a:fld>
            <a:endParaRPr lang="en-US"/>
          </a:p>
        </p:txBody>
      </p:sp>
    </p:spTree>
    <p:extLst>
      <p:ext uri="{BB962C8B-B14F-4D97-AF65-F5344CB8AC3E}">
        <p14:creationId xmlns:p14="http://schemas.microsoft.com/office/powerpoint/2010/main" val="809317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EB932E-F4B0-7245-B6F3-7C7FEFDB5BF8}"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55312-BB5F-BF4E-9D5F-1E01BEFC67CB}" type="slidenum">
              <a:rPr lang="en-US" smtClean="0"/>
              <a:t>‹#›</a:t>
            </a:fld>
            <a:endParaRPr lang="en-US"/>
          </a:p>
        </p:txBody>
      </p:sp>
    </p:spTree>
    <p:extLst>
      <p:ext uri="{BB962C8B-B14F-4D97-AF65-F5344CB8AC3E}">
        <p14:creationId xmlns:p14="http://schemas.microsoft.com/office/powerpoint/2010/main" val="10843307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EB932E-F4B0-7245-B6F3-7C7FEFDB5BF8}"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55312-BB5F-BF4E-9D5F-1E01BEFC67CB}" type="slidenum">
              <a:rPr lang="en-US" smtClean="0"/>
              <a:t>‹#›</a:t>
            </a:fld>
            <a:endParaRPr lang="en-US"/>
          </a:p>
        </p:txBody>
      </p:sp>
    </p:spTree>
    <p:extLst>
      <p:ext uri="{BB962C8B-B14F-4D97-AF65-F5344CB8AC3E}">
        <p14:creationId xmlns:p14="http://schemas.microsoft.com/office/powerpoint/2010/main" val="2007787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EB932E-F4B0-7245-B6F3-7C7FEFDB5BF8}" type="datetimeFigureOut">
              <a:rPr lang="en-US" smtClean="0"/>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55312-BB5F-BF4E-9D5F-1E01BEFC67CB}" type="slidenum">
              <a:rPr lang="en-US" smtClean="0"/>
              <a:t>‹#›</a:t>
            </a:fld>
            <a:endParaRPr lang="en-US"/>
          </a:p>
        </p:txBody>
      </p:sp>
    </p:spTree>
    <p:extLst>
      <p:ext uri="{BB962C8B-B14F-4D97-AF65-F5344CB8AC3E}">
        <p14:creationId xmlns:p14="http://schemas.microsoft.com/office/powerpoint/2010/main" val="1113859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EB932E-F4B0-7245-B6F3-7C7FEFDB5BF8}" type="datetimeFigureOut">
              <a:rPr lang="en-US" smtClean="0"/>
              <a:t>6/13/18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455312-BB5F-BF4E-9D5F-1E01BEFC67CB}" type="slidenum">
              <a:rPr lang="en-US" smtClean="0"/>
              <a:t>‹#›</a:t>
            </a:fld>
            <a:endParaRPr lang="en-US"/>
          </a:p>
        </p:txBody>
      </p:sp>
    </p:spTree>
    <p:extLst>
      <p:ext uri="{BB962C8B-B14F-4D97-AF65-F5344CB8AC3E}">
        <p14:creationId xmlns:p14="http://schemas.microsoft.com/office/powerpoint/2010/main" val="506629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EB932E-F4B0-7245-B6F3-7C7FEFDB5BF8}" type="datetimeFigureOut">
              <a:rPr lang="en-US" smtClean="0"/>
              <a:t>6/13/18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455312-BB5F-BF4E-9D5F-1E01BEFC67CB}" type="slidenum">
              <a:rPr lang="en-US" smtClean="0"/>
              <a:t>‹#›</a:t>
            </a:fld>
            <a:endParaRPr lang="en-US"/>
          </a:p>
        </p:txBody>
      </p:sp>
    </p:spTree>
    <p:extLst>
      <p:ext uri="{BB962C8B-B14F-4D97-AF65-F5344CB8AC3E}">
        <p14:creationId xmlns:p14="http://schemas.microsoft.com/office/powerpoint/2010/main" val="178024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sldNum" sz="quarter" idx="10"/>
          </p:nvPr>
        </p:nvSpPr>
        <p:spPr>
          <a:ln/>
        </p:spPr>
        <p:txBody>
          <a:bodyPr/>
          <a:lstStyle>
            <a:lvl1pPr>
              <a:defRPr/>
            </a:lvl1pPr>
          </a:lstStyle>
          <a:p>
            <a:pPr>
              <a:defRPr/>
            </a:pPr>
            <a:r>
              <a:rPr lang="en-US"/>
              <a:t>Slide </a:t>
            </a:r>
            <a:fld id="{E6F772FB-3674-4448-8363-256CBAC2A75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EB932E-F4B0-7245-B6F3-7C7FEFDB5BF8}" type="datetimeFigureOut">
              <a:rPr lang="en-US" smtClean="0"/>
              <a:t>6/13/18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455312-BB5F-BF4E-9D5F-1E01BEFC67CB}" type="slidenum">
              <a:rPr lang="en-US" smtClean="0"/>
              <a:t>‹#›</a:t>
            </a:fld>
            <a:endParaRPr lang="en-US"/>
          </a:p>
        </p:txBody>
      </p:sp>
    </p:spTree>
    <p:extLst>
      <p:ext uri="{BB962C8B-B14F-4D97-AF65-F5344CB8AC3E}">
        <p14:creationId xmlns:p14="http://schemas.microsoft.com/office/powerpoint/2010/main" val="4125977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AEB932E-F4B0-7245-B6F3-7C7FEFDB5BF8}" type="datetimeFigureOut">
              <a:rPr lang="en-US" smtClean="0"/>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55312-BB5F-BF4E-9D5F-1E01BEFC67CB}" type="slidenum">
              <a:rPr lang="en-US" smtClean="0"/>
              <a:t>‹#›</a:t>
            </a:fld>
            <a:endParaRPr lang="en-US"/>
          </a:p>
        </p:txBody>
      </p:sp>
    </p:spTree>
    <p:extLst>
      <p:ext uri="{BB962C8B-B14F-4D97-AF65-F5344CB8AC3E}">
        <p14:creationId xmlns:p14="http://schemas.microsoft.com/office/powerpoint/2010/main" val="1592070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AEB932E-F4B0-7245-B6F3-7C7FEFDB5BF8}" type="datetimeFigureOut">
              <a:rPr lang="en-US" smtClean="0"/>
              <a:t>6/13/18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455312-BB5F-BF4E-9D5F-1E01BEFC67CB}" type="slidenum">
              <a:rPr lang="en-US" smtClean="0"/>
              <a:t>‹#›</a:t>
            </a:fld>
            <a:endParaRPr lang="en-US"/>
          </a:p>
        </p:txBody>
      </p:sp>
    </p:spTree>
    <p:extLst>
      <p:ext uri="{BB962C8B-B14F-4D97-AF65-F5344CB8AC3E}">
        <p14:creationId xmlns:p14="http://schemas.microsoft.com/office/powerpoint/2010/main" val="2002298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EB932E-F4B0-7245-B6F3-7C7FEFDB5BF8}"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55312-BB5F-BF4E-9D5F-1E01BEFC67CB}" type="slidenum">
              <a:rPr lang="en-US" smtClean="0"/>
              <a:t>‹#›</a:t>
            </a:fld>
            <a:endParaRPr lang="en-US"/>
          </a:p>
        </p:txBody>
      </p:sp>
    </p:spTree>
    <p:extLst>
      <p:ext uri="{BB962C8B-B14F-4D97-AF65-F5344CB8AC3E}">
        <p14:creationId xmlns:p14="http://schemas.microsoft.com/office/powerpoint/2010/main" val="3882839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EB932E-F4B0-7245-B6F3-7C7FEFDB5BF8}" type="datetimeFigureOut">
              <a:rPr lang="en-US" smtClean="0"/>
              <a:t>6/13/18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455312-BB5F-BF4E-9D5F-1E01BEFC67CB}" type="slidenum">
              <a:rPr lang="en-US" smtClean="0"/>
              <a:t>‹#›</a:t>
            </a:fld>
            <a:endParaRPr lang="en-US"/>
          </a:p>
        </p:txBody>
      </p:sp>
    </p:spTree>
    <p:extLst>
      <p:ext uri="{BB962C8B-B14F-4D97-AF65-F5344CB8AC3E}">
        <p14:creationId xmlns:p14="http://schemas.microsoft.com/office/powerpoint/2010/main" val="191201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1550" y="1447800"/>
            <a:ext cx="4095750" cy="415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sldNum" sz="quarter" idx="10"/>
          </p:nvPr>
        </p:nvSpPr>
        <p:spPr>
          <a:ln/>
        </p:spPr>
        <p:txBody>
          <a:bodyPr/>
          <a:lstStyle>
            <a:lvl1pPr>
              <a:defRPr/>
            </a:lvl1pPr>
          </a:lstStyle>
          <a:p>
            <a:pPr>
              <a:defRPr/>
            </a:pPr>
            <a:r>
              <a:rPr lang="en-US"/>
              <a:t>Slide </a:t>
            </a:r>
            <a:fld id="{F1A06437-7897-1840-9415-0FF80BC16A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sldNum" sz="quarter" idx="10"/>
          </p:nvPr>
        </p:nvSpPr>
        <p:spPr>
          <a:ln/>
        </p:spPr>
        <p:txBody>
          <a:bodyPr/>
          <a:lstStyle>
            <a:lvl1pPr>
              <a:defRPr/>
            </a:lvl1pPr>
          </a:lstStyle>
          <a:p>
            <a:pPr>
              <a:defRPr/>
            </a:pPr>
            <a:r>
              <a:rPr lang="en-US"/>
              <a:t>Slide </a:t>
            </a:r>
            <a:fld id="{5A2EBDEB-39E8-6B4E-9B69-A5507B54CC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sldNum" sz="quarter" idx="10"/>
          </p:nvPr>
        </p:nvSpPr>
        <p:spPr>
          <a:ln/>
        </p:spPr>
        <p:txBody>
          <a:bodyPr/>
          <a:lstStyle>
            <a:lvl1pPr>
              <a:defRPr/>
            </a:lvl1pPr>
          </a:lstStyle>
          <a:p>
            <a:pPr>
              <a:defRPr/>
            </a:pPr>
            <a:r>
              <a:rPr lang="en-US"/>
              <a:t>Slide </a:t>
            </a:r>
            <a:fld id="{EA860DB9-13C8-D941-8AE0-FED72A81F68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r>
              <a:rPr lang="en-US"/>
              <a:t>Slide </a:t>
            </a:r>
            <a:fld id="{ACAC4704-23F3-2C44-9291-443260C4DE5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r>
              <a:rPr lang="en-US"/>
              <a:t>Slide </a:t>
            </a:r>
            <a:fld id="{437B9CAB-481D-4A4C-A62A-9C409C59CDF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sldNum" sz="quarter" idx="10"/>
          </p:nvPr>
        </p:nvSpPr>
        <p:spPr>
          <a:ln/>
        </p:spPr>
        <p:txBody>
          <a:bodyPr/>
          <a:lstStyle>
            <a:lvl1pPr>
              <a:defRPr/>
            </a:lvl1pPr>
          </a:lstStyle>
          <a:p>
            <a:pPr>
              <a:defRPr/>
            </a:pPr>
            <a:r>
              <a:rPr lang="en-US"/>
              <a:t>Slide </a:t>
            </a:r>
            <a:fld id="{0E57F5B7-1BD3-144D-8570-9FD6529E7B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342900" y="401638"/>
            <a:ext cx="83439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11"/>
          <p:cNvSpPr>
            <a:spLocks noGrp="1" noChangeArrowheads="1"/>
          </p:cNvSpPr>
          <p:nvPr>
            <p:ph type="body" idx="1"/>
          </p:nvPr>
        </p:nvSpPr>
        <p:spPr bwMode="auto">
          <a:xfrm>
            <a:off x="533400" y="1447800"/>
            <a:ext cx="8343900" cy="415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13"/>
          <p:cNvPicPr>
            <a:picLocks noChangeAspect="1" noChangeArrowheads="1"/>
          </p:cNvPicPr>
          <p:nvPr userDrawn="1"/>
        </p:nvPicPr>
        <p:blipFill>
          <a:blip r:embed="rId13"/>
          <a:srcRect/>
          <a:stretch>
            <a:fillRect/>
          </a:stretch>
        </p:blipFill>
        <p:spPr bwMode="auto">
          <a:xfrm>
            <a:off x="190500" y="5799138"/>
            <a:ext cx="1430338" cy="660400"/>
          </a:xfrm>
          <a:prstGeom prst="rect">
            <a:avLst/>
          </a:prstGeom>
          <a:noFill/>
          <a:ln w="9525">
            <a:noFill/>
            <a:miter lim="800000"/>
            <a:headEnd/>
            <a:tailEnd/>
          </a:ln>
        </p:spPr>
      </p:pic>
      <p:sp>
        <p:nvSpPr>
          <p:cNvPr id="70670" name="Line 14"/>
          <p:cNvSpPr>
            <a:spLocks noChangeShapeType="1"/>
          </p:cNvSpPr>
          <p:nvPr userDrawn="1"/>
        </p:nvSpPr>
        <p:spPr bwMode="auto">
          <a:xfrm>
            <a:off x="1241425" y="6438900"/>
            <a:ext cx="7445375"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108" charset="2"/>
              <a:buChar char="§"/>
              <a:defRPr/>
            </a:pPr>
            <a:endParaRPr lang="en-US">
              <a:latin typeface="Arial" pitchFamily="-108" charset="0"/>
            </a:endParaRPr>
          </a:p>
        </p:txBody>
      </p:sp>
      <p:sp>
        <p:nvSpPr>
          <p:cNvPr id="70671" name="Line 15"/>
          <p:cNvSpPr>
            <a:spLocks noChangeShapeType="1"/>
          </p:cNvSpPr>
          <p:nvPr userDrawn="1"/>
        </p:nvSpPr>
        <p:spPr bwMode="auto">
          <a:xfrm>
            <a:off x="463550" y="6438900"/>
            <a:ext cx="355600" cy="0"/>
          </a:xfrm>
          <a:prstGeom prst="line">
            <a:avLst/>
          </a:prstGeom>
          <a:noFill/>
          <a:ln w="9525">
            <a:solidFill>
              <a:schemeClr val="tx1"/>
            </a:solidFill>
            <a:round/>
            <a:headEnd/>
            <a:tailEnd/>
          </a:ln>
          <a:effectLst/>
        </p:spPr>
        <p:txBody>
          <a:bodyPr wrap="none" anchor="ctr">
            <a:prstTxWarp prst="textNoShape">
              <a:avLst/>
            </a:prstTxWarp>
          </a:bodyPr>
          <a:lstStyle/>
          <a:p>
            <a:pPr>
              <a:buFont typeface="Wingdings" pitchFamily="-108" charset="2"/>
              <a:buChar char="§"/>
              <a:defRPr/>
            </a:pPr>
            <a:endParaRPr lang="en-US">
              <a:latin typeface="Arial" pitchFamily="-108" charset="0"/>
            </a:endParaRPr>
          </a:p>
        </p:txBody>
      </p:sp>
      <p:sp>
        <p:nvSpPr>
          <p:cNvPr id="70672" name="Line 16"/>
          <p:cNvSpPr>
            <a:spLocks noChangeShapeType="1"/>
          </p:cNvSpPr>
          <p:nvPr userDrawn="1"/>
        </p:nvSpPr>
        <p:spPr bwMode="auto">
          <a:xfrm flipV="1">
            <a:off x="457200" y="1265238"/>
            <a:ext cx="8686800" cy="12700"/>
          </a:xfrm>
          <a:prstGeom prst="line">
            <a:avLst/>
          </a:prstGeom>
          <a:noFill/>
          <a:ln w="38100">
            <a:solidFill>
              <a:srgbClr val="FFB300"/>
            </a:solidFill>
            <a:round/>
            <a:headEnd/>
            <a:tailEnd/>
          </a:ln>
          <a:effectLst/>
        </p:spPr>
        <p:txBody>
          <a:bodyPr wrap="none" anchor="ctr">
            <a:prstTxWarp prst="textNoShape">
              <a:avLst/>
            </a:prstTxWarp>
          </a:bodyPr>
          <a:lstStyle/>
          <a:p>
            <a:pPr>
              <a:buFont typeface="Wingdings" pitchFamily="-108" charset="2"/>
              <a:buChar char="§"/>
              <a:defRPr/>
            </a:pPr>
            <a:endParaRPr lang="en-US">
              <a:latin typeface="Arial" pitchFamily="-108" charset="0"/>
            </a:endParaRPr>
          </a:p>
        </p:txBody>
      </p:sp>
      <p:sp>
        <p:nvSpPr>
          <p:cNvPr id="70673" name="Rectangle 17"/>
          <p:cNvSpPr>
            <a:spLocks noGrp="1" noChangeArrowheads="1"/>
          </p:cNvSpPr>
          <p:nvPr>
            <p:ph type="sldNum" sz="quarter" idx="4"/>
          </p:nvPr>
        </p:nvSpPr>
        <p:spPr bwMode="auto">
          <a:xfrm>
            <a:off x="6781800" y="6218238"/>
            <a:ext cx="19939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spcAft>
                <a:spcPct val="0"/>
              </a:spcAft>
              <a:buClrTx/>
              <a:buSzTx/>
              <a:buFontTx/>
              <a:buNone/>
              <a:defRPr sz="800" i="1">
                <a:latin typeface="Arial" pitchFamily="-108" charset="0"/>
              </a:defRPr>
            </a:lvl1pPr>
          </a:lstStyle>
          <a:p>
            <a:pPr>
              <a:defRPr/>
            </a:pPr>
            <a:r>
              <a:rPr lang="en-US"/>
              <a:t>Slide </a:t>
            </a:r>
            <a:fld id="{5E2904AD-E4D1-F14E-AAB7-F58E0DB79E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l" rtl="0" eaLnBrk="0" fontAlgn="base" hangingPunct="0">
        <a:spcBef>
          <a:spcPct val="0"/>
        </a:spcBef>
        <a:spcAft>
          <a:spcPct val="0"/>
        </a:spcAft>
        <a:defRPr sz="2400" b="1">
          <a:solidFill>
            <a:srgbClr val="004080"/>
          </a:solidFill>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2400" b="1">
          <a:solidFill>
            <a:srgbClr val="004080"/>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2400" b="1">
          <a:solidFill>
            <a:srgbClr val="004080"/>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2400" b="1">
          <a:solidFill>
            <a:srgbClr val="004080"/>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2400" b="1">
          <a:solidFill>
            <a:srgbClr val="004080"/>
          </a:solidFill>
          <a:latin typeface="Arial" pitchFamily="-108" charset="0"/>
          <a:ea typeface="ＭＳ Ｐゴシック" pitchFamily="-108" charset="-128"/>
          <a:cs typeface="ＭＳ Ｐゴシック" pitchFamily="-108" charset="-128"/>
        </a:defRPr>
      </a:lvl5pPr>
      <a:lvl6pPr marL="457200" algn="l" rtl="0" fontAlgn="base">
        <a:spcBef>
          <a:spcPct val="0"/>
        </a:spcBef>
        <a:spcAft>
          <a:spcPct val="0"/>
        </a:spcAft>
        <a:defRPr sz="2400" b="1">
          <a:solidFill>
            <a:srgbClr val="004080"/>
          </a:solidFill>
          <a:latin typeface="Arial" pitchFamily="-108" charset="0"/>
        </a:defRPr>
      </a:lvl6pPr>
      <a:lvl7pPr marL="914400" algn="l" rtl="0" fontAlgn="base">
        <a:spcBef>
          <a:spcPct val="0"/>
        </a:spcBef>
        <a:spcAft>
          <a:spcPct val="0"/>
        </a:spcAft>
        <a:defRPr sz="2400" b="1">
          <a:solidFill>
            <a:srgbClr val="004080"/>
          </a:solidFill>
          <a:latin typeface="Arial" pitchFamily="-108" charset="0"/>
        </a:defRPr>
      </a:lvl7pPr>
      <a:lvl8pPr marL="1371600" algn="l" rtl="0" fontAlgn="base">
        <a:spcBef>
          <a:spcPct val="0"/>
        </a:spcBef>
        <a:spcAft>
          <a:spcPct val="0"/>
        </a:spcAft>
        <a:defRPr sz="2400" b="1">
          <a:solidFill>
            <a:srgbClr val="004080"/>
          </a:solidFill>
          <a:latin typeface="Arial" pitchFamily="-108" charset="0"/>
        </a:defRPr>
      </a:lvl8pPr>
      <a:lvl9pPr marL="1828800" algn="l" rtl="0" fontAlgn="base">
        <a:spcBef>
          <a:spcPct val="0"/>
        </a:spcBef>
        <a:spcAft>
          <a:spcPct val="0"/>
        </a:spcAft>
        <a:defRPr sz="2400" b="1">
          <a:solidFill>
            <a:srgbClr val="004080"/>
          </a:solidFill>
          <a:latin typeface="Arial" pitchFamily="-108" charset="0"/>
        </a:defRPr>
      </a:lvl9pPr>
    </p:titleStyle>
    <p:bodyStyle>
      <a:lvl1pPr marL="342900" indent="-342900" algn="l" rtl="0" eaLnBrk="0" fontAlgn="base" hangingPunct="0">
        <a:spcBef>
          <a:spcPct val="50000"/>
        </a:spcBef>
        <a:spcAft>
          <a:spcPct val="0"/>
        </a:spcAft>
        <a:buClr>
          <a:srgbClr val="004080"/>
        </a:buClr>
        <a:buSzPct val="65000"/>
        <a:buFont typeface="Wingdings" charset="2"/>
        <a:buChar char="n"/>
        <a:defRPr b="1">
          <a:solidFill>
            <a:schemeClr val="tx1"/>
          </a:solidFill>
          <a:latin typeface="+mn-lt"/>
          <a:ea typeface="ＭＳ Ｐゴシック" pitchFamily="-108" charset="-128"/>
          <a:cs typeface="ＭＳ Ｐゴシック" pitchFamily="-108" charset="-128"/>
        </a:defRPr>
      </a:lvl1pPr>
      <a:lvl2pPr marL="669925" indent="-325438" algn="l" rtl="0" eaLnBrk="0" fontAlgn="base" hangingPunct="0">
        <a:spcBef>
          <a:spcPct val="20000"/>
        </a:spcBef>
        <a:spcAft>
          <a:spcPct val="0"/>
        </a:spcAft>
        <a:buClr>
          <a:srgbClr val="800000"/>
        </a:buClr>
        <a:buFont typeface="Times" charset="0"/>
        <a:buChar char="•"/>
        <a:defRPr sz="1600">
          <a:solidFill>
            <a:schemeClr val="tx1"/>
          </a:solidFill>
          <a:latin typeface="+mn-lt"/>
          <a:ea typeface="ＭＳ Ｐゴシック" pitchFamily="-108" charset="-128"/>
        </a:defRPr>
      </a:lvl2pPr>
      <a:lvl3pPr marL="1022350" indent="-350838" algn="l" rtl="0" eaLnBrk="0" fontAlgn="base" hangingPunct="0">
        <a:spcBef>
          <a:spcPct val="20000"/>
        </a:spcBef>
        <a:spcAft>
          <a:spcPct val="0"/>
        </a:spcAft>
        <a:buSzPct val="65000"/>
        <a:buChar char="—"/>
        <a:defRPr sz="1600">
          <a:solidFill>
            <a:schemeClr val="tx1"/>
          </a:solidFill>
          <a:latin typeface="+mn-lt"/>
          <a:ea typeface="ＭＳ Ｐゴシック" pitchFamily="-108" charset="-128"/>
        </a:defRPr>
      </a:lvl3pPr>
      <a:lvl4pPr marL="1339850" indent="-315913" algn="l" rtl="0" eaLnBrk="0" fontAlgn="base" hangingPunct="0">
        <a:spcBef>
          <a:spcPct val="20000"/>
        </a:spcBef>
        <a:spcAft>
          <a:spcPct val="0"/>
        </a:spcAft>
        <a:buFont typeface="Times" charset="0"/>
        <a:buChar char="•"/>
        <a:defRPr sz="1400">
          <a:solidFill>
            <a:schemeClr val="tx1"/>
          </a:solidFill>
          <a:latin typeface="+mn-lt"/>
          <a:ea typeface="ＭＳ Ｐゴシック" pitchFamily="-108" charset="-128"/>
        </a:defRPr>
      </a:lvl4pPr>
      <a:lvl5pPr marL="1681163" indent="-339725" algn="l" rtl="0" eaLnBrk="0" fontAlgn="base" hangingPunct="0">
        <a:spcBef>
          <a:spcPct val="20000"/>
        </a:spcBef>
        <a:spcAft>
          <a:spcPct val="0"/>
        </a:spcAft>
        <a:buClr>
          <a:schemeClr val="accent1"/>
        </a:buClr>
        <a:buSzPct val="75000"/>
        <a:defRPr sz="1400">
          <a:solidFill>
            <a:schemeClr val="tx1"/>
          </a:solidFill>
          <a:latin typeface="+mn-lt"/>
          <a:ea typeface="ＭＳ Ｐゴシック" pitchFamily="-108" charset="-128"/>
        </a:defRPr>
      </a:lvl5pPr>
      <a:lvl6pPr marL="2138363" indent="-339725" algn="l" rtl="0" fontAlgn="base">
        <a:spcBef>
          <a:spcPct val="20000"/>
        </a:spcBef>
        <a:spcAft>
          <a:spcPct val="0"/>
        </a:spcAft>
        <a:buClr>
          <a:schemeClr val="accent1"/>
        </a:buClr>
        <a:buSzPct val="75000"/>
        <a:defRPr sz="1400">
          <a:solidFill>
            <a:schemeClr val="tx1"/>
          </a:solidFill>
          <a:latin typeface="+mn-lt"/>
          <a:ea typeface="ＭＳ Ｐゴシック" pitchFamily="-108" charset="-128"/>
        </a:defRPr>
      </a:lvl6pPr>
      <a:lvl7pPr marL="2595563" indent="-339725" algn="l" rtl="0" fontAlgn="base">
        <a:spcBef>
          <a:spcPct val="20000"/>
        </a:spcBef>
        <a:spcAft>
          <a:spcPct val="0"/>
        </a:spcAft>
        <a:buClr>
          <a:schemeClr val="accent1"/>
        </a:buClr>
        <a:buSzPct val="75000"/>
        <a:defRPr sz="1400">
          <a:solidFill>
            <a:schemeClr val="tx1"/>
          </a:solidFill>
          <a:latin typeface="+mn-lt"/>
          <a:ea typeface="ＭＳ Ｐゴシック" pitchFamily="-108" charset="-128"/>
        </a:defRPr>
      </a:lvl7pPr>
      <a:lvl8pPr marL="3052763" indent="-339725" algn="l" rtl="0" fontAlgn="base">
        <a:spcBef>
          <a:spcPct val="20000"/>
        </a:spcBef>
        <a:spcAft>
          <a:spcPct val="0"/>
        </a:spcAft>
        <a:buClr>
          <a:schemeClr val="accent1"/>
        </a:buClr>
        <a:buSzPct val="75000"/>
        <a:defRPr sz="1400">
          <a:solidFill>
            <a:schemeClr val="tx1"/>
          </a:solidFill>
          <a:latin typeface="+mn-lt"/>
          <a:ea typeface="ＭＳ Ｐゴシック" pitchFamily="-108" charset="-128"/>
        </a:defRPr>
      </a:lvl8pPr>
      <a:lvl9pPr marL="3509963" indent="-339725" algn="l" rtl="0" fontAlgn="base">
        <a:spcBef>
          <a:spcPct val="20000"/>
        </a:spcBef>
        <a:spcAft>
          <a:spcPct val="0"/>
        </a:spcAft>
        <a:buClr>
          <a:schemeClr val="accent1"/>
        </a:buClr>
        <a:buSzPct val="75000"/>
        <a:defRPr sz="14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SzTx/>
              <a:buFontTx/>
              <a:buNone/>
            </a:pPr>
            <a:endParaRPr lang="en-US" sz="1800">
              <a:solidFill>
                <a:srgbClr val="FFFFFF"/>
              </a:solidFill>
              <a:latin typeface="Calibri"/>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SzTx/>
              <a:buFontTx/>
              <a:buNone/>
            </a:pPr>
            <a:endParaRPr lang="en-US" sz="1800">
              <a:solidFill>
                <a:srgbClr val="FFFFFF"/>
              </a:solidFill>
              <a:latin typeface="Calibri"/>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fontAlgn="auto">
              <a:spcBef>
                <a:spcPts val="0"/>
              </a:spcBef>
              <a:spcAft>
                <a:spcPts val="0"/>
              </a:spcAft>
              <a:buClrTx/>
              <a:buSzTx/>
              <a:buFontTx/>
              <a:buNone/>
            </a:pPr>
            <a:fld id="{A80CB818-7379-467D-8E76-EF9D9074A26C}" type="datetime2">
              <a:rPr lang="en-US" smtClean="0">
                <a:latin typeface="Calibri"/>
              </a:rPr>
              <a:pPr fontAlgn="auto">
                <a:spcBef>
                  <a:spcPts val="0"/>
                </a:spcBef>
                <a:spcAft>
                  <a:spcPts val="0"/>
                </a:spcAft>
                <a:buClrTx/>
                <a:buSzTx/>
                <a:buFontTx/>
                <a:buNone/>
              </a:pPr>
              <a:t>Wednesday, June 13, 2018</a:t>
            </a:fld>
            <a:endParaRPr lang="en-US" dirty="0">
              <a:latin typeface="Calibri"/>
            </a:endParaRP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fontAlgn="auto">
              <a:spcBef>
                <a:spcPts val="0"/>
              </a:spcBef>
              <a:spcAft>
                <a:spcPts val="0"/>
              </a:spcAft>
              <a:buClrTx/>
              <a:buSzTx/>
              <a:buFontTx/>
              <a:buNone/>
            </a:pPr>
            <a:endParaRPr lang="en-US" dirty="0">
              <a:latin typeface="Calibri"/>
            </a:endParaRP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fontAlgn="auto">
              <a:spcBef>
                <a:spcPts val="0"/>
              </a:spcBef>
              <a:spcAft>
                <a:spcPts val="0"/>
              </a:spcAft>
              <a:buClrTx/>
              <a:buSzTx/>
              <a:buFontTx/>
              <a:buNone/>
            </a:pPr>
            <a:fld id="{0CFEC368-1D7A-4F81-ABF6-AE0E36BAF64C}" type="slidenum">
              <a:rPr lang="en-US" smtClean="0">
                <a:latin typeface="Calibri"/>
              </a:rPr>
              <a:pPr fontAlgn="auto">
                <a:spcBef>
                  <a:spcPts val="0"/>
                </a:spcBef>
                <a:spcAft>
                  <a:spcPts val="0"/>
                </a:spcAft>
                <a:buClrTx/>
                <a:buSzTx/>
                <a:buFontTx/>
                <a:buNone/>
              </a:pPr>
              <a:t>‹#›</a:t>
            </a:fld>
            <a:endParaRPr lang="en-US" dirty="0">
              <a:latin typeface="Calibri"/>
            </a:endParaRPr>
          </a:p>
        </p:txBody>
      </p:sp>
    </p:spTree>
    <p:extLst>
      <p:ext uri="{BB962C8B-B14F-4D97-AF65-F5344CB8AC3E}">
        <p14:creationId xmlns:p14="http://schemas.microsoft.com/office/powerpoint/2010/main" val="71202095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EB932E-F4B0-7245-B6F3-7C7FEFDB5BF8}" type="datetimeFigureOut">
              <a:rPr lang="en-US" smtClean="0"/>
              <a:t>6/13/18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455312-BB5F-BF4E-9D5F-1E01BEFC67CB}" type="slidenum">
              <a:rPr lang="en-US" smtClean="0"/>
              <a:t>‹#›</a:t>
            </a:fld>
            <a:endParaRPr lang="en-US"/>
          </a:p>
        </p:txBody>
      </p:sp>
    </p:spTree>
    <p:extLst>
      <p:ext uri="{BB962C8B-B14F-4D97-AF65-F5344CB8AC3E}">
        <p14:creationId xmlns:p14="http://schemas.microsoft.com/office/powerpoint/2010/main" val="36874742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tiff"/><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 Id="rId9" Type="http://schemas.openxmlformats.org/officeDocument/2006/relationships/image" Target="../media/image25.emf"/></Relationships>
</file>

<file path=ppt/slides/_rels/slide24.x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3.emf"/><Relationship Id="rId3" Type="http://schemas.openxmlformats.org/officeDocument/2006/relationships/image" Target="../media/image26.emf"/><Relationship Id="rId7" Type="http://schemas.openxmlformats.org/officeDocument/2006/relationships/image" Target="../media/image30.emf"/><Relationship Id="rId12" Type="http://schemas.openxmlformats.org/officeDocument/2006/relationships/image" Target="../media/image20.emf"/><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29.emf"/><Relationship Id="rId11" Type="http://schemas.openxmlformats.org/officeDocument/2006/relationships/image" Target="../media/image21.emf"/><Relationship Id="rId5" Type="http://schemas.openxmlformats.org/officeDocument/2006/relationships/image" Target="../media/image28.emf"/><Relationship Id="rId10" Type="http://schemas.openxmlformats.org/officeDocument/2006/relationships/image" Target="../media/image19.emf"/><Relationship Id="rId4" Type="http://schemas.openxmlformats.org/officeDocument/2006/relationships/image" Target="../media/image27.emf"/><Relationship Id="rId9"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2"/>
          <p:cNvSpPr>
            <a:spLocks noGrp="1" noChangeArrowheads="1"/>
          </p:cNvSpPr>
          <p:nvPr>
            <p:ph type="sldNum" sz="quarter" idx="4294967295"/>
          </p:nvPr>
        </p:nvSpPr>
        <p:spPr>
          <a:noFill/>
        </p:spPr>
        <p:txBody>
          <a:bodyPr/>
          <a:lstStyle/>
          <a:p>
            <a:r>
              <a:rPr lang="en-US">
                <a:latin typeface="Arial" charset="0"/>
              </a:rPr>
              <a:t>Slide </a:t>
            </a:r>
            <a:fld id="{BD14DEC9-7361-964A-AE6A-68A43B5FBBC2}" type="slidenum">
              <a:rPr lang="en-US">
                <a:latin typeface="Arial" charset="0"/>
              </a:rPr>
              <a:pPr/>
              <a:t>1</a:t>
            </a:fld>
            <a:endParaRPr lang="en-US">
              <a:latin typeface="Arial" charset="0"/>
            </a:endParaRPr>
          </a:p>
        </p:txBody>
      </p:sp>
      <p:sp>
        <p:nvSpPr>
          <p:cNvPr id="15363" name="Rectangle 30"/>
          <p:cNvSpPr>
            <a:spLocks noGrp="1" noChangeArrowheads="1"/>
          </p:cNvSpPr>
          <p:nvPr>
            <p:ph type="ctrTitle"/>
          </p:nvPr>
        </p:nvSpPr>
        <p:spPr>
          <a:xfrm>
            <a:off x="457200" y="1219200"/>
            <a:ext cx="8229600" cy="1066800"/>
          </a:xfrm>
        </p:spPr>
        <p:txBody>
          <a:bodyPr/>
          <a:lstStyle/>
          <a:p>
            <a:pPr eaLnBrk="1" hangingPunct="1"/>
            <a:r>
              <a:rPr lang="en-US" sz="2800" dirty="0">
                <a:ea typeface="ＭＳ Ｐゴシック" charset="-128"/>
                <a:cs typeface="ＭＳ Ｐゴシック" charset="-128"/>
              </a:rPr>
              <a:t>Modeling Cell Signaling</a:t>
            </a:r>
            <a:endParaRPr lang="en-US" dirty="0">
              <a:ea typeface="ＭＳ Ｐゴシック" charset="-128"/>
              <a:cs typeface="ＭＳ Ｐゴシック" charset="-128"/>
            </a:endParaRPr>
          </a:p>
        </p:txBody>
      </p:sp>
      <p:sp>
        <p:nvSpPr>
          <p:cNvPr id="15364" name="Rectangle 31"/>
          <p:cNvSpPr>
            <a:spLocks noGrp="1" noChangeArrowheads="1"/>
          </p:cNvSpPr>
          <p:nvPr>
            <p:ph type="subTitle" idx="1"/>
          </p:nvPr>
        </p:nvSpPr>
        <p:spPr/>
        <p:txBody>
          <a:bodyPr/>
          <a:lstStyle/>
          <a:p>
            <a:pPr eaLnBrk="1" hangingPunct="1">
              <a:buFont typeface="Wingdings" charset="2"/>
              <a:buNone/>
            </a:pPr>
            <a:r>
              <a:rPr lang="en-US" dirty="0">
                <a:ea typeface="ＭＳ Ｐゴシック" charset="-128"/>
                <a:cs typeface="ＭＳ Ｐゴシック" charset="-128"/>
              </a:rPr>
              <a:t>Bill </a:t>
            </a:r>
            <a:r>
              <a:rPr lang="en-US" dirty="0" err="1">
                <a:ea typeface="ＭＳ Ｐゴシック" charset="-128"/>
                <a:cs typeface="ＭＳ Ｐゴシック" charset="-128"/>
              </a:rPr>
              <a:t>Hlavacek</a:t>
            </a:r>
            <a:endParaRPr lang="en-US" dirty="0">
              <a:ea typeface="ＭＳ Ｐゴシック" charset="-128"/>
              <a:cs typeface="ＭＳ Ｐゴシック" charset="-128"/>
            </a:endParaRPr>
          </a:p>
          <a:p>
            <a:pPr eaLnBrk="1" hangingPunct="1">
              <a:buFont typeface="Wingdings" charset="2"/>
              <a:buNone/>
            </a:pPr>
            <a:r>
              <a:rPr lang="en-US" b="0" dirty="0">
                <a:ea typeface="ＭＳ Ｐゴシック" charset="-128"/>
                <a:cs typeface="ＭＳ Ｐゴシック" charset="-128"/>
              </a:rPr>
              <a:t>Theoretical Biology &amp; Biophysics Group</a:t>
            </a:r>
          </a:p>
          <a:p>
            <a:pPr eaLnBrk="1" hangingPunct="1">
              <a:buFont typeface="Wingdings" charset="2"/>
              <a:buNone/>
            </a:pPr>
            <a:r>
              <a:rPr lang="en-US" b="0" dirty="0">
                <a:ea typeface="ＭＳ Ｐゴシック" charset="-128"/>
                <a:cs typeface="ＭＳ Ｐゴシック" charset="-128"/>
              </a:rPr>
              <a:t>Theoretical Division</a:t>
            </a:r>
          </a:p>
          <a:p>
            <a:pPr eaLnBrk="1" hangingPunct="1">
              <a:buFont typeface="Wingdings" charset="2"/>
              <a:buNone/>
            </a:pPr>
            <a:endParaRPr lang="en-US" dirty="0">
              <a:ea typeface="ＭＳ Ｐゴシック" charset="-128"/>
              <a:cs typeface="ＭＳ Ｐゴシック" charset="-128"/>
            </a:endParaRPr>
          </a:p>
        </p:txBody>
      </p:sp>
      <p:sp>
        <p:nvSpPr>
          <p:cNvPr id="2" name="TextBox 1"/>
          <p:cNvSpPr txBox="1"/>
          <p:nvPr/>
        </p:nvSpPr>
        <p:spPr>
          <a:xfrm>
            <a:off x="2133600" y="6019800"/>
            <a:ext cx="5791200" cy="276999"/>
          </a:xfrm>
          <a:prstGeom prst="rect">
            <a:avLst/>
          </a:prstGeom>
          <a:noFill/>
        </p:spPr>
        <p:txBody>
          <a:bodyPr wrap="square" rtlCol="0">
            <a:spAutoFit/>
          </a:bodyPr>
          <a:lstStyle/>
          <a:p>
            <a:pPr>
              <a:buNone/>
            </a:pPr>
            <a:r>
              <a:rPr lang="en-US" sz="1200" dirty="0"/>
              <a:t>The q-bio Summer School, Colorado State University, Albuquerque, June 11,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egfr_correct"/>
          <p:cNvPicPr>
            <a:picLocks noChangeAspect="1" noChangeArrowheads="1"/>
          </p:cNvPicPr>
          <p:nvPr/>
        </p:nvPicPr>
        <p:blipFill>
          <a:blip r:embed="rId3"/>
          <a:srcRect/>
          <a:stretch>
            <a:fillRect/>
          </a:stretch>
        </p:blipFill>
        <p:spPr bwMode="auto">
          <a:xfrm>
            <a:off x="5749925" y="1809750"/>
            <a:ext cx="3327400" cy="4576763"/>
          </a:xfrm>
          <a:prstGeom prst="rect">
            <a:avLst/>
          </a:prstGeom>
          <a:noFill/>
          <a:ln w="9525">
            <a:noFill/>
            <a:miter lim="800000"/>
            <a:headEnd/>
            <a:tailEnd/>
          </a:ln>
        </p:spPr>
      </p:pic>
      <p:sp>
        <p:nvSpPr>
          <p:cNvPr id="21507" name="Rectangle 3"/>
          <p:cNvSpPr>
            <a:spLocks noGrp="1" noChangeArrowheads="1"/>
          </p:cNvSpPr>
          <p:nvPr>
            <p:ph type="title"/>
          </p:nvPr>
        </p:nvSpPr>
        <p:spPr/>
        <p:txBody>
          <a:bodyPr/>
          <a:lstStyle/>
          <a:p>
            <a:r>
              <a:rPr lang="en-US" dirty="0">
                <a:ea typeface="ＭＳ Ｐゴシック" charset="-128"/>
                <a:cs typeface="ＭＳ Ｐゴシック" charset="-128"/>
              </a:rPr>
              <a:t>Complexity arises from post-translational modifications</a:t>
            </a:r>
          </a:p>
        </p:txBody>
      </p:sp>
      <p:sp>
        <p:nvSpPr>
          <p:cNvPr id="21508" name="Text Box 4"/>
          <p:cNvSpPr txBox="1">
            <a:spLocks noChangeArrowheads="1"/>
          </p:cNvSpPr>
          <p:nvPr/>
        </p:nvSpPr>
        <p:spPr bwMode="auto">
          <a:xfrm>
            <a:off x="382588" y="1858963"/>
            <a:ext cx="5740400" cy="457200"/>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2400"/>
              <a:t>Epidermal growth factor receptor (EGFR)</a:t>
            </a:r>
          </a:p>
        </p:txBody>
      </p:sp>
      <p:sp>
        <p:nvSpPr>
          <p:cNvPr id="21509" name="Text Box 5"/>
          <p:cNvSpPr txBox="1">
            <a:spLocks noChangeArrowheads="1"/>
          </p:cNvSpPr>
          <p:nvPr/>
        </p:nvSpPr>
        <p:spPr bwMode="auto">
          <a:xfrm>
            <a:off x="382588" y="2947988"/>
            <a:ext cx="6083300" cy="2678112"/>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2400"/>
              <a:t>9 sites </a:t>
            </a:r>
            <a:r>
              <a:rPr lang="en-US" sz="2400">
                <a:sym typeface="Symbol" charset="2"/>
              </a:rPr>
              <a:t>=&gt; </a:t>
            </a:r>
            <a:r>
              <a:rPr lang="en-US" sz="2400">
                <a:solidFill>
                  <a:srgbClr val="FF0000"/>
                </a:solidFill>
                <a:sym typeface="Symbol" charset="2"/>
              </a:rPr>
              <a:t>2</a:t>
            </a:r>
            <a:r>
              <a:rPr lang="en-US" sz="2400" baseline="30000">
                <a:solidFill>
                  <a:srgbClr val="FF0000"/>
                </a:solidFill>
                <a:sym typeface="Symbol" charset="2"/>
              </a:rPr>
              <a:t>9</a:t>
            </a:r>
            <a:r>
              <a:rPr lang="en-US" sz="2400">
                <a:solidFill>
                  <a:srgbClr val="FF0000"/>
                </a:solidFill>
                <a:sym typeface="Symbol" charset="2"/>
              </a:rPr>
              <a:t>=512 phosphorylation states</a:t>
            </a:r>
            <a:r>
              <a:rPr lang="en-US" sz="2400">
                <a:sym typeface="Symbol" charset="2"/>
              </a:rPr>
              <a:t> </a:t>
            </a:r>
          </a:p>
          <a:p>
            <a:pPr eaLnBrk="0" hangingPunct="0">
              <a:spcBef>
                <a:spcPct val="0"/>
              </a:spcBef>
              <a:spcAft>
                <a:spcPct val="0"/>
              </a:spcAft>
              <a:buClrTx/>
              <a:buSzTx/>
              <a:buFontTx/>
              <a:buNone/>
            </a:pPr>
            <a:endParaRPr lang="en-US" sz="2400">
              <a:sym typeface="Symbol" charset="2"/>
            </a:endParaRPr>
          </a:p>
          <a:p>
            <a:pPr eaLnBrk="0" hangingPunct="0">
              <a:spcBef>
                <a:spcPct val="0"/>
              </a:spcBef>
              <a:spcAft>
                <a:spcPct val="0"/>
              </a:spcAft>
              <a:buClrTx/>
              <a:buSzTx/>
              <a:buFontTx/>
              <a:buNone/>
            </a:pPr>
            <a:r>
              <a:rPr lang="en-US" sz="2400">
                <a:sym typeface="Symbol" charset="2"/>
              </a:rPr>
              <a:t>Each site has ≥ 1 binding partner</a:t>
            </a:r>
          </a:p>
          <a:p>
            <a:pPr eaLnBrk="0" hangingPunct="0">
              <a:spcBef>
                <a:spcPct val="0"/>
              </a:spcBef>
              <a:spcAft>
                <a:spcPct val="0"/>
              </a:spcAft>
              <a:buClrTx/>
              <a:buSzTx/>
              <a:buFontTx/>
              <a:buNone/>
            </a:pPr>
            <a:r>
              <a:rPr lang="en-US" sz="2400">
                <a:sym typeface="Symbol" charset="2"/>
              </a:rPr>
              <a:t>	 =&gt; </a:t>
            </a:r>
            <a:r>
              <a:rPr lang="en-US" sz="2400">
                <a:solidFill>
                  <a:srgbClr val="FF0000"/>
                </a:solidFill>
                <a:sym typeface="Symbol" charset="2"/>
              </a:rPr>
              <a:t>more than 3</a:t>
            </a:r>
            <a:r>
              <a:rPr lang="en-US" sz="2400" baseline="30000">
                <a:solidFill>
                  <a:srgbClr val="FF0000"/>
                </a:solidFill>
                <a:sym typeface="Symbol" charset="2"/>
              </a:rPr>
              <a:t>9</a:t>
            </a:r>
            <a:r>
              <a:rPr lang="en-US" sz="2400">
                <a:solidFill>
                  <a:srgbClr val="FF0000"/>
                </a:solidFill>
                <a:sym typeface="Symbol" charset="2"/>
              </a:rPr>
              <a:t>=19,683 total states</a:t>
            </a:r>
            <a:r>
              <a:rPr lang="en-US" sz="2400">
                <a:sym typeface="Symbol" charset="2"/>
              </a:rPr>
              <a:t> </a:t>
            </a:r>
          </a:p>
          <a:p>
            <a:pPr eaLnBrk="0" hangingPunct="0">
              <a:spcBef>
                <a:spcPct val="0"/>
              </a:spcBef>
              <a:spcAft>
                <a:spcPct val="0"/>
              </a:spcAft>
              <a:buClrTx/>
              <a:buSzTx/>
              <a:buFontTx/>
              <a:buNone/>
            </a:pPr>
            <a:endParaRPr lang="en-US" sz="2400">
              <a:sym typeface="Symbol" charset="2"/>
            </a:endParaRPr>
          </a:p>
          <a:p>
            <a:pPr eaLnBrk="0" hangingPunct="0">
              <a:spcBef>
                <a:spcPct val="0"/>
              </a:spcBef>
              <a:spcAft>
                <a:spcPct val="0"/>
              </a:spcAft>
              <a:buClrTx/>
              <a:buSzTx/>
              <a:buFontTx/>
              <a:buNone/>
            </a:pPr>
            <a:r>
              <a:rPr lang="en-US" sz="2400">
                <a:sym typeface="Symbol" charset="2"/>
              </a:rPr>
              <a:t>EGFR must form </a:t>
            </a:r>
            <a:r>
              <a:rPr lang="en-US" sz="2400" i="1">
                <a:sym typeface="Symbol" charset="2"/>
              </a:rPr>
              <a:t>dimers </a:t>
            </a:r>
            <a:r>
              <a:rPr lang="en-US" sz="2400">
                <a:sym typeface="Symbol" charset="2"/>
              </a:rPr>
              <a:t>to become active</a:t>
            </a:r>
          </a:p>
          <a:p>
            <a:pPr eaLnBrk="0" hangingPunct="0">
              <a:spcBef>
                <a:spcPct val="0"/>
              </a:spcBef>
              <a:spcAft>
                <a:spcPct val="0"/>
              </a:spcAft>
              <a:buClrTx/>
              <a:buSzTx/>
              <a:buFontTx/>
              <a:buNone/>
            </a:pPr>
            <a:r>
              <a:rPr lang="en-US" sz="2400">
                <a:sym typeface="Symbol" charset="2"/>
              </a:rPr>
              <a:t>	 =&gt; </a:t>
            </a:r>
            <a:r>
              <a:rPr lang="en-US" sz="2400">
                <a:solidFill>
                  <a:srgbClr val="FF0000"/>
                </a:solidFill>
                <a:sym typeface="Symbol" charset="2"/>
              </a:rPr>
              <a:t>more than 1.9x10</a:t>
            </a:r>
            <a:r>
              <a:rPr lang="en-US" sz="2400" baseline="30000">
                <a:solidFill>
                  <a:srgbClr val="FF0000"/>
                </a:solidFill>
                <a:sym typeface="Symbol" charset="2"/>
              </a:rPr>
              <a:t>8</a:t>
            </a:r>
            <a:r>
              <a:rPr lang="en-US" sz="2400">
                <a:solidFill>
                  <a:srgbClr val="FF0000"/>
                </a:solidFill>
                <a:sym typeface="Symbol" charset="2"/>
              </a:rPr>
              <a:t> states</a:t>
            </a:r>
            <a:r>
              <a:rPr lang="en-US" sz="2400">
                <a:sym typeface="Symbol" charset="2"/>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xfrm>
            <a:off x="6354763" y="4237038"/>
            <a:ext cx="1993900" cy="342900"/>
          </a:xfrm>
          <a:noFill/>
        </p:spPr>
        <p:txBody>
          <a:bodyPr/>
          <a:lstStyle/>
          <a:p>
            <a:r>
              <a:rPr lang="en-US"/>
              <a:t>Slide </a:t>
            </a:r>
            <a:fld id="{53D4AF73-1C4D-EF4A-B8A3-7B93FC5EDC91}" type="slidenum">
              <a:rPr lang="en-US" smtClean="0"/>
              <a:pPr/>
              <a:t>11</a:t>
            </a:fld>
            <a:endParaRPr lang="en-US"/>
          </a:p>
        </p:txBody>
      </p:sp>
      <p:sp>
        <p:nvSpPr>
          <p:cNvPr id="24579" name="Rectangle 2"/>
          <p:cNvSpPr>
            <a:spLocks noGrp="1" noChangeArrowheads="1"/>
          </p:cNvSpPr>
          <p:nvPr>
            <p:ph type="title"/>
          </p:nvPr>
        </p:nvSpPr>
        <p:spPr/>
        <p:txBody>
          <a:bodyPr/>
          <a:lstStyle/>
          <a:p>
            <a:pPr eaLnBrk="1" hangingPunct="1"/>
            <a:r>
              <a:rPr lang="en-US" dirty="0"/>
              <a:t>Complexity arises from </a:t>
            </a:r>
            <a:r>
              <a:rPr lang="en-US" dirty="0" err="1"/>
              <a:t>oligomerization</a:t>
            </a:r>
            <a:r>
              <a:rPr lang="en-US" dirty="0"/>
              <a:t>/aggregation</a:t>
            </a:r>
          </a:p>
        </p:txBody>
      </p:sp>
      <p:pic>
        <p:nvPicPr>
          <p:cNvPr id="24580" name="Picture 10" descr="Picture 1"/>
          <p:cNvPicPr>
            <a:picLocks noChangeAspect="1" noChangeArrowheads="1"/>
          </p:cNvPicPr>
          <p:nvPr/>
        </p:nvPicPr>
        <p:blipFill>
          <a:blip r:embed="rId3"/>
          <a:srcRect/>
          <a:stretch>
            <a:fillRect/>
          </a:stretch>
        </p:blipFill>
        <p:spPr bwMode="auto">
          <a:xfrm>
            <a:off x="4114800" y="1905000"/>
            <a:ext cx="2370137" cy="1014725"/>
          </a:xfrm>
          <a:prstGeom prst="rect">
            <a:avLst/>
          </a:prstGeom>
          <a:noFill/>
          <a:ln w="9525">
            <a:noFill/>
            <a:miter lim="800000"/>
            <a:headEnd/>
            <a:tailEnd/>
          </a:ln>
        </p:spPr>
      </p:pic>
      <p:sp>
        <p:nvSpPr>
          <p:cNvPr id="24581" name="Text Box 11"/>
          <p:cNvSpPr txBox="1">
            <a:spLocks noChangeArrowheads="1"/>
          </p:cNvSpPr>
          <p:nvPr/>
        </p:nvSpPr>
        <p:spPr bwMode="auto">
          <a:xfrm>
            <a:off x="3733800" y="3505200"/>
            <a:ext cx="3170237" cy="307777"/>
          </a:xfrm>
          <a:prstGeom prst="rect">
            <a:avLst/>
          </a:prstGeom>
          <a:noFill/>
          <a:ln w="9525">
            <a:noFill/>
            <a:miter lim="800000"/>
            <a:headEnd/>
            <a:tailEnd/>
          </a:ln>
        </p:spPr>
        <p:txBody>
          <a:bodyPr wrap="square">
            <a:prstTxWarp prst="textNoShape">
              <a:avLst/>
            </a:prstTxWarp>
            <a:spAutoFit/>
          </a:bodyPr>
          <a:lstStyle/>
          <a:p>
            <a:pPr>
              <a:buFont typeface="Wingdings" charset="2"/>
              <a:buNone/>
            </a:pPr>
            <a:r>
              <a:rPr lang="en-US" sz="1400" dirty="0">
                <a:solidFill>
                  <a:srgbClr val="912903"/>
                </a:solidFill>
              </a:rPr>
              <a:t>Posner et al. (2007) </a:t>
            </a:r>
            <a:r>
              <a:rPr lang="en-US" sz="1400" i="1" dirty="0">
                <a:solidFill>
                  <a:srgbClr val="912903"/>
                </a:solidFill>
              </a:rPr>
              <a:t>Org </a:t>
            </a:r>
            <a:r>
              <a:rPr lang="en-US" sz="1400" i="1" dirty="0" err="1">
                <a:solidFill>
                  <a:srgbClr val="912903"/>
                </a:solidFill>
              </a:rPr>
              <a:t>Lett</a:t>
            </a:r>
            <a:r>
              <a:rPr lang="en-US" sz="1400" dirty="0">
                <a:solidFill>
                  <a:srgbClr val="912903"/>
                </a:solidFill>
              </a:rPr>
              <a:t> </a:t>
            </a:r>
            <a:r>
              <a:rPr lang="en-US" sz="1400" b="1" dirty="0">
                <a:solidFill>
                  <a:srgbClr val="912903"/>
                </a:solidFill>
              </a:rPr>
              <a:t>9</a:t>
            </a:r>
            <a:r>
              <a:rPr lang="en-US" sz="1400" dirty="0">
                <a:solidFill>
                  <a:srgbClr val="912903"/>
                </a:solidFill>
              </a:rPr>
              <a:t>: 3551</a:t>
            </a:r>
          </a:p>
        </p:txBody>
      </p:sp>
      <p:pic>
        <p:nvPicPr>
          <p:cNvPr id="24582" name="Picture 5" descr="IgE-FceRIa"/>
          <p:cNvPicPr>
            <a:picLocks noChangeAspect="1" noChangeArrowheads="1"/>
          </p:cNvPicPr>
          <p:nvPr/>
        </p:nvPicPr>
        <p:blipFill>
          <a:blip r:embed="rId4"/>
          <a:srcRect/>
          <a:stretch>
            <a:fillRect/>
          </a:stretch>
        </p:blipFill>
        <p:spPr bwMode="auto">
          <a:xfrm>
            <a:off x="6781800" y="2209800"/>
            <a:ext cx="1828800" cy="1079500"/>
          </a:xfrm>
          <a:prstGeom prst="rect">
            <a:avLst/>
          </a:prstGeom>
          <a:noFill/>
          <a:ln w="9525">
            <a:noFill/>
            <a:miter lim="800000"/>
            <a:headEnd/>
            <a:tailEnd/>
          </a:ln>
        </p:spPr>
      </p:pic>
      <p:sp>
        <p:nvSpPr>
          <p:cNvPr id="24583" name="Line 6"/>
          <p:cNvSpPr>
            <a:spLocks noChangeShapeType="1"/>
          </p:cNvSpPr>
          <p:nvPr/>
        </p:nvSpPr>
        <p:spPr bwMode="auto">
          <a:xfrm>
            <a:off x="7162800" y="1981200"/>
            <a:ext cx="0" cy="304800"/>
          </a:xfrm>
          <a:prstGeom prst="line">
            <a:avLst/>
          </a:prstGeom>
          <a:noFill/>
          <a:ln w="9525">
            <a:solidFill>
              <a:schemeClr val="tx1"/>
            </a:solidFill>
            <a:round/>
            <a:headEnd/>
            <a:tailEnd/>
          </a:ln>
        </p:spPr>
        <p:txBody>
          <a:bodyPr anchor="ctr">
            <a:prstTxWarp prst="textNoShape">
              <a:avLst/>
            </a:prstTxWarp>
            <a:spAutoFit/>
          </a:bodyPr>
          <a:lstStyle/>
          <a:p>
            <a:endParaRPr lang="en-US"/>
          </a:p>
        </p:txBody>
      </p:sp>
      <p:sp>
        <p:nvSpPr>
          <p:cNvPr id="24584" name="Line 7"/>
          <p:cNvSpPr>
            <a:spLocks noChangeShapeType="1"/>
          </p:cNvSpPr>
          <p:nvPr/>
        </p:nvSpPr>
        <p:spPr bwMode="auto">
          <a:xfrm>
            <a:off x="7772400" y="1981200"/>
            <a:ext cx="0" cy="304800"/>
          </a:xfrm>
          <a:prstGeom prst="line">
            <a:avLst/>
          </a:prstGeom>
          <a:noFill/>
          <a:ln w="9525">
            <a:solidFill>
              <a:schemeClr val="tx1"/>
            </a:solidFill>
            <a:round/>
            <a:headEnd/>
            <a:tailEnd/>
          </a:ln>
        </p:spPr>
        <p:txBody>
          <a:bodyPr anchor="ctr">
            <a:prstTxWarp prst="textNoShape">
              <a:avLst/>
            </a:prstTxWarp>
            <a:spAutoFit/>
          </a:bodyPr>
          <a:lstStyle/>
          <a:p>
            <a:endParaRPr lang="en-US"/>
          </a:p>
        </p:txBody>
      </p:sp>
      <p:sp>
        <p:nvSpPr>
          <p:cNvPr id="24585" name="Line 8"/>
          <p:cNvSpPr>
            <a:spLocks noChangeShapeType="1"/>
          </p:cNvSpPr>
          <p:nvPr/>
        </p:nvSpPr>
        <p:spPr bwMode="auto">
          <a:xfrm>
            <a:off x="7162800" y="2057400"/>
            <a:ext cx="609600" cy="0"/>
          </a:xfrm>
          <a:prstGeom prst="line">
            <a:avLst/>
          </a:prstGeom>
          <a:noFill/>
          <a:ln w="9525">
            <a:solidFill>
              <a:schemeClr val="tx1"/>
            </a:solidFill>
            <a:round/>
            <a:headEnd type="arrow" w="med" len="med"/>
            <a:tailEnd type="arrow" w="med" len="med"/>
          </a:ln>
        </p:spPr>
        <p:txBody>
          <a:bodyPr wrap="none" anchor="ctr">
            <a:prstTxWarp prst="textNoShape">
              <a:avLst/>
            </a:prstTxWarp>
            <a:spAutoFit/>
          </a:bodyPr>
          <a:lstStyle/>
          <a:p>
            <a:endParaRPr lang="en-US"/>
          </a:p>
        </p:txBody>
      </p:sp>
      <p:sp>
        <p:nvSpPr>
          <p:cNvPr id="24586" name="Text Box 9"/>
          <p:cNvSpPr txBox="1">
            <a:spLocks noChangeArrowheads="1"/>
          </p:cNvSpPr>
          <p:nvPr/>
        </p:nvSpPr>
        <p:spPr bwMode="auto">
          <a:xfrm>
            <a:off x="7010400" y="1828800"/>
            <a:ext cx="914400" cy="241300"/>
          </a:xfrm>
          <a:prstGeom prst="rect">
            <a:avLst/>
          </a:prstGeom>
          <a:noFill/>
          <a:ln w="9525">
            <a:noFill/>
            <a:miter lim="800000"/>
            <a:headEnd/>
            <a:tailEnd/>
          </a:ln>
        </p:spPr>
        <p:txBody>
          <a:bodyPr>
            <a:prstTxWarp prst="textNoShape">
              <a:avLst/>
            </a:prstTxWarp>
            <a:spAutoFit/>
          </a:bodyPr>
          <a:lstStyle/>
          <a:p>
            <a:pPr>
              <a:lnSpc>
                <a:spcPct val="70000"/>
              </a:lnSpc>
            </a:pPr>
            <a:r>
              <a:rPr lang="en-US" sz="1400">
                <a:solidFill>
                  <a:schemeClr val="tx1"/>
                </a:solidFill>
                <a:ea typeface="ＭＳ Ｐゴシック" charset="-128"/>
                <a:cs typeface="ＭＳ Ｐゴシック" charset="-128"/>
              </a:rPr>
              <a:t>~13 nm</a:t>
            </a:r>
          </a:p>
        </p:txBody>
      </p:sp>
      <p:pic>
        <p:nvPicPr>
          <p:cNvPr id="24588" name="Picture 21" descr="aggr_form"/>
          <p:cNvPicPr>
            <a:picLocks noChangeAspect="1" noChangeArrowheads="1"/>
          </p:cNvPicPr>
          <p:nvPr/>
        </p:nvPicPr>
        <p:blipFill>
          <a:blip r:embed="rId5"/>
          <a:srcRect/>
          <a:stretch>
            <a:fillRect/>
          </a:stretch>
        </p:blipFill>
        <p:spPr bwMode="auto">
          <a:xfrm>
            <a:off x="1143000" y="4267200"/>
            <a:ext cx="7162800" cy="1212850"/>
          </a:xfrm>
          <a:prstGeom prst="rect">
            <a:avLst/>
          </a:prstGeom>
          <a:noFill/>
          <a:ln w="9525">
            <a:noFill/>
            <a:miter lim="800000"/>
            <a:headEnd/>
            <a:tailEnd/>
          </a:ln>
        </p:spPr>
      </p:pic>
      <p:sp>
        <p:nvSpPr>
          <p:cNvPr id="13" name="TextBox 12"/>
          <p:cNvSpPr txBox="1"/>
          <p:nvPr/>
        </p:nvSpPr>
        <p:spPr>
          <a:xfrm>
            <a:off x="4419600" y="2971800"/>
            <a:ext cx="1795934" cy="400110"/>
          </a:xfrm>
          <a:prstGeom prst="rect">
            <a:avLst/>
          </a:prstGeom>
          <a:noFill/>
        </p:spPr>
        <p:txBody>
          <a:bodyPr wrap="none" rtlCol="0">
            <a:spAutoFit/>
          </a:bodyPr>
          <a:lstStyle/>
          <a:p>
            <a:pPr>
              <a:buNone/>
            </a:pPr>
            <a:r>
              <a:rPr lang="en-US" dirty="0"/>
              <a:t>Compound 6a</a:t>
            </a:r>
          </a:p>
        </p:txBody>
      </p:sp>
      <p:pic>
        <p:nvPicPr>
          <p:cNvPr id="14" name="Picture 13" descr="f-1.tiff"/>
          <p:cNvPicPr>
            <a:picLocks noChangeAspect="1"/>
          </p:cNvPicPr>
          <p:nvPr/>
        </p:nvPicPr>
        <p:blipFill>
          <a:blip r:embed="rId6"/>
          <a:stretch>
            <a:fillRect/>
          </a:stretch>
        </p:blipFill>
        <p:spPr>
          <a:xfrm>
            <a:off x="685800" y="1676400"/>
            <a:ext cx="2514600" cy="1711659"/>
          </a:xfrm>
          <a:prstGeom prst="rect">
            <a:avLst/>
          </a:prstGeom>
        </p:spPr>
      </p:pic>
      <p:sp>
        <p:nvSpPr>
          <p:cNvPr id="15" name="TextBox 14"/>
          <p:cNvSpPr txBox="1"/>
          <p:nvPr/>
        </p:nvSpPr>
        <p:spPr>
          <a:xfrm>
            <a:off x="533400" y="3429000"/>
            <a:ext cx="2721188" cy="707886"/>
          </a:xfrm>
          <a:prstGeom prst="rect">
            <a:avLst/>
          </a:prstGeom>
          <a:noFill/>
        </p:spPr>
        <p:txBody>
          <a:bodyPr wrap="square" rtlCol="0">
            <a:spAutoFit/>
          </a:bodyPr>
          <a:lstStyle/>
          <a:p>
            <a:pPr>
              <a:buNone/>
            </a:pPr>
            <a:r>
              <a:rPr lang="en-US" dirty="0" err="1"/>
              <a:t>Ara</a:t>
            </a:r>
            <a:r>
              <a:rPr lang="en-US" dirty="0"/>
              <a:t> h 1 (major peanut allergen), PDB 3S7E</a:t>
            </a:r>
          </a:p>
        </p:txBody>
      </p:sp>
      <p:sp>
        <p:nvSpPr>
          <p:cNvPr id="16" name="TextBox 15"/>
          <p:cNvSpPr txBox="1"/>
          <p:nvPr/>
        </p:nvSpPr>
        <p:spPr>
          <a:xfrm>
            <a:off x="2667000" y="1752600"/>
            <a:ext cx="669199" cy="400110"/>
          </a:xfrm>
          <a:prstGeom prst="rect">
            <a:avLst/>
          </a:prstGeom>
          <a:noFill/>
        </p:spPr>
        <p:txBody>
          <a:bodyPr wrap="none" rtlCol="0">
            <a:spAutoFit/>
          </a:bodyPr>
          <a:lstStyle/>
          <a:p>
            <a:pPr>
              <a:buNone/>
            </a:pPr>
            <a:r>
              <a:rPr lang="en-US" dirty="0"/>
              <a:t>DF3</a:t>
            </a:r>
          </a:p>
        </p:txBody>
      </p:sp>
      <p:sp>
        <p:nvSpPr>
          <p:cNvPr id="17" name="Text Box 11"/>
          <p:cNvSpPr txBox="1">
            <a:spLocks noChangeArrowheads="1"/>
          </p:cNvSpPr>
          <p:nvPr/>
        </p:nvSpPr>
        <p:spPr bwMode="auto">
          <a:xfrm>
            <a:off x="1752600" y="1371600"/>
            <a:ext cx="5029200" cy="307777"/>
          </a:xfrm>
          <a:prstGeom prst="rect">
            <a:avLst/>
          </a:prstGeom>
          <a:noFill/>
          <a:ln w="9525">
            <a:noFill/>
            <a:miter lim="800000"/>
            <a:headEnd/>
            <a:tailEnd/>
          </a:ln>
        </p:spPr>
        <p:txBody>
          <a:bodyPr wrap="square">
            <a:prstTxWarp prst="textNoShape">
              <a:avLst/>
            </a:prstTxWarp>
            <a:spAutoFit/>
          </a:bodyPr>
          <a:lstStyle/>
          <a:p>
            <a:pPr>
              <a:buFont typeface="Wingdings" charset="2"/>
              <a:buNone/>
            </a:pPr>
            <a:r>
              <a:rPr lang="en-US" sz="1400" dirty="0" err="1">
                <a:solidFill>
                  <a:srgbClr val="912903"/>
                </a:solidFill>
              </a:rPr>
              <a:t>Mahajan</a:t>
            </a:r>
            <a:r>
              <a:rPr lang="en-US" sz="1400" dirty="0">
                <a:solidFill>
                  <a:srgbClr val="912903"/>
                </a:solidFill>
              </a:rPr>
              <a:t> et al. (2014) </a:t>
            </a:r>
            <a:r>
              <a:rPr lang="en-US" sz="1400" i="1" dirty="0">
                <a:solidFill>
                  <a:srgbClr val="912903"/>
                </a:solidFill>
              </a:rPr>
              <a:t>ACS </a:t>
            </a:r>
            <a:r>
              <a:rPr lang="en-US" sz="1400" i="1" dirty="0" err="1">
                <a:solidFill>
                  <a:srgbClr val="912903"/>
                </a:solidFill>
              </a:rPr>
              <a:t>Chem</a:t>
            </a:r>
            <a:r>
              <a:rPr lang="en-US" sz="1400" i="1" dirty="0">
                <a:solidFill>
                  <a:srgbClr val="912903"/>
                </a:solidFill>
              </a:rPr>
              <a:t> </a:t>
            </a:r>
            <a:r>
              <a:rPr lang="en-US" sz="1400" i="1" dirty="0" err="1">
                <a:solidFill>
                  <a:srgbClr val="912903"/>
                </a:solidFill>
              </a:rPr>
              <a:t>Biol</a:t>
            </a:r>
            <a:r>
              <a:rPr lang="en-US" sz="1400" i="1" dirty="0">
                <a:solidFill>
                  <a:srgbClr val="912903"/>
                </a:solidFill>
              </a:rPr>
              <a:t> </a:t>
            </a:r>
            <a:r>
              <a:rPr lang="en-US" sz="1400" b="1" dirty="0">
                <a:solidFill>
                  <a:srgbClr val="912903"/>
                </a:solidFill>
              </a:rPr>
              <a:t>9</a:t>
            </a:r>
            <a:r>
              <a:rPr lang="en-US" sz="1400" dirty="0">
                <a:solidFill>
                  <a:srgbClr val="912903"/>
                </a:solidFill>
              </a:rPr>
              <a:t>: 1508-1519.</a:t>
            </a:r>
          </a:p>
        </p:txBody>
      </p:sp>
    </p:spTree>
    <p:extLst>
      <p:ext uri="{BB962C8B-B14F-4D97-AF65-F5344CB8AC3E}">
        <p14:creationId xmlns:p14="http://schemas.microsoft.com/office/powerpoint/2010/main" val="3018643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dirty="0"/>
              <a:t>The textbook approach</a:t>
            </a:r>
          </a:p>
        </p:txBody>
      </p:sp>
      <p:pic>
        <p:nvPicPr>
          <p:cNvPr id="458755" name="Picture 3" descr="network_2rules"/>
          <p:cNvPicPr>
            <a:picLocks noChangeAspect="1" noChangeArrowheads="1"/>
          </p:cNvPicPr>
          <p:nvPr/>
        </p:nvPicPr>
        <p:blipFill>
          <a:blip r:embed="rId3"/>
          <a:srcRect/>
          <a:stretch>
            <a:fillRect/>
          </a:stretch>
        </p:blipFill>
        <p:spPr bwMode="auto">
          <a:xfrm>
            <a:off x="1371600" y="1600200"/>
            <a:ext cx="6324600" cy="4181475"/>
          </a:xfrm>
          <a:prstGeom prst="rect">
            <a:avLst/>
          </a:prstGeom>
          <a:noFill/>
        </p:spPr>
      </p:pic>
      <p:sp>
        <p:nvSpPr>
          <p:cNvPr id="5" name="Rectangle 4"/>
          <p:cNvSpPr/>
          <p:nvPr/>
        </p:nvSpPr>
        <p:spPr bwMode="auto">
          <a:xfrm>
            <a:off x="1295400" y="4343400"/>
            <a:ext cx="2057400" cy="457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50000"/>
              </a:spcBef>
              <a:spcAft>
                <a:spcPct val="50000"/>
              </a:spcAft>
              <a:buClr>
                <a:srgbClr val="004080"/>
              </a:buClr>
              <a:buSzPct val="65000"/>
              <a:buFont typeface="Wingdings" pitchFamily="-108" charset="2"/>
              <a:buChar char="§"/>
              <a:tabLst/>
            </a:pPr>
            <a:endParaRPr kumimoji="0" lang="en-US" sz="2000" b="0" i="0" u="none" strike="noStrike" cap="none" normalizeH="0" baseline="0">
              <a:ln>
                <a:noFill/>
              </a:ln>
              <a:solidFill>
                <a:schemeClr val="tx1"/>
              </a:solidFill>
              <a:effectLst/>
              <a:latin typeface="Arial" pitchFamily="-108" charset="0"/>
            </a:endParaRPr>
          </a:p>
        </p:txBody>
      </p:sp>
      <p:sp>
        <p:nvSpPr>
          <p:cNvPr id="6" name="Rectangle 5"/>
          <p:cNvSpPr/>
          <p:nvPr/>
        </p:nvSpPr>
        <p:spPr bwMode="auto">
          <a:xfrm>
            <a:off x="838200" y="4419600"/>
            <a:ext cx="6324600" cy="16002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50000"/>
              </a:spcBef>
              <a:spcAft>
                <a:spcPct val="50000"/>
              </a:spcAft>
              <a:buClr>
                <a:srgbClr val="004080"/>
              </a:buClr>
              <a:buSzPct val="65000"/>
              <a:buFont typeface="Wingdings" pitchFamily="-108" charset="2"/>
              <a:buChar char="§"/>
              <a:tabLst/>
            </a:pPr>
            <a:endParaRPr kumimoji="0" lang="en-US" sz="2000" b="0" i="0" u="none" strike="noStrike" cap="none" normalizeH="0" baseline="0">
              <a:ln>
                <a:noFill/>
              </a:ln>
              <a:solidFill>
                <a:schemeClr val="tx1"/>
              </a:solidFill>
              <a:effectLst/>
              <a:latin typeface="Arial" pitchFamily="-108" charset="0"/>
            </a:endParaRPr>
          </a:p>
        </p:txBody>
      </p:sp>
      <p:sp>
        <p:nvSpPr>
          <p:cNvPr id="7" name="Rectangle 6"/>
          <p:cNvSpPr/>
          <p:nvPr/>
        </p:nvSpPr>
        <p:spPr bwMode="auto">
          <a:xfrm>
            <a:off x="1371600" y="4343400"/>
            <a:ext cx="6248400" cy="1600200"/>
          </a:xfrm>
          <a:prstGeom prst="rect">
            <a:avLst/>
          </a:prstGeom>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50000"/>
              </a:spcBef>
              <a:spcAft>
                <a:spcPct val="50000"/>
              </a:spcAft>
              <a:buClr>
                <a:srgbClr val="004080"/>
              </a:buClr>
              <a:buSzPct val="65000"/>
              <a:buFont typeface="Wingdings" pitchFamily="-108" charset="2"/>
              <a:buChar char="§"/>
              <a:tabLst/>
            </a:pPr>
            <a:endParaRPr kumimoji="0" lang="en-US" sz="2000" b="0" i="0" u="none" strike="noStrike" cap="none" normalizeH="0" baseline="0">
              <a:ln>
                <a:noFill/>
              </a:ln>
              <a:solidFill>
                <a:schemeClr val="tx1"/>
              </a:solidFill>
              <a:effectLst/>
              <a:latin typeface="Arial" pitchFamily="-10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342900" y="401638"/>
            <a:ext cx="8572500" cy="838200"/>
          </a:xfrm>
        </p:spPr>
        <p:txBody>
          <a:bodyPr/>
          <a:lstStyle/>
          <a:p>
            <a:r>
              <a:rPr lang="en-US" dirty="0"/>
              <a:t>Network (model) size tends to grow nonlinearly (exponentially) with the number of molecular interactions</a:t>
            </a:r>
          </a:p>
        </p:txBody>
      </p:sp>
      <p:pic>
        <p:nvPicPr>
          <p:cNvPr id="460803" name="Picture 3" descr="network_3rules"/>
          <p:cNvPicPr>
            <a:picLocks noChangeAspect="1" noChangeArrowheads="1"/>
          </p:cNvPicPr>
          <p:nvPr/>
        </p:nvPicPr>
        <p:blipFill>
          <a:blip r:embed="rId3"/>
          <a:srcRect/>
          <a:stretch>
            <a:fillRect/>
          </a:stretch>
        </p:blipFill>
        <p:spPr bwMode="auto">
          <a:xfrm>
            <a:off x="1828800" y="1600200"/>
            <a:ext cx="5943600" cy="4241800"/>
          </a:xfrm>
          <a:prstGeom prst="rect">
            <a:avLst/>
          </a:prstGeom>
          <a:noFill/>
        </p:spPr>
      </p:pic>
      <p:sp>
        <p:nvSpPr>
          <p:cNvPr id="460804" name="Text Box 4"/>
          <p:cNvSpPr txBox="1">
            <a:spLocks noChangeArrowheads="1"/>
          </p:cNvSpPr>
          <p:nvPr/>
        </p:nvSpPr>
        <p:spPr bwMode="auto">
          <a:xfrm>
            <a:off x="5257800" y="5775325"/>
            <a:ext cx="3248025" cy="549275"/>
          </a:xfrm>
          <a:prstGeom prst="rect">
            <a:avLst/>
          </a:prstGeom>
          <a:noFill/>
          <a:ln w="9525">
            <a:noFill/>
            <a:miter lim="800000"/>
            <a:headEnd/>
            <a:tailEnd/>
          </a:ln>
          <a:effectLst/>
        </p:spPr>
        <p:txBody>
          <a:bodyPr wrap="none">
            <a:prstTxWarp prst="textNoShape">
              <a:avLst/>
            </a:prstTxWarp>
            <a:spAutoFit/>
          </a:bodyPr>
          <a:lstStyle/>
          <a:p>
            <a:pPr eaLnBrk="1" hangingPunct="1">
              <a:spcBef>
                <a:spcPct val="50000"/>
              </a:spcBef>
              <a:spcAft>
                <a:spcPct val="50000"/>
              </a:spcAft>
              <a:buClr>
                <a:srgbClr val="004080"/>
              </a:buClr>
              <a:buSzPct val="65000"/>
              <a:buFont typeface="Wingdings" pitchFamily="-108" charset="2"/>
              <a:buNone/>
            </a:pPr>
            <a:r>
              <a:rPr lang="en-US" sz="2000" i="1"/>
              <a:t>Science’s STKE</a:t>
            </a:r>
            <a:r>
              <a:rPr lang="en-US" sz="2000"/>
              <a:t> re6 (2006)</a:t>
            </a:r>
          </a:p>
        </p:txBody>
      </p:sp>
      <p:sp>
        <p:nvSpPr>
          <p:cNvPr id="5" name="Rectangle 4"/>
          <p:cNvSpPr/>
          <p:nvPr/>
        </p:nvSpPr>
        <p:spPr bwMode="auto">
          <a:xfrm>
            <a:off x="1676400" y="4419600"/>
            <a:ext cx="6172200" cy="228600"/>
          </a:xfrm>
          <a:prstGeom prst="rect">
            <a:avLst/>
          </a:prstGeom>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50000"/>
              </a:spcBef>
              <a:spcAft>
                <a:spcPct val="50000"/>
              </a:spcAft>
              <a:buClr>
                <a:srgbClr val="004080"/>
              </a:buClr>
              <a:buSzPct val="65000"/>
              <a:buFont typeface="Wingdings" pitchFamily="-108" charset="2"/>
              <a:buChar char="§"/>
              <a:tabLst/>
            </a:pPr>
            <a:endParaRPr kumimoji="0" lang="en-US" sz="2000" b="0" i="0" u="none" strike="noStrike" cap="none" normalizeH="0" baseline="0">
              <a:ln>
                <a:noFill/>
              </a:ln>
              <a:solidFill>
                <a:schemeClr val="tx1"/>
              </a:solidFill>
              <a:effectLst/>
              <a:latin typeface="Arial" pitchFamily="-108" charset="0"/>
            </a:endParaRPr>
          </a:p>
        </p:txBody>
      </p:sp>
      <p:sp>
        <p:nvSpPr>
          <p:cNvPr id="6" name="Rectangle 5"/>
          <p:cNvSpPr/>
          <p:nvPr/>
        </p:nvSpPr>
        <p:spPr bwMode="auto">
          <a:xfrm>
            <a:off x="3276600" y="4572000"/>
            <a:ext cx="5181600" cy="1219200"/>
          </a:xfrm>
          <a:prstGeom prst="rect">
            <a:avLst/>
          </a:prstGeom>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50000"/>
              </a:spcBef>
              <a:spcAft>
                <a:spcPct val="50000"/>
              </a:spcAft>
              <a:buClr>
                <a:srgbClr val="004080"/>
              </a:buClr>
              <a:buSzPct val="65000"/>
              <a:buNone/>
              <a:tabLst/>
            </a:pPr>
            <a:r>
              <a:rPr lang="en-US" dirty="0">
                <a:solidFill>
                  <a:schemeClr val="tx1"/>
                </a:solidFill>
                <a:latin typeface="Arial" pitchFamily="-108" charset="0"/>
              </a:rPr>
              <a:t>There are only three interactions.  We can use a “rule” to model each of these interactions.</a:t>
            </a:r>
            <a:endParaRPr kumimoji="0" lang="en-US" sz="2000" b="0" i="0" u="none" strike="noStrike" cap="none" normalizeH="0" baseline="0" dirty="0">
              <a:ln>
                <a:noFill/>
              </a:ln>
              <a:solidFill>
                <a:schemeClr val="tx1"/>
              </a:solidFill>
              <a:effectLst/>
              <a:latin typeface="Arial" pitchFamily="-10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dirty="0"/>
              <a:t>Rule-based modeling solves the problem of combinatorial complexity</a:t>
            </a:r>
          </a:p>
        </p:txBody>
      </p:sp>
      <p:sp>
        <p:nvSpPr>
          <p:cNvPr id="419843" name="Rectangle 3"/>
          <p:cNvSpPr>
            <a:spLocks noGrp="1" noChangeArrowheads="1"/>
          </p:cNvSpPr>
          <p:nvPr>
            <p:ph type="body" idx="1"/>
          </p:nvPr>
        </p:nvSpPr>
        <p:spPr>
          <a:xfrm>
            <a:off x="533400" y="1447800"/>
            <a:ext cx="8343900" cy="2667000"/>
          </a:xfrm>
          <a:noFill/>
          <a:ln/>
        </p:spPr>
        <p:txBody>
          <a:bodyPr/>
          <a:lstStyle/>
          <a:p>
            <a:r>
              <a:rPr lang="en-US" sz="1800" dirty="0"/>
              <a:t>Inside a Chemical Plant</a:t>
            </a:r>
          </a:p>
          <a:p>
            <a:pPr lvl="1"/>
            <a:r>
              <a:rPr lang="en-US" sz="1600" dirty="0"/>
              <a:t>Large numbers of molecules…</a:t>
            </a:r>
          </a:p>
          <a:p>
            <a:pPr lvl="1"/>
            <a:r>
              <a:rPr lang="en-US" sz="1600" dirty="0"/>
              <a:t>…of a few types</a:t>
            </a:r>
          </a:p>
          <a:p>
            <a:pPr lvl="1"/>
            <a:r>
              <a:rPr lang="en-US" sz="1600" dirty="0"/>
              <a:t>Conventional modeling works fine (</a:t>
            </a:r>
            <a:r>
              <a:rPr lang="en-US" dirty="0"/>
              <a:t>a good idea since Harcourt and </a:t>
            </a:r>
            <a:r>
              <a:rPr lang="en-US" dirty="0" err="1"/>
              <a:t>Esson</a:t>
            </a:r>
            <a:r>
              <a:rPr lang="en-US" dirty="0"/>
              <a:t>,</a:t>
            </a:r>
            <a:r>
              <a:rPr lang="en-US" sz="1600" dirty="0"/>
              <a:t> 1865)</a:t>
            </a:r>
          </a:p>
          <a:p>
            <a:r>
              <a:rPr lang="en-US" sz="1800" dirty="0"/>
              <a:t>Inside a Cell</a:t>
            </a:r>
          </a:p>
          <a:p>
            <a:pPr lvl="1"/>
            <a:r>
              <a:rPr lang="en-US" dirty="0"/>
              <a:t>Possibly s</a:t>
            </a:r>
            <a:r>
              <a:rPr lang="en-US" sz="1600" dirty="0"/>
              <a:t>mall numbers of molecules…</a:t>
            </a:r>
          </a:p>
          <a:p>
            <a:pPr lvl="1"/>
            <a:r>
              <a:rPr lang="en-US" sz="1600" dirty="0"/>
              <a:t>…of many possible types</a:t>
            </a:r>
          </a:p>
          <a:p>
            <a:pPr lvl="1"/>
            <a:r>
              <a:rPr lang="en-US" sz="1600" dirty="0"/>
              <a:t>Rule-based modeling is designed to deal with this situation (new)</a:t>
            </a:r>
          </a:p>
          <a:p>
            <a:pPr lvl="1"/>
            <a:endParaRPr lang="en-US" sz="1600" dirty="0"/>
          </a:p>
          <a:p>
            <a:pPr lvl="1">
              <a:buFont typeface="Times" pitchFamily="-108" charset="0"/>
              <a:buNone/>
            </a:pPr>
            <a:endParaRPr lang="en-US" sz="1600" b="1" dirty="0"/>
          </a:p>
          <a:p>
            <a:pPr>
              <a:buFont typeface="Times" pitchFamily="-108" charset="0"/>
              <a:buNone/>
            </a:pPr>
            <a:endParaRPr lang="en-US" sz="1800" dirty="0"/>
          </a:p>
          <a:p>
            <a:pPr>
              <a:buFont typeface="Times" pitchFamily="-108" charset="0"/>
              <a:buNone/>
            </a:pP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r>
              <a:rPr lang="en-US" dirty="0">
                <a:ea typeface="ＭＳ Ｐゴシック" charset="-128"/>
                <a:cs typeface="ＭＳ Ｐゴシック" charset="-128"/>
              </a:rPr>
              <a:t>Outline</a:t>
            </a:r>
          </a:p>
        </p:txBody>
      </p:sp>
      <p:sp>
        <p:nvSpPr>
          <p:cNvPr id="17411" name="Rectangle 1027"/>
          <p:cNvSpPr>
            <a:spLocks noGrp="1" noChangeArrowheads="1"/>
          </p:cNvSpPr>
          <p:nvPr>
            <p:ph type="body" idx="1"/>
          </p:nvPr>
        </p:nvSpPr>
        <p:spPr>
          <a:noFill/>
        </p:spPr>
        <p:txBody>
          <a:bodyPr/>
          <a:lstStyle/>
          <a:p>
            <a:pPr marL="457200" indent="-457200">
              <a:buFont typeface="Arial" charset="0"/>
              <a:buAutoNum type="arabicPeriod"/>
            </a:pPr>
            <a:r>
              <a:rPr lang="en-US" b="0" dirty="0">
                <a:ea typeface="ＭＳ Ｐゴシック" charset="-128"/>
                <a:cs typeface="ＭＳ Ｐゴシック" charset="-128"/>
              </a:rPr>
              <a:t>Features of signaling proteins</a:t>
            </a:r>
          </a:p>
          <a:p>
            <a:pPr marL="457200" indent="-457200">
              <a:buFont typeface="Arial" charset="0"/>
              <a:buAutoNum type="arabicPeriod"/>
            </a:pPr>
            <a:r>
              <a:rPr lang="en-US" b="0" dirty="0">
                <a:ea typeface="ＭＳ Ｐゴシック" charset="-128"/>
                <a:cs typeface="ＭＳ Ｐゴシック" charset="-128"/>
              </a:rPr>
              <a:t>Combinatorial complexity: the key problem solved by rule-based modeling</a:t>
            </a:r>
          </a:p>
          <a:p>
            <a:pPr marL="457200" indent="-457200">
              <a:buFont typeface="Arial" charset="0"/>
              <a:buAutoNum type="arabicPeriod"/>
            </a:pPr>
            <a:r>
              <a:rPr lang="en-US" dirty="0">
                <a:ea typeface="ＭＳ Ｐゴシック" charset="-128"/>
                <a:cs typeface="ＭＳ Ｐゴシック" charset="-128"/>
              </a:rPr>
              <a:t>Basic concepts of rule-based representation of </a:t>
            </a:r>
            <a:r>
              <a:rPr lang="en-US" dirty="0" err="1">
                <a:ea typeface="ＭＳ Ｐゴシック" charset="-128"/>
                <a:cs typeface="ＭＳ Ｐゴシック" charset="-128"/>
              </a:rPr>
              <a:t>biomolecular</a:t>
            </a:r>
            <a:r>
              <a:rPr lang="en-US" dirty="0">
                <a:ea typeface="ＭＳ Ｐゴシック" charset="-128"/>
                <a:cs typeface="ＭＳ Ｐゴシック" charset="-128"/>
              </a:rPr>
              <a:t> interactions</a:t>
            </a:r>
          </a:p>
          <a:p>
            <a:pPr marL="457200" indent="-457200">
              <a:buFont typeface="Arial" charset="0"/>
              <a:buAutoNum type="arabicPeriod"/>
            </a:pPr>
            <a:r>
              <a:rPr lang="en-US" b="0" dirty="0">
                <a:ea typeface="ＭＳ Ｐゴシック" charset="-128"/>
                <a:cs typeface="ＭＳ Ｐゴシック" charset="-128"/>
              </a:rPr>
              <a:t>Simulation methods for rule-based models (indirect and direct)</a:t>
            </a:r>
          </a:p>
          <a:p>
            <a:pPr marL="457200" indent="-457200">
              <a:buFont typeface="Arial" charset="0"/>
              <a:buAutoNum type="arabicPeriod"/>
            </a:pPr>
            <a:r>
              <a:rPr lang="en-US" b="0" dirty="0">
                <a:ea typeface="ＭＳ Ｐゴシック" charset="-128"/>
                <a:cs typeface="ＭＳ Ｐゴシック" charset="-128"/>
              </a:rPr>
              <a:t>Exercises (computer lab)</a:t>
            </a:r>
            <a:endParaRPr lang="en-US" dirty="0">
              <a:ea typeface="ＭＳ Ｐゴシック" charset="-128"/>
              <a:cs typeface="ＭＳ Ｐゴシック" charset="-128"/>
            </a:endParaRPr>
          </a:p>
          <a:p>
            <a:pPr marL="457200" indent="-457200">
              <a:buFont typeface="Wingdings" charset="2"/>
              <a:buNone/>
            </a:pPr>
            <a:endParaRPr lang="en-US" dirty="0">
              <a:ea typeface="ＭＳ Ｐゴシック" charset="-128"/>
              <a:cs typeface="ＭＳ Ｐゴシック" charset="-128"/>
            </a:endParaRPr>
          </a:p>
        </p:txBody>
      </p:sp>
    </p:spTree>
    <p:extLst>
      <p:ext uri="{BB962C8B-B14F-4D97-AF65-F5344CB8AC3E}">
        <p14:creationId xmlns:p14="http://schemas.microsoft.com/office/powerpoint/2010/main" val="217885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US" dirty="0"/>
              <a:t>Rule-based modeling: basic concepts</a:t>
            </a:r>
          </a:p>
        </p:txBody>
      </p:sp>
      <p:sp>
        <p:nvSpPr>
          <p:cNvPr id="462851" name="Rectangle 3"/>
          <p:cNvSpPr>
            <a:spLocks noGrp="1" noChangeArrowheads="1"/>
          </p:cNvSpPr>
          <p:nvPr>
            <p:ph type="body" idx="1"/>
          </p:nvPr>
        </p:nvSpPr>
        <p:spPr>
          <a:xfrm>
            <a:off x="342900" y="1460500"/>
            <a:ext cx="8343900" cy="4559300"/>
          </a:xfrm>
          <a:noFill/>
          <a:ln/>
        </p:spPr>
        <p:txBody>
          <a:bodyPr/>
          <a:lstStyle/>
          <a:p>
            <a:pPr>
              <a:lnSpc>
                <a:spcPct val="90000"/>
              </a:lnSpc>
              <a:buFont typeface="Times" pitchFamily="-108" charset="0"/>
              <a:buNone/>
            </a:pPr>
            <a:r>
              <a:rPr lang="en-US" sz="1800" dirty="0"/>
              <a:t>Graphs represent molecules/complexes, their component parts, and “internal states”</a:t>
            </a:r>
          </a:p>
          <a:p>
            <a:pPr>
              <a:lnSpc>
                <a:spcPct val="90000"/>
              </a:lnSpc>
              <a:buNone/>
            </a:pPr>
            <a:r>
              <a:rPr lang="en-US" dirty="0"/>
              <a:t>	</a:t>
            </a:r>
            <a:r>
              <a:rPr lang="en-US" b="0" dirty="0"/>
              <a:t>collections of same-colored vertices represent “molecule types”</a:t>
            </a:r>
            <a:endParaRPr lang="en-US" sz="1800" b="0" dirty="0"/>
          </a:p>
          <a:p>
            <a:pPr>
              <a:lnSpc>
                <a:spcPct val="90000"/>
              </a:lnSpc>
              <a:buFont typeface="Times" pitchFamily="-108" charset="0"/>
              <a:buNone/>
            </a:pPr>
            <a:r>
              <a:rPr lang="en-US" b="0" dirty="0"/>
              <a:t>	vertices represent “sites”</a:t>
            </a:r>
          </a:p>
          <a:p>
            <a:pPr>
              <a:lnSpc>
                <a:spcPct val="90000"/>
              </a:lnSpc>
              <a:buFont typeface="Times" pitchFamily="-108" charset="0"/>
              <a:buNone/>
            </a:pPr>
            <a:r>
              <a:rPr lang="en-US" b="0" dirty="0"/>
              <a:t>	vertex labels represent “states”</a:t>
            </a:r>
          </a:p>
          <a:p>
            <a:pPr>
              <a:lnSpc>
                <a:spcPct val="90000"/>
              </a:lnSpc>
              <a:buFont typeface="Times" pitchFamily="-108" charset="0"/>
              <a:buNone/>
            </a:pPr>
            <a:r>
              <a:rPr lang="en-US" b="0" dirty="0"/>
              <a:t>	edges represent bonds</a:t>
            </a:r>
          </a:p>
          <a:p>
            <a:pPr>
              <a:lnSpc>
                <a:spcPct val="90000"/>
              </a:lnSpc>
              <a:buFont typeface="Times" pitchFamily="-108" charset="0"/>
              <a:buNone/>
            </a:pPr>
            <a:r>
              <a:rPr lang="en-US" b="0" dirty="0"/>
              <a:t>	</a:t>
            </a:r>
            <a:r>
              <a:rPr lang="en-US" b="0" dirty="0" err="1"/>
              <a:t>connnected</a:t>
            </a:r>
            <a:r>
              <a:rPr lang="en-US" b="0" dirty="0"/>
              <a:t> molecule types represent complexes</a:t>
            </a:r>
          </a:p>
          <a:p>
            <a:pPr>
              <a:lnSpc>
                <a:spcPct val="90000"/>
              </a:lnSpc>
              <a:buFont typeface="Times" pitchFamily="-108" charset="0"/>
              <a:buNone/>
            </a:pPr>
            <a:r>
              <a:rPr lang="en-US" dirty="0"/>
              <a:t>G</a:t>
            </a:r>
            <a:r>
              <a:rPr lang="en-US" sz="1800" dirty="0"/>
              <a:t>raph-rewriting rules represent molecular interactions </a:t>
            </a:r>
          </a:p>
          <a:p>
            <a:pPr>
              <a:lnSpc>
                <a:spcPct val="90000"/>
              </a:lnSpc>
              <a:buFont typeface="Times" pitchFamily="-108" charset="0"/>
              <a:buNone/>
            </a:pPr>
            <a:r>
              <a:rPr lang="en-US" dirty="0"/>
              <a:t>	</a:t>
            </a:r>
            <a:r>
              <a:rPr lang="en-US" b="0" dirty="0"/>
              <a:t>addition of an edge to represent bonding</a:t>
            </a:r>
          </a:p>
          <a:p>
            <a:pPr>
              <a:lnSpc>
                <a:spcPct val="90000"/>
              </a:lnSpc>
              <a:buFont typeface="Times" pitchFamily="-108" charset="0"/>
              <a:buNone/>
            </a:pPr>
            <a:r>
              <a:rPr lang="en-US" b="0" dirty="0"/>
              <a:t>	removal of an edge to represent dissociation</a:t>
            </a:r>
          </a:p>
          <a:p>
            <a:pPr>
              <a:lnSpc>
                <a:spcPct val="90000"/>
              </a:lnSpc>
              <a:buFont typeface="Times" pitchFamily="-108" charset="0"/>
              <a:buNone/>
            </a:pPr>
            <a:r>
              <a:rPr lang="en-US" sz="1800" b="0" dirty="0"/>
              <a:t>	change of a vertex label to represent change of state</a:t>
            </a:r>
          </a:p>
          <a:p>
            <a:pPr>
              <a:lnSpc>
                <a:spcPct val="90000"/>
              </a:lnSpc>
              <a:buFont typeface="Times" pitchFamily="-108" charset="0"/>
              <a:buNone/>
            </a:pPr>
            <a:r>
              <a:rPr lang="en-US" b="0" dirty="0"/>
              <a:t>		</a:t>
            </a:r>
            <a:r>
              <a:rPr lang="en-US" sz="1800" b="0" dirty="0"/>
              <a:t>(e.g., change of conformation, location, or PTM status)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a:ea typeface="ＭＳ Ｐゴシック" charset="-128"/>
                <a:cs typeface="ＭＳ Ｐゴシック" charset="-128"/>
              </a:rPr>
              <a:t>The site graphs of a model for EGFR signaling</a:t>
            </a:r>
          </a:p>
        </p:txBody>
      </p:sp>
      <p:sp>
        <p:nvSpPr>
          <p:cNvPr id="25603" name="AutoShape 3"/>
          <p:cNvSpPr>
            <a:spLocks noChangeArrowheads="1"/>
          </p:cNvSpPr>
          <p:nvPr/>
        </p:nvSpPr>
        <p:spPr bwMode="auto">
          <a:xfrm>
            <a:off x="3886200" y="2092325"/>
            <a:ext cx="692150" cy="346075"/>
          </a:xfrm>
          <a:prstGeom prst="roundRect">
            <a:avLst>
              <a:gd name="adj" fmla="val 16667"/>
            </a:avLst>
          </a:prstGeom>
          <a:solidFill>
            <a:srgbClr val="A0F7B6"/>
          </a:solidFill>
          <a:ln w="9525">
            <a:solidFill>
              <a:schemeClr val="tx1"/>
            </a:solidFill>
            <a:round/>
            <a:headEnd/>
            <a:tailEnd/>
          </a:ln>
        </p:spPr>
        <p:txBody>
          <a:bodyPr wrap="none" anchor="ctr">
            <a:prstTxWarp prst="textNoShape">
              <a:avLst/>
            </a:prstTxWarp>
          </a:bodyPr>
          <a:lstStyle/>
          <a:p>
            <a:endParaRPr lang="en-US"/>
          </a:p>
        </p:txBody>
      </p:sp>
      <p:sp>
        <p:nvSpPr>
          <p:cNvPr id="25604" name="Oval 4"/>
          <p:cNvSpPr>
            <a:spLocks noChangeArrowheads="1"/>
          </p:cNvSpPr>
          <p:nvPr/>
        </p:nvSpPr>
        <p:spPr bwMode="auto">
          <a:xfrm>
            <a:off x="4019550" y="2198688"/>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05" name="Oval 5"/>
          <p:cNvSpPr>
            <a:spLocks noChangeArrowheads="1"/>
          </p:cNvSpPr>
          <p:nvPr/>
        </p:nvSpPr>
        <p:spPr bwMode="auto">
          <a:xfrm>
            <a:off x="4314825" y="2198688"/>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06" name="Text Box 6"/>
          <p:cNvSpPr txBox="1">
            <a:spLocks noChangeArrowheads="1"/>
          </p:cNvSpPr>
          <p:nvPr/>
        </p:nvSpPr>
        <p:spPr bwMode="auto">
          <a:xfrm>
            <a:off x="3956050" y="1744663"/>
            <a:ext cx="603250" cy="366712"/>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800" b="1"/>
              <a:t>Shc</a:t>
            </a:r>
          </a:p>
        </p:txBody>
      </p:sp>
      <p:sp>
        <p:nvSpPr>
          <p:cNvPr id="25607" name="AutoShape 7"/>
          <p:cNvSpPr>
            <a:spLocks noChangeArrowheads="1"/>
          </p:cNvSpPr>
          <p:nvPr/>
        </p:nvSpPr>
        <p:spPr bwMode="auto">
          <a:xfrm>
            <a:off x="5940425" y="2097088"/>
            <a:ext cx="692150" cy="346075"/>
          </a:xfrm>
          <a:prstGeom prst="roundRect">
            <a:avLst>
              <a:gd name="adj" fmla="val 16667"/>
            </a:avLst>
          </a:prstGeom>
          <a:solidFill>
            <a:srgbClr val="F79FED"/>
          </a:solidFill>
          <a:ln w="9525">
            <a:solidFill>
              <a:schemeClr val="tx1"/>
            </a:solidFill>
            <a:round/>
            <a:headEnd/>
            <a:tailEnd/>
          </a:ln>
        </p:spPr>
        <p:txBody>
          <a:bodyPr wrap="none" anchor="ctr">
            <a:prstTxWarp prst="textNoShape">
              <a:avLst/>
            </a:prstTxWarp>
          </a:bodyPr>
          <a:lstStyle/>
          <a:p>
            <a:endParaRPr lang="en-US"/>
          </a:p>
        </p:txBody>
      </p:sp>
      <p:sp>
        <p:nvSpPr>
          <p:cNvPr id="25608" name="Oval 8"/>
          <p:cNvSpPr>
            <a:spLocks noChangeArrowheads="1"/>
          </p:cNvSpPr>
          <p:nvPr/>
        </p:nvSpPr>
        <p:spPr bwMode="auto">
          <a:xfrm>
            <a:off x="6073775" y="2203450"/>
            <a:ext cx="166688" cy="166688"/>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09" name="Oval 9"/>
          <p:cNvSpPr>
            <a:spLocks noChangeArrowheads="1"/>
          </p:cNvSpPr>
          <p:nvPr/>
        </p:nvSpPr>
        <p:spPr bwMode="auto">
          <a:xfrm>
            <a:off x="6369050" y="2203450"/>
            <a:ext cx="166688" cy="166688"/>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10" name="Text Box 10"/>
          <p:cNvSpPr txBox="1">
            <a:spLocks noChangeArrowheads="1"/>
          </p:cNvSpPr>
          <p:nvPr/>
        </p:nvSpPr>
        <p:spPr bwMode="auto">
          <a:xfrm>
            <a:off x="5951538" y="1735138"/>
            <a:ext cx="717550" cy="366712"/>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800" b="1"/>
              <a:t>Grb2</a:t>
            </a:r>
          </a:p>
        </p:txBody>
      </p:sp>
      <p:sp>
        <p:nvSpPr>
          <p:cNvPr id="25611" name="Text Box 11"/>
          <p:cNvSpPr txBox="1">
            <a:spLocks noChangeArrowheads="1"/>
          </p:cNvSpPr>
          <p:nvPr/>
        </p:nvSpPr>
        <p:spPr bwMode="auto">
          <a:xfrm rot="5400000">
            <a:off x="3785394" y="2615407"/>
            <a:ext cx="628650" cy="366712"/>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800"/>
              <a:t>PTB</a:t>
            </a:r>
          </a:p>
        </p:txBody>
      </p:sp>
      <p:sp>
        <p:nvSpPr>
          <p:cNvPr id="25612" name="Text Box 12"/>
          <p:cNvSpPr txBox="1">
            <a:spLocks noChangeArrowheads="1"/>
          </p:cNvSpPr>
          <p:nvPr/>
        </p:nvSpPr>
        <p:spPr bwMode="auto">
          <a:xfrm>
            <a:off x="457200" y="1714500"/>
            <a:ext cx="654050" cy="366713"/>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800" b="1"/>
              <a:t>EGF</a:t>
            </a:r>
          </a:p>
        </p:txBody>
      </p:sp>
      <p:grpSp>
        <p:nvGrpSpPr>
          <p:cNvPr id="25613" name="Group 13"/>
          <p:cNvGrpSpPr>
            <a:grpSpLocks/>
          </p:cNvGrpSpPr>
          <p:nvPr/>
        </p:nvGrpSpPr>
        <p:grpSpPr bwMode="auto">
          <a:xfrm>
            <a:off x="492125" y="2065338"/>
            <a:ext cx="565150" cy="373062"/>
            <a:chOff x="3774" y="922"/>
            <a:chExt cx="356" cy="235"/>
          </a:xfrm>
        </p:grpSpPr>
        <p:sp>
          <p:nvSpPr>
            <p:cNvPr id="25672" name="AutoShape 14"/>
            <p:cNvSpPr>
              <a:spLocks noChangeArrowheads="1"/>
            </p:cNvSpPr>
            <p:nvPr/>
          </p:nvSpPr>
          <p:spPr bwMode="auto">
            <a:xfrm>
              <a:off x="3774" y="922"/>
              <a:ext cx="356" cy="235"/>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endParaRPr lang="en-US" sz="2400"/>
            </a:p>
          </p:txBody>
        </p:sp>
        <p:sp>
          <p:nvSpPr>
            <p:cNvPr id="25673" name="Oval 15"/>
            <p:cNvSpPr>
              <a:spLocks noChangeArrowheads="1"/>
            </p:cNvSpPr>
            <p:nvPr/>
          </p:nvSpPr>
          <p:spPr bwMode="auto">
            <a:xfrm>
              <a:off x="3900" y="987"/>
              <a:ext cx="105" cy="105"/>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25614" name="AutoShape 16"/>
          <p:cNvSpPr>
            <a:spLocks noChangeArrowheads="1"/>
          </p:cNvSpPr>
          <p:nvPr/>
        </p:nvSpPr>
        <p:spPr bwMode="auto">
          <a:xfrm>
            <a:off x="2222500" y="2133600"/>
            <a:ext cx="565150" cy="1489075"/>
          </a:xfrm>
          <a:prstGeom prst="roundRect">
            <a:avLst>
              <a:gd name="adj" fmla="val 16667"/>
            </a:avLst>
          </a:prstGeom>
          <a:solidFill>
            <a:srgbClr val="FFF587"/>
          </a:solidFill>
          <a:ln w="9525">
            <a:solidFill>
              <a:schemeClr val="tx1"/>
            </a:solidFill>
            <a:round/>
            <a:headEnd/>
            <a:tailEnd/>
          </a:ln>
        </p:spPr>
        <p:txBody>
          <a:bodyPr vert="eaVert" wrap="none" anchor="ctr">
            <a:prstTxWarp prst="textNoShape">
              <a:avLst/>
            </a:prstTxWarp>
          </a:bodyPr>
          <a:lstStyle/>
          <a:p>
            <a:pPr algn="ctr" eaLnBrk="0" hangingPunct="0">
              <a:spcBef>
                <a:spcPct val="0"/>
              </a:spcBef>
              <a:spcAft>
                <a:spcPct val="0"/>
              </a:spcAft>
              <a:buClrTx/>
              <a:buSzTx/>
              <a:buFontTx/>
              <a:buNone/>
            </a:pPr>
            <a:endParaRPr lang="en-US" sz="2400"/>
          </a:p>
        </p:txBody>
      </p:sp>
      <p:sp>
        <p:nvSpPr>
          <p:cNvPr id="25615" name="Text Box 17"/>
          <p:cNvSpPr txBox="1">
            <a:spLocks noChangeArrowheads="1"/>
          </p:cNvSpPr>
          <p:nvPr/>
        </p:nvSpPr>
        <p:spPr bwMode="auto">
          <a:xfrm>
            <a:off x="2114550" y="1752600"/>
            <a:ext cx="819150" cy="366713"/>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800" b="1"/>
              <a:t>EGFR</a:t>
            </a:r>
          </a:p>
        </p:txBody>
      </p:sp>
      <p:sp>
        <p:nvSpPr>
          <p:cNvPr id="25616" name="Oval 18"/>
          <p:cNvSpPr>
            <a:spLocks noChangeArrowheads="1"/>
          </p:cNvSpPr>
          <p:nvPr/>
        </p:nvSpPr>
        <p:spPr bwMode="auto">
          <a:xfrm>
            <a:off x="2422525" y="2954338"/>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17" name="Oval 19"/>
          <p:cNvSpPr>
            <a:spLocks noChangeArrowheads="1"/>
          </p:cNvSpPr>
          <p:nvPr/>
        </p:nvSpPr>
        <p:spPr bwMode="auto">
          <a:xfrm>
            <a:off x="2422525" y="3314700"/>
            <a:ext cx="166688" cy="166688"/>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18" name="Oval 20"/>
          <p:cNvSpPr>
            <a:spLocks noChangeArrowheads="1"/>
          </p:cNvSpPr>
          <p:nvPr/>
        </p:nvSpPr>
        <p:spPr bwMode="auto">
          <a:xfrm>
            <a:off x="2422525" y="2236788"/>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19" name="Oval 21"/>
          <p:cNvSpPr>
            <a:spLocks noChangeArrowheads="1"/>
          </p:cNvSpPr>
          <p:nvPr/>
        </p:nvSpPr>
        <p:spPr bwMode="auto">
          <a:xfrm>
            <a:off x="2422525" y="2519363"/>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20" name="Text Box 22"/>
          <p:cNvSpPr txBox="1">
            <a:spLocks noChangeArrowheads="1"/>
          </p:cNvSpPr>
          <p:nvPr/>
        </p:nvSpPr>
        <p:spPr bwMode="auto">
          <a:xfrm>
            <a:off x="1447800" y="3249613"/>
            <a:ext cx="771525" cy="336550"/>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600"/>
              <a:t>Y1172</a:t>
            </a:r>
          </a:p>
        </p:txBody>
      </p:sp>
      <p:sp>
        <p:nvSpPr>
          <p:cNvPr id="25621" name="Text Box 23"/>
          <p:cNvSpPr txBox="1">
            <a:spLocks noChangeArrowheads="1"/>
          </p:cNvSpPr>
          <p:nvPr/>
        </p:nvSpPr>
        <p:spPr bwMode="auto">
          <a:xfrm>
            <a:off x="1447800" y="2863850"/>
            <a:ext cx="771525" cy="336550"/>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600"/>
              <a:t>Y1092</a:t>
            </a:r>
          </a:p>
        </p:txBody>
      </p:sp>
      <p:sp>
        <p:nvSpPr>
          <p:cNvPr id="25622" name="Text Box 24"/>
          <p:cNvSpPr txBox="1">
            <a:spLocks noChangeArrowheads="1"/>
          </p:cNvSpPr>
          <p:nvPr/>
        </p:nvSpPr>
        <p:spPr bwMode="auto">
          <a:xfrm>
            <a:off x="1474788" y="2416175"/>
            <a:ext cx="590550" cy="336550"/>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600"/>
              <a:t>CR1</a:t>
            </a:r>
          </a:p>
        </p:txBody>
      </p:sp>
      <p:sp>
        <p:nvSpPr>
          <p:cNvPr id="25623" name="Text Box 25"/>
          <p:cNvSpPr txBox="1">
            <a:spLocks noChangeArrowheads="1"/>
          </p:cNvSpPr>
          <p:nvPr/>
        </p:nvSpPr>
        <p:spPr bwMode="auto">
          <a:xfrm>
            <a:off x="1651000" y="2159000"/>
            <a:ext cx="409575" cy="336550"/>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600"/>
              <a:t>L1</a:t>
            </a:r>
          </a:p>
        </p:txBody>
      </p:sp>
      <p:sp>
        <p:nvSpPr>
          <p:cNvPr id="25624" name="Text Box 26"/>
          <p:cNvSpPr txBox="1">
            <a:spLocks noChangeArrowheads="1"/>
          </p:cNvSpPr>
          <p:nvPr/>
        </p:nvSpPr>
        <p:spPr bwMode="auto">
          <a:xfrm rot="5400000">
            <a:off x="4061619" y="2658269"/>
            <a:ext cx="717550" cy="366712"/>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800"/>
              <a:t>Y317</a:t>
            </a:r>
          </a:p>
        </p:txBody>
      </p:sp>
      <p:sp>
        <p:nvSpPr>
          <p:cNvPr id="25625" name="Text Box 27"/>
          <p:cNvSpPr txBox="1">
            <a:spLocks noChangeArrowheads="1"/>
          </p:cNvSpPr>
          <p:nvPr/>
        </p:nvSpPr>
        <p:spPr bwMode="auto">
          <a:xfrm rot="5400000">
            <a:off x="5825332" y="2626518"/>
            <a:ext cx="628650" cy="366713"/>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800"/>
              <a:t>SH2</a:t>
            </a:r>
          </a:p>
        </p:txBody>
      </p:sp>
      <p:sp>
        <p:nvSpPr>
          <p:cNvPr id="25626" name="Text Box 28"/>
          <p:cNvSpPr txBox="1">
            <a:spLocks noChangeArrowheads="1"/>
          </p:cNvSpPr>
          <p:nvPr/>
        </p:nvSpPr>
        <p:spPr bwMode="auto">
          <a:xfrm rot="5400000">
            <a:off x="6144419" y="2624932"/>
            <a:ext cx="628650" cy="366712"/>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800"/>
              <a:t>SH3</a:t>
            </a:r>
          </a:p>
        </p:txBody>
      </p:sp>
      <p:sp>
        <p:nvSpPr>
          <p:cNvPr id="25627" name="AutoShape 29"/>
          <p:cNvSpPr>
            <a:spLocks noChangeArrowheads="1"/>
          </p:cNvSpPr>
          <p:nvPr/>
        </p:nvSpPr>
        <p:spPr bwMode="auto">
          <a:xfrm>
            <a:off x="7513638" y="2122488"/>
            <a:ext cx="320675" cy="320675"/>
          </a:xfrm>
          <a:prstGeom prst="roundRect">
            <a:avLst>
              <a:gd name="adj" fmla="val 16667"/>
            </a:avLst>
          </a:prstGeom>
          <a:solidFill>
            <a:srgbClr val="E3383D"/>
          </a:solidFill>
          <a:ln w="9525">
            <a:solidFill>
              <a:schemeClr val="tx1"/>
            </a:solidFill>
            <a:round/>
            <a:headEnd/>
            <a:tailEnd/>
          </a:ln>
        </p:spPr>
        <p:txBody>
          <a:bodyPr wrap="none" anchor="ctr">
            <a:prstTxWarp prst="textNoShape">
              <a:avLst/>
            </a:prstTxWarp>
          </a:bodyPr>
          <a:lstStyle/>
          <a:p>
            <a:endParaRPr lang="en-US"/>
          </a:p>
        </p:txBody>
      </p:sp>
      <p:sp>
        <p:nvSpPr>
          <p:cNvPr id="25628" name="Oval 30"/>
          <p:cNvSpPr>
            <a:spLocks noChangeArrowheads="1"/>
          </p:cNvSpPr>
          <p:nvPr/>
        </p:nvSpPr>
        <p:spPr bwMode="auto">
          <a:xfrm>
            <a:off x="7608888" y="2216150"/>
            <a:ext cx="166687" cy="166688"/>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29" name="Text Box 31"/>
          <p:cNvSpPr txBox="1">
            <a:spLocks noChangeArrowheads="1"/>
          </p:cNvSpPr>
          <p:nvPr/>
        </p:nvSpPr>
        <p:spPr bwMode="auto">
          <a:xfrm>
            <a:off x="7397750" y="1735138"/>
            <a:ext cx="603250" cy="366712"/>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800" b="1"/>
              <a:t>Sos</a:t>
            </a:r>
          </a:p>
        </p:txBody>
      </p:sp>
      <p:sp>
        <p:nvSpPr>
          <p:cNvPr id="25630" name="AutoShape 32"/>
          <p:cNvSpPr>
            <a:spLocks noChangeArrowheads="1"/>
          </p:cNvSpPr>
          <p:nvPr/>
        </p:nvSpPr>
        <p:spPr bwMode="auto">
          <a:xfrm>
            <a:off x="4800600" y="4238625"/>
            <a:ext cx="565150" cy="1489075"/>
          </a:xfrm>
          <a:prstGeom prst="roundRect">
            <a:avLst>
              <a:gd name="adj" fmla="val 16667"/>
            </a:avLst>
          </a:prstGeom>
          <a:solidFill>
            <a:srgbClr val="FFF587"/>
          </a:solidFill>
          <a:ln w="9525">
            <a:solidFill>
              <a:schemeClr val="tx1"/>
            </a:solidFill>
            <a:round/>
            <a:headEnd/>
            <a:tailEnd/>
          </a:ln>
        </p:spPr>
        <p:txBody>
          <a:bodyPr vert="eaVert" wrap="none" anchor="ctr">
            <a:prstTxWarp prst="textNoShape">
              <a:avLst/>
            </a:prstTxWarp>
          </a:bodyPr>
          <a:lstStyle/>
          <a:p>
            <a:pPr algn="ctr" eaLnBrk="0" hangingPunct="0">
              <a:spcBef>
                <a:spcPct val="0"/>
              </a:spcBef>
              <a:spcAft>
                <a:spcPct val="0"/>
              </a:spcAft>
              <a:buClrTx/>
              <a:buSzTx/>
              <a:buFontTx/>
              <a:buNone/>
            </a:pPr>
            <a:endParaRPr lang="en-US" sz="2400"/>
          </a:p>
        </p:txBody>
      </p:sp>
      <p:sp>
        <p:nvSpPr>
          <p:cNvPr id="25631" name="Oval 33"/>
          <p:cNvSpPr>
            <a:spLocks noChangeArrowheads="1"/>
          </p:cNvSpPr>
          <p:nvPr/>
        </p:nvSpPr>
        <p:spPr bwMode="auto">
          <a:xfrm>
            <a:off x="5000625" y="5059363"/>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32" name="Oval 34"/>
          <p:cNvSpPr>
            <a:spLocks noChangeArrowheads="1"/>
          </p:cNvSpPr>
          <p:nvPr/>
        </p:nvSpPr>
        <p:spPr bwMode="auto">
          <a:xfrm>
            <a:off x="5000625" y="5419725"/>
            <a:ext cx="166688" cy="166688"/>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33" name="Oval 35"/>
          <p:cNvSpPr>
            <a:spLocks noChangeArrowheads="1"/>
          </p:cNvSpPr>
          <p:nvPr/>
        </p:nvSpPr>
        <p:spPr bwMode="auto">
          <a:xfrm>
            <a:off x="5000625" y="4341813"/>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34" name="Oval 36"/>
          <p:cNvSpPr>
            <a:spLocks noChangeArrowheads="1"/>
          </p:cNvSpPr>
          <p:nvPr/>
        </p:nvSpPr>
        <p:spPr bwMode="auto">
          <a:xfrm>
            <a:off x="5000625" y="4624388"/>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5635" name="Group 37"/>
          <p:cNvGrpSpPr>
            <a:grpSpLocks/>
          </p:cNvGrpSpPr>
          <p:nvPr/>
        </p:nvGrpSpPr>
        <p:grpSpPr bwMode="auto">
          <a:xfrm>
            <a:off x="4800600" y="3657600"/>
            <a:ext cx="565150" cy="373063"/>
            <a:chOff x="3774" y="922"/>
            <a:chExt cx="356" cy="235"/>
          </a:xfrm>
        </p:grpSpPr>
        <p:sp>
          <p:nvSpPr>
            <p:cNvPr id="25670" name="AutoShape 38"/>
            <p:cNvSpPr>
              <a:spLocks noChangeArrowheads="1"/>
            </p:cNvSpPr>
            <p:nvPr/>
          </p:nvSpPr>
          <p:spPr bwMode="auto">
            <a:xfrm>
              <a:off x="3774" y="922"/>
              <a:ext cx="356" cy="235"/>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endParaRPr lang="en-US" sz="2400"/>
            </a:p>
          </p:txBody>
        </p:sp>
        <p:sp>
          <p:nvSpPr>
            <p:cNvPr id="25671" name="Oval 39"/>
            <p:cNvSpPr>
              <a:spLocks noChangeArrowheads="1"/>
            </p:cNvSpPr>
            <p:nvPr/>
          </p:nvSpPr>
          <p:spPr bwMode="auto">
            <a:xfrm>
              <a:off x="3900" y="987"/>
              <a:ext cx="105" cy="105"/>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25636" name="Line 40"/>
          <p:cNvSpPr>
            <a:spLocks noChangeShapeType="1"/>
          </p:cNvSpPr>
          <p:nvPr/>
        </p:nvSpPr>
        <p:spPr bwMode="auto">
          <a:xfrm>
            <a:off x="5083175" y="3925888"/>
            <a:ext cx="0" cy="39846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5637" name="AutoShape 41"/>
          <p:cNvSpPr>
            <a:spLocks noChangeArrowheads="1"/>
          </p:cNvSpPr>
          <p:nvPr/>
        </p:nvSpPr>
        <p:spPr bwMode="auto">
          <a:xfrm>
            <a:off x="5492750" y="4238625"/>
            <a:ext cx="565150" cy="1489075"/>
          </a:xfrm>
          <a:prstGeom prst="roundRect">
            <a:avLst>
              <a:gd name="adj" fmla="val 16667"/>
            </a:avLst>
          </a:prstGeom>
          <a:solidFill>
            <a:srgbClr val="FFF587"/>
          </a:solidFill>
          <a:ln w="9525">
            <a:solidFill>
              <a:schemeClr val="tx1"/>
            </a:solidFill>
            <a:round/>
            <a:headEnd/>
            <a:tailEnd/>
          </a:ln>
        </p:spPr>
        <p:txBody>
          <a:bodyPr vert="eaVert" wrap="none" anchor="ctr">
            <a:prstTxWarp prst="textNoShape">
              <a:avLst/>
            </a:prstTxWarp>
          </a:bodyPr>
          <a:lstStyle/>
          <a:p>
            <a:pPr algn="ctr" eaLnBrk="0" hangingPunct="0">
              <a:spcBef>
                <a:spcPct val="0"/>
              </a:spcBef>
              <a:spcAft>
                <a:spcPct val="0"/>
              </a:spcAft>
              <a:buClrTx/>
              <a:buSzTx/>
              <a:buFontTx/>
              <a:buNone/>
            </a:pPr>
            <a:endParaRPr lang="en-US" sz="2400"/>
          </a:p>
        </p:txBody>
      </p:sp>
      <p:sp>
        <p:nvSpPr>
          <p:cNvPr id="25638" name="Oval 42"/>
          <p:cNvSpPr>
            <a:spLocks noChangeArrowheads="1"/>
          </p:cNvSpPr>
          <p:nvPr/>
        </p:nvSpPr>
        <p:spPr bwMode="auto">
          <a:xfrm>
            <a:off x="5692775" y="5059363"/>
            <a:ext cx="166688" cy="166687"/>
          </a:xfrm>
          <a:prstGeom prst="ellipse">
            <a:avLst/>
          </a:prstGeom>
          <a:noFill/>
          <a:ln w="2857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endParaRPr lang="en-US" sz="2400"/>
          </a:p>
        </p:txBody>
      </p:sp>
      <p:sp>
        <p:nvSpPr>
          <p:cNvPr id="25639" name="Oval 43"/>
          <p:cNvSpPr>
            <a:spLocks noChangeArrowheads="1"/>
          </p:cNvSpPr>
          <p:nvPr/>
        </p:nvSpPr>
        <p:spPr bwMode="auto">
          <a:xfrm>
            <a:off x="5692775" y="5419725"/>
            <a:ext cx="166688" cy="166688"/>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40" name="Oval 44"/>
          <p:cNvSpPr>
            <a:spLocks noChangeArrowheads="1"/>
          </p:cNvSpPr>
          <p:nvPr/>
        </p:nvSpPr>
        <p:spPr bwMode="auto">
          <a:xfrm>
            <a:off x="5692775" y="4341813"/>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41" name="Oval 45"/>
          <p:cNvSpPr>
            <a:spLocks noChangeArrowheads="1"/>
          </p:cNvSpPr>
          <p:nvPr/>
        </p:nvSpPr>
        <p:spPr bwMode="auto">
          <a:xfrm>
            <a:off x="5692775" y="4624388"/>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5642" name="Group 46"/>
          <p:cNvGrpSpPr>
            <a:grpSpLocks/>
          </p:cNvGrpSpPr>
          <p:nvPr/>
        </p:nvGrpSpPr>
        <p:grpSpPr bwMode="auto">
          <a:xfrm>
            <a:off x="5492750" y="3657600"/>
            <a:ext cx="565150" cy="373063"/>
            <a:chOff x="3774" y="922"/>
            <a:chExt cx="356" cy="235"/>
          </a:xfrm>
        </p:grpSpPr>
        <p:sp>
          <p:nvSpPr>
            <p:cNvPr id="25668" name="AutoShape 47"/>
            <p:cNvSpPr>
              <a:spLocks noChangeArrowheads="1"/>
            </p:cNvSpPr>
            <p:nvPr/>
          </p:nvSpPr>
          <p:spPr bwMode="auto">
            <a:xfrm>
              <a:off x="3774" y="922"/>
              <a:ext cx="356" cy="235"/>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endParaRPr lang="en-US" sz="2400"/>
            </a:p>
          </p:txBody>
        </p:sp>
        <p:sp>
          <p:nvSpPr>
            <p:cNvPr id="25669" name="Oval 48"/>
            <p:cNvSpPr>
              <a:spLocks noChangeArrowheads="1"/>
            </p:cNvSpPr>
            <p:nvPr/>
          </p:nvSpPr>
          <p:spPr bwMode="auto">
            <a:xfrm>
              <a:off x="3900" y="987"/>
              <a:ext cx="105" cy="105"/>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25643" name="Line 49"/>
          <p:cNvSpPr>
            <a:spLocks noChangeShapeType="1"/>
          </p:cNvSpPr>
          <p:nvPr/>
        </p:nvSpPr>
        <p:spPr bwMode="auto">
          <a:xfrm>
            <a:off x="5775325" y="3925888"/>
            <a:ext cx="0" cy="39846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5644" name="Line 50"/>
          <p:cNvSpPr>
            <a:spLocks noChangeShapeType="1"/>
          </p:cNvSpPr>
          <p:nvPr/>
        </p:nvSpPr>
        <p:spPr bwMode="auto">
          <a:xfrm>
            <a:off x="5172075" y="4692650"/>
            <a:ext cx="512763"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5645" name="Oval 51"/>
          <p:cNvSpPr>
            <a:spLocks noChangeArrowheads="1"/>
          </p:cNvSpPr>
          <p:nvPr/>
        </p:nvSpPr>
        <p:spPr bwMode="auto">
          <a:xfrm>
            <a:off x="4918075" y="4989513"/>
            <a:ext cx="325438" cy="325437"/>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r>
              <a:rPr lang="en-US" sz="1800"/>
              <a:t>P</a:t>
            </a:r>
            <a:endParaRPr lang="en-US" sz="2400"/>
          </a:p>
        </p:txBody>
      </p:sp>
      <p:sp>
        <p:nvSpPr>
          <p:cNvPr id="25646" name="Oval 52"/>
          <p:cNvSpPr>
            <a:spLocks noChangeArrowheads="1"/>
          </p:cNvSpPr>
          <p:nvPr/>
        </p:nvSpPr>
        <p:spPr bwMode="auto">
          <a:xfrm>
            <a:off x="4918075" y="5360988"/>
            <a:ext cx="325438" cy="325437"/>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r>
              <a:rPr lang="en-US" sz="1800"/>
              <a:t>P</a:t>
            </a:r>
            <a:endParaRPr lang="en-US" sz="2400"/>
          </a:p>
        </p:txBody>
      </p:sp>
      <p:sp>
        <p:nvSpPr>
          <p:cNvPr id="25647" name="Oval 53"/>
          <p:cNvSpPr>
            <a:spLocks noChangeArrowheads="1"/>
          </p:cNvSpPr>
          <p:nvPr/>
        </p:nvSpPr>
        <p:spPr bwMode="auto">
          <a:xfrm>
            <a:off x="5610225" y="5360988"/>
            <a:ext cx="325438" cy="325437"/>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r>
              <a:rPr lang="en-US" sz="1800"/>
              <a:t>P</a:t>
            </a:r>
            <a:endParaRPr lang="en-US" sz="2400"/>
          </a:p>
        </p:txBody>
      </p:sp>
      <p:sp>
        <p:nvSpPr>
          <p:cNvPr id="25648" name="Oval 54"/>
          <p:cNvSpPr>
            <a:spLocks noChangeArrowheads="1"/>
          </p:cNvSpPr>
          <p:nvPr/>
        </p:nvSpPr>
        <p:spPr bwMode="auto">
          <a:xfrm>
            <a:off x="5610225" y="4989513"/>
            <a:ext cx="325438" cy="325437"/>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r>
              <a:rPr lang="en-US" sz="1800"/>
              <a:t>P</a:t>
            </a:r>
            <a:endParaRPr lang="en-US" sz="2400"/>
          </a:p>
        </p:txBody>
      </p:sp>
      <p:sp>
        <p:nvSpPr>
          <p:cNvPr id="25649" name="AutoShape 55"/>
          <p:cNvSpPr>
            <a:spLocks noChangeArrowheads="1"/>
          </p:cNvSpPr>
          <p:nvPr/>
        </p:nvSpPr>
        <p:spPr bwMode="auto">
          <a:xfrm>
            <a:off x="6108700" y="5359400"/>
            <a:ext cx="692150" cy="346075"/>
          </a:xfrm>
          <a:prstGeom prst="roundRect">
            <a:avLst>
              <a:gd name="adj" fmla="val 16667"/>
            </a:avLst>
          </a:prstGeom>
          <a:solidFill>
            <a:srgbClr val="A0F7B6"/>
          </a:solidFill>
          <a:ln w="9525">
            <a:solidFill>
              <a:schemeClr val="tx1"/>
            </a:solidFill>
            <a:round/>
            <a:headEnd/>
            <a:tailEnd/>
          </a:ln>
        </p:spPr>
        <p:txBody>
          <a:bodyPr wrap="none" anchor="ctr">
            <a:prstTxWarp prst="textNoShape">
              <a:avLst/>
            </a:prstTxWarp>
          </a:bodyPr>
          <a:lstStyle/>
          <a:p>
            <a:endParaRPr lang="en-US"/>
          </a:p>
        </p:txBody>
      </p:sp>
      <p:sp>
        <p:nvSpPr>
          <p:cNvPr id="25650" name="Oval 56"/>
          <p:cNvSpPr>
            <a:spLocks noChangeArrowheads="1"/>
          </p:cNvSpPr>
          <p:nvPr/>
        </p:nvSpPr>
        <p:spPr bwMode="auto">
          <a:xfrm>
            <a:off x="6242050" y="5465763"/>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51" name="Oval 57"/>
          <p:cNvSpPr>
            <a:spLocks noChangeArrowheads="1"/>
          </p:cNvSpPr>
          <p:nvPr/>
        </p:nvSpPr>
        <p:spPr bwMode="auto">
          <a:xfrm>
            <a:off x="6537325" y="5465763"/>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52" name="Line 58"/>
          <p:cNvSpPr>
            <a:spLocks noChangeShapeType="1"/>
          </p:cNvSpPr>
          <p:nvPr/>
        </p:nvSpPr>
        <p:spPr bwMode="auto">
          <a:xfrm>
            <a:off x="5942013" y="5526088"/>
            <a:ext cx="29527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5653" name="Oval 59"/>
          <p:cNvSpPr>
            <a:spLocks noChangeArrowheads="1"/>
          </p:cNvSpPr>
          <p:nvPr/>
        </p:nvSpPr>
        <p:spPr bwMode="auto">
          <a:xfrm>
            <a:off x="6445250" y="5386388"/>
            <a:ext cx="325438" cy="325437"/>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r>
              <a:rPr lang="en-US" sz="1800"/>
              <a:t>P</a:t>
            </a:r>
            <a:endParaRPr lang="en-US" sz="2400"/>
          </a:p>
        </p:txBody>
      </p:sp>
      <p:sp>
        <p:nvSpPr>
          <p:cNvPr id="25654" name="AutoShape 60"/>
          <p:cNvSpPr>
            <a:spLocks noChangeArrowheads="1"/>
          </p:cNvSpPr>
          <p:nvPr/>
        </p:nvSpPr>
        <p:spPr bwMode="auto">
          <a:xfrm>
            <a:off x="6121400" y="4991100"/>
            <a:ext cx="692150" cy="346075"/>
          </a:xfrm>
          <a:prstGeom prst="roundRect">
            <a:avLst>
              <a:gd name="adj" fmla="val 16667"/>
            </a:avLst>
          </a:prstGeom>
          <a:solidFill>
            <a:srgbClr val="F79FED"/>
          </a:solidFill>
          <a:ln w="9525">
            <a:solidFill>
              <a:schemeClr val="tx1"/>
            </a:solidFill>
            <a:round/>
            <a:headEnd/>
            <a:tailEnd/>
          </a:ln>
        </p:spPr>
        <p:txBody>
          <a:bodyPr wrap="none" anchor="ctr">
            <a:prstTxWarp prst="textNoShape">
              <a:avLst/>
            </a:prstTxWarp>
          </a:bodyPr>
          <a:lstStyle/>
          <a:p>
            <a:endParaRPr lang="en-US"/>
          </a:p>
        </p:txBody>
      </p:sp>
      <p:sp>
        <p:nvSpPr>
          <p:cNvPr id="25655" name="Oval 61"/>
          <p:cNvSpPr>
            <a:spLocks noChangeArrowheads="1"/>
          </p:cNvSpPr>
          <p:nvPr/>
        </p:nvSpPr>
        <p:spPr bwMode="auto">
          <a:xfrm>
            <a:off x="6254750" y="5097463"/>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56" name="Oval 62"/>
          <p:cNvSpPr>
            <a:spLocks noChangeArrowheads="1"/>
          </p:cNvSpPr>
          <p:nvPr/>
        </p:nvSpPr>
        <p:spPr bwMode="auto">
          <a:xfrm>
            <a:off x="6550025" y="5097463"/>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57" name="Line 63"/>
          <p:cNvSpPr>
            <a:spLocks noChangeShapeType="1"/>
          </p:cNvSpPr>
          <p:nvPr/>
        </p:nvSpPr>
        <p:spPr bwMode="auto">
          <a:xfrm>
            <a:off x="5954713" y="5157788"/>
            <a:ext cx="295275" cy="1587"/>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5658" name="AutoShape 64"/>
          <p:cNvSpPr>
            <a:spLocks noChangeArrowheads="1"/>
          </p:cNvSpPr>
          <p:nvPr/>
        </p:nvSpPr>
        <p:spPr bwMode="auto">
          <a:xfrm>
            <a:off x="6929438" y="5003800"/>
            <a:ext cx="320675" cy="320675"/>
          </a:xfrm>
          <a:prstGeom prst="roundRect">
            <a:avLst>
              <a:gd name="adj" fmla="val 16667"/>
            </a:avLst>
          </a:prstGeom>
          <a:solidFill>
            <a:srgbClr val="E3383D"/>
          </a:solidFill>
          <a:ln w="9525">
            <a:solidFill>
              <a:schemeClr val="tx1"/>
            </a:solidFill>
            <a:round/>
            <a:headEnd/>
            <a:tailEnd/>
          </a:ln>
        </p:spPr>
        <p:txBody>
          <a:bodyPr wrap="none" anchor="ctr">
            <a:prstTxWarp prst="textNoShape">
              <a:avLst/>
            </a:prstTxWarp>
          </a:bodyPr>
          <a:lstStyle/>
          <a:p>
            <a:endParaRPr lang="en-US"/>
          </a:p>
        </p:txBody>
      </p:sp>
      <p:sp>
        <p:nvSpPr>
          <p:cNvPr id="25659" name="Oval 65"/>
          <p:cNvSpPr>
            <a:spLocks noChangeArrowheads="1"/>
          </p:cNvSpPr>
          <p:nvPr/>
        </p:nvSpPr>
        <p:spPr bwMode="auto">
          <a:xfrm>
            <a:off x="7024688" y="5097463"/>
            <a:ext cx="166687"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5660" name="Line 66"/>
          <p:cNvSpPr>
            <a:spLocks noChangeShapeType="1"/>
          </p:cNvSpPr>
          <p:nvPr/>
        </p:nvSpPr>
        <p:spPr bwMode="auto">
          <a:xfrm>
            <a:off x="6711950" y="5170488"/>
            <a:ext cx="295275" cy="1587"/>
          </a:xfrm>
          <a:prstGeom prst="line">
            <a:avLst/>
          </a:prstGeom>
          <a:noFill/>
          <a:ln w="57150">
            <a:solidFill>
              <a:schemeClr val="tx1"/>
            </a:solidFill>
            <a:round/>
            <a:headEnd/>
            <a:tailEnd/>
          </a:ln>
        </p:spPr>
        <p:txBody>
          <a:bodyPr wrap="none" anchor="ctr">
            <a:prstTxWarp prst="textNoShape">
              <a:avLst/>
            </a:prstTxWarp>
          </a:bodyPr>
          <a:lstStyle/>
          <a:p>
            <a:endParaRPr lang="en-US"/>
          </a:p>
        </p:txBody>
      </p:sp>
      <p:sp>
        <p:nvSpPr>
          <p:cNvPr id="25661" name="Oval 67"/>
          <p:cNvSpPr>
            <a:spLocks noChangeArrowheads="1"/>
          </p:cNvSpPr>
          <p:nvPr/>
        </p:nvSpPr>
        <p:spPr bwMode="auto">
          <a:xfrm>
            <a:off x="3340100" y="2913063"/>
            <a:ext cx="325438" cy="325437"/>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r>
              <a:rPr lang="en-US" sz="1800"/>
              <a:t>P</a:t>
            </a:r>
            <a:endParaRPr lang="en-US" sz="2400"/>
          </a:p>
        </p:txBody>
      </p:sp>
      <p:sp>
        <p:nvSpPr>
          <p:cNvPr id="25662" name="Rectangle 68"/>
          <p:cNvSpPr>
            <a:spLocks noChangeArrowheads="1"/>
          </p:cNvSpPr>
          <p:nvPr/>
        </p:nvSpPr>
        <p:spPr bwMode="auto">
          <a:xfrm>
            <a:off x="2819400" y="2819400"/>
            <a:ext cx="455613" cy="457200"/>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2400"/>
              <a:t>or</a:t>
            </a:r>
          </a:p>
        </p:txBody>
      </p:sp>
      <p:sp>
        <p:nvSpPr>
          <p:cNvPr id="25663" name="Oval 69"/>
          <p:cNvSpPr>
            <a:spLocks noChangeArrowheads="1"/>
          </p:cNvSpPr>
          <p:nvPr/>
        </p:nvSpPr>
        <p:spPr bwMode="auto">
          <a:xfrm>
            <a:off x="3332163" y="3294063"/>
            <a:ext cx="325437" cy="325437"/>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r>
              <a:rPr lang="en-US" sz="1800"/>
              <a:t>P</a:t>
            </a:r>
            <a:endParaRPr lang="en-US" sz="2400"/>
          </a:p>
        </p:txBody>
      </p:sp>
      <p:sp>
        <p:nvSpPr>
          <p:cNvPr id="25664" name="Rectangle 70"/>
          <p:cNvSpPr>
            <a:spLocks noChangeArrowheads="1"/>
          </p:cNvSpPr>
          <p:nvPr/>
        </p:nvSpPr>
        <p:spPr bwMode="auto">
          <a:xfrm>
            <a:off x="2811463" y="3200400"/>
            <a:ext cx="455612" cy="457200"/>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2400"/>
              <a:t>or</a:t>
            </a:r>
          </a:p>
        </p:txBody>
      </p:sp>
      <p:sp>
        <p:nvSpPr>
          <p:cNvPr id="25665" name="Oval 71"/>
          <p:cNvSpPr>
            <a:spLocks noChangeArrowheads="1"/>
          </p:cNvSpPr>
          <p:nvPr/>
        </p:nvSpPr>
        <p:spPr bwMode="auto">
          <a:xfrm>
            <a:off x="5092700" y="2151063"/>
            <a:ext cx="325438" cy="325437"/>
          </a:xfrm>
          <a:prstGeom prst="ellipse">
            <a:avLst/>
          </a:prstGeom>
          <a:solidFill>
            <a:schemeClr val="bg1"/>
          </a:solidFill>
          <a:ln w="952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r>
              <a:rPr lang="en-US" sz="1800"/>
              <a:t>P</a:t>
            </a:r>
            <a:endParaRPr lang="en-US" sz="2400"/>
          </a:p>
        </p:txBody>
      </p:sp>
      <p:sp>
        <p:nvSpPr>
          <p:cNvPr id="25666" name="Rectangle 72"/>
          <p:cNvSpPr>
            <a:spLocks noChangeArrowheads="1"/>
          </p:cNvSpPr>
          <p:nvPr/>
        </p:nvSpPr>
        <p:spPr bwMode="auto">
          <a:xfrm>
            <a:off x="4572000" y="2057400"/>
            <a:ext cx="455613" cy="457200"/>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2400"/>
              <a:t>or</a:t>
            </a:r>
          </a:p>
        </p:txBody>
      </p:sp>
      <p:sp>
        <p:nvSpPr>
          <p:cNvPr id="25667" name="Text Box 73"/>
          <p:cNvSpPr txBox="1">
            <a:spLocks noChangeArrowheads="1"/>
          </p:cNvSpPr>
          <p:nvPr/>
        </p:nvSpPr>
        <p:spPr bwMode="auto">
          <a:xfrm>
            <a:off x="4114800" y="6080125"/>
            <a:ext cx="4648200" cy="549275"/>
          </a:xfrm>
          <a:prstGeom prst="rect">
            <a:avLst/>
          </a:prstGeom>
          <a:noFill/>
          <a:ln w="9525">
            <a:noFill/>
            <a:miter lim="800000"/>
            <a:headEnd/>
            <a:tailEnd/>
          </a:ln>
        </p:spPr>
        <p:txBody>
          <a:bodyPr>
            <a:prstTxWarp prst="textNoShape">
              <a:avLst/>
            </a:prstTxWarp>
            <a:spAutoFit/>
          </a:bodyPr>
          <a:lstStyle/>
          <a:p>
            <a:pPr>
              <a:buFont typeface="Wingdings" charset="2"/>
              <a:buNone/>
            </a:pPr>
            <a:r>
              <a:rPr lang="en-US" dirty="0" err="1"/>
              <a:t>Blinov</a:t>
            </a:r>
            <a:r>
              <a:rPr lang="en-US" dirty="0"/>
              <a:t> ML et al. (2006) </a:t>
            </a:r>
            <a:r>
              <a:rPr lang="en-US" i="1" dirty="0" err="1"/>
              <a:t>BioSystems</a:t>
            </a:r>
            <a:endParaRPr lang="en-US" dirty="0"/>
          </a:p>
        </p:txBody>
      </p:sp>
      <p:sp>
        <p:nvSpPr>
          <p:cNvPr id="74" name="TextBox 73"/>
          <p:cNvSpPr txBox="1"/>
          <p:nvPr/>
        </p:nvSpPr>
        <p:spPr>
          <a:xfrm>
            <a:off x="1846263" y="4128050"/>
            <a:ext cx="2971800" cy="1938992"/>
          </a:xfrm>
          <a:prstGeom prst="rect">
            <a:avLst/>
          </a:prstGeom>
          <a:noFill/>
        </p:spPr>
        <p:txBody>
          <a:bodyPr wrap="square" rtlCol="0">
            <a:spAutoFit/>
          </a:bodyPr>
          <a:lstStyle/>
          <a:p>
            <a:pPr>
              <a:buNone/>
            </a:pPr>
            <a:r>
              <a:rPr lang="en-US" dirty="0"/>
              <a:t>No need to introduce a unique name (e.g., X</a:t>
            </a:r>
            <a:r>
              <a:rPr lang="en-US" baseline="-25000" dirty="0"/>
              <a:t>123</a:t>
            </a:r>
            <a:r>
              <a:rPr lang="en-US" dirty="0"/>
              <a:t> or </a:t>
            </a:r>
            <a:r>
              <a:rPr lang="en-US" dirty="0" err="1"/>
              <a:t>ShP-RP-G-Sos</a:t>
            </a:r>
            <a:r>
              <a:rPr lang="en-US" dirty="0"/>
              <a:t>) for each chemical species, as in conventional modeling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ea typeface="ＭＳ Ｐゴシック" charset="-128"/>
                <a:cs typeface="ＭＳ Ｐゴシック" charset="-128"/>
              </a:rPr>
              <a:t>A rule for EGF-EGFR binding</a:t>
            </a:r>
          </a:p>
        </p:txBody>
      </p:sp>
      <p:sp>
        <p:nvSpPr>
          <p:cNvPr id="27651" name="Text Box 3"/>
          <p:cNvSpPr txBox="1">
            <a:spLocks noChangeArrowheads="1"/>
          </p:cNvSpPr>
          <p:nvPr/>
        </p:nvSpPr>
        <p:spPr bwMode="auto">
          <a:xfrm>
            <a:off x="2582863" y="1612900"/>
            <a:ext cx="2230437" cy="396875"/>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b="1"/>
              <a:t>EGF binds EGFR</a:t>
            </a:r>
          </a:p>
        </p:txBody>
      </p:sp>
      <p:sp>
        <p:nvSpPr>
          <p:cNvPr id="27652" name="AutoShape 4"/>
          <p:cNvSpPr>
            <a:spLocks noChangeArrowheads="1"/>
          </p:cNvSpPr>
          <p:nvPr/>
        </p:nvSpPr>
        <p:spPr bwMode="auto">
          <a:xfrm>
            <a:off x="6816725" y="2597150"/>
            <a:ext cx="565150" cy="1489075"/>
          </a:xfrm>
          <a:prstGeom prst="roundRect">
            <a:avLst>
              <a:gd name="adj" fmla="val 16667"/>
            </a:avLst>
          </a:prstGeom>
          <a:solidFill>
            <a:srgbClr val="FFF587"/>
          </a:solidFill>
          <a:ln w="9525">
            <a:solidFill>
              <a:schemeClr val="tx1"/>
            </a:solidFill>
            <a:round/>
            <a:headEnd/>
            <a:tailEnd/>
          </a:ln>
        </p:spPr>
        <p:txBody>
          <a:bodyPr vert="eaVert" wrap="none" anchor="ctr">
            <a:prstTxWarp prst="textNoShape">
              <a:avLst/>
            </a:prstTxWarp>
          </a:bodyPr>
          <a:lstStyle/>
          <a:p>
            <a:pPr algn="ctr" eaLnBrk="0" hangingPunct="0">
              <a:spcBef>
                <a:spcPct val="0"/>
              </a:spcBef>
              <a:spcAft>
                <a:spcPct val="0"/>
              </a:spcAft>
              <a:buClrTx/>
              <a:buSzTx/>
              <a:buFontTx/>
              <a:buNone/>
            </a:pPr>
            <a:endParaRPr lang="en-US" sz="2400"/>
          </a:p>
        </p:txBody>
      </p:sp>
      <p:sp>
        <p:nvSpPr>
          <p:cNvPr id="27653" name="Oval 5"/>
          <p:cNvSpPr>
            <a:spLocks noChangeArrowheads="1"/>
          </p:cNvSpPr>
          <p:nvPr/>
        </p:nvSpPr>
        <p:spPr bwMode="auto">
          <a:xfrm>
            <a:off x="7016750" y="2700338"/>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7654" name="Oval 6"/>
          <p:cNvSpPr>
            <a:spLocks noChangeArrowheads="1"/>
          </p:cNvSpPr>
          <p:nvPr/>
        </p:nvSpPr>
        <p:spPr bwMode="auto">
          <a:xfrm>
            <a:off x="7016750" y="2982913"/>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grpSp>
        <p:nvGrpSpPr>
          <p:cNvPr id="27655" name="Group 7"/>
          <p:cNvGrpSpPr>
            <a:grpSpLocks/>
          </p:cNvGrpSpPr>
          <p:nvPr/>
        </p:nvGrpSpPr>
        <p:grpSpPr bwMode="auto">
          <a:xfrm>
            <a:off x="6816725" y="2016125"/>
            <a:ext cx="565150" cy="373063"/>
            <a:chOff x="3774" y="922"/>
            <a:chExt cx="356" cy="235"/>
          </a:xfrm>
        </p:grpSpPr>
        <p:sp>
          <p:nvSpPr>
            <p:cNvPr id="27675" name="AutoShape 8"/>
            <p:cNvSpPr>
              <a:spLocks noChangeArrowheads="1"/>
            </p:cNvSpPr>
            <p:nvPr/>
          </p:nvSpPr>
          <p:spPr bwMode="auto">
            <a:xfrm>
              <a:off x="3774" y="922"/>
              <a:ext cx="356" cy="235"/>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endParaRPr lang="en-US" sz="2400"/>
            </a:p>
          </p:txBody>
        </p:sp>
        <p:sp>
          <p:nvSpPr>
            <p:cNvPr id="27676" name="Oval 9"/>
            <p:cNvSpPr>
              <a:spLocks noChangeArrowheads="1"/>
            </p:cNvSpPr>
            <p:nvPr/>
          </p:nvSpPr>
          <p:spPr bwMode="auto">
            <a:xfrm>
              <a:off x="3900" y="987"/>
              <a:ext cx="105" cy="105"/>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27656" name="Line 10"/>
          <p:cNvSpPr>
            <a:spLocks noChangeShapeType="1"/>
          </p:cNvSpPr>
          <p:nvPr/>
        </p:nvSpPr>
        <p:spPr bwMode="auto">
          <a:xfrm>
            <a:off x="7099300" y="2297113"/>
            <a:ext cx="0" cy="398462"/>
          </a:xfrm>
          <a:prstGeom prst="line">
            <a:avLst/>
          </a:prstGeom>
          <a:noFill/>
          <a:ln w="57150">
            <a:solidFill>
              <a:schemeClr val="tx1"/>
            </a:solidFill>
            <a:round/>
            <a:headEnd/>
            <a:tailEnd/>
          </a:ln>
        </p:spPr>
        <p:txBody>
          <a:bodyPr wrap="none" anchor="ctr">
            <a:prstTxWarp prst="textNoShape">
              <a:avLst/>
            </a:prstTxWarp>
          </a:bodyPr>
          <a:lstStyle/>
          <a:p>
            <a:endParaRPr lang="en-US"/>
          </a:p>
        </p:txBody>
      </p:sp>
      <p:sp>
        <p:nvSpPr>
          <p:cNvPr id="27657" name="Text Box 11"/>
          <p:cNvSpPr txBox="1">
            <a:spLocks noChangeArrowheads="1"/>
          </p:cNvSpPr>
          <p:nvPr/>
        </p:nvSpPr>
        <p:spPr bwMode="auto">
          <a:xfrm>
            <a:off x="2565400" y="2976563"/>
            <a:ext cx="361950" cy="457200"/>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2400"/>
              <a:t>+</a:t>
            </a:r>
          </a:p>
        </p:txBody>
      </p:sp>
      <p:sp>
        <p:nvSpPr>
          <p:cNvPr id="27658" name="AutoShape 12"/>
          <p:cNvSpPr>
            <a:spLocks noChangeArrowheads="1"/>
          </p:cNvSpPr>
          <p:nvPr/>
        </p:nvSpPr>
        <p:spPr bwMode="auto">
          <a:xfrm>
            <a:off x="5314950" y="3051175"/>
            <a:ext cx="1189038" cy="384175"/>
          </a:xfrm>
          <a:prstGeom prst="leftRightArrow">
            <a:avLst>
              <a:gd name="adj1" fmla="val 22880"/>
              <a:gd name="adj2" fmla="val 88194"/>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27659" name="AutoShape 13"/>
          <p:cNvSpPr>
            <a:spLocks noChangeArrowheads="1"/>
          </p:cNvSpPr>
          <p:nvPr/>
        </p:nvSpPr>
        <p:spPr bwMode="auto">
          <a:xfrm>
            <a:off x="4340225" y="2609850"/>
            <a:ext cx="565150" cy="1489075"/>
          </a:xfrm>
          <a:prstGeom prst="roundRect">
            <a:avLst>
              <a:gd name="adj" fmla="val 16667"/>
            </a:avLst>
          </a:prstGeom>
          <a:solidFill>
            <a:srgbClr val="FFF587"/>
          </a:solidFill>
          <a:ln w="9525">
            <a:solidFill>
              <a:schemeClr val="tx1"/>
            </a:solidFill>
            <a:round/>
            <a:headEnd/>
            <a:tailEnd/>
          </a:ln>
        </p:spPr>
        <p:txBody>
          <a:bodyPr vert="eaVert" wrap="none" anchor="ctr">
            <a:prstTxWarp prst="textNoShape">
              <a:avLst/>
            </a:prstTxWarp>
          </a:bodyPr>
          <a:lstStyle/>
          <a:p>
            <a:pPr algn="ctr" eaLnBrk="0" hangingPunct="0">
              <a:spcBef>
                <a:spcPct val="0"/>
              </a:spcBef>
              <a:spcAft>
                <a:spcPct val="0"/>
              </a:spcAft>
              <a:buClrTx/>
              <a:buSzTx/>
              <a:buFontTx/>
              <a:buNone/>
            </a:pPr>
            <a:endParaRPr lang="en-US" sz="2400"/>
          </a:p>
        </p:txBody>
      </p:sp>
      <p:sp>
        <p:nvSpPr>
          <p:cNvPr id="27660" name="Text Box 14"/>
          <p:cNvSpPr txBox="1">
            <a:spLocks noChangeArrowheads="1"/>
          </p:cNvSpPr>
          <p:nvPr/>
        </p:nvSpPr>
        <p:spPr bwMode="auto">
          <a:xfrm>
            <a:off x="3579813" y="3987800"/>
            <a:ext cx="819150" cy="366713"/>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800"/>
              <a:t>EGFR</a:t>
            </a:r>
          </a:p>
        </p:txBody>
      </p:sp>
      <p:sp>
        <p:nvSpPr>
          <p:cNvPr id="27661" name="Oval 15"/>
          <p:cNvSpPr>
            <a:spLocks noChangeArrowheads="1"/>
          </p:cNvSpPr>
          <p:nvPr/>
        </p:nvSpPr>
        <p:spPr bwMode="auto">
          <a:xfrm>
            <a:off x="4540250" y="2713038"/>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7662" name="Oval 16"/>
          <p:cNvSpPr>
            <a:spLocks noChangeArrowheads="1"/>
          </p:cNvSpPr>
          <p:nvPr/>
        </p:nvSpPr>
        <p:spPr bwMode="auto">
          <a:xfrm>
            <a:off x="4540250" y="2995613"/>
            <a:ext cx="166688" cy="166687"/>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sp>
        <p:nvSpPr>
          <p:cNvPr id="27663" name="Text Box 17"/>
          <p:cNvSpPr txBox="1">
            <a:spLocks noChangeArrowheads="1"/>
          </p:cNvSpPr>
          <p:nvPr/>
        </p:nvSpPr>
        <p:spPr bwMode="auto">
          <a:xfrm>
            <a:off x="3770313" y="2587625"/>
            <a:ext cx="438150" cy="366713"/>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800"/>
              <a:t>L1</a:t>
            </a:r>
          </a:p>
        </p:txBody>
      </p:sp>
      <p:sp>
        <p:nvSpPr>
          <p:cNvPr id="27664" name="Text Box 18"/>
          <p:cNvSpPr txBox="1">
            <a:spLocks noChangeArrowheads="1"/>
          </p:cNvSpPr>
          <p:nvPr/>
        </p:nvSpPr>
        <p:spPr bwMode="auto">
          <a:xfrm>
            <a:off x="1252538" y="2689225"/>
            <a:ext cx="654050" cy="366713"/>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800"/>
              <a:t>EGF</a:t>
            </a:r>
          </a:p>
        </p:txBody>
      </p:sp>
      <p:grpSp>
        <p:nvGrpSpPr>
          <p:cNvPr id="27665" name="Group 19"/>
          <p:cNvGrpSpPr>
            <a:grpSpLocks/>
          </p:cNvGrpSpPr>
          <p:nvPr/>
        </p:nvGrpSpPr>
        <p:grpSpPr bwMode="auto">
          <a:xfrm>
            <a:off x="1863725" y="2528888"/>
            <a:ext cx="565150" cy="373062"/>
            <a:chOff x="3774" y="922"/>
            <a:chExt cx="356" cy="235"/>
          </a:xfrm>
        </p:grpSpPr>
        <p:sp>
          <p:nvSpPr>
            <p:cNvPr id="27673" name="AutoShape 20"/>
            <p:cNvSpPr>
              <a:spLocks noChangeArrowheads="1"/>
            </p:cNvSpPr>
            <p:nvPr/>
          </p:nvSpPr>
          <p:spPr bwMode="auto">
            <a:xfrm>
              <a:off x="3774" y="922"/>
              <a:ext cx="356" cy="235"/>
            </a:xfrm>
            <a:prstGeom prst="roundRect">
              <a:avLst>
                <a:gd name="adj" fmla="val 16667"/>
              </a:avLst>
            </a:prstGeom>
            <a:solidFill>
              <a:schemeClr val="accent1"/>
            </a:solidFill>
            <a:ln w="9525">
              <a:solidFill>
                <a:schemeClr val="tx1"/>
              </a:solidFill>
              <a:round/>
              <a:headEnd/>
              <a:tailEnd/>
            </a:ln>
          </p:spPr>
          <p:txBody>
            <a:bodyPr wrap="none" anchor="ctr">
              <a:prstTxWarp prst="textNoShape">
                <a:avLst/>
              </a:prstTxWarp>
            </a:bodyPr>
            <a:lstStyle/>
            <a:p>
              <a:pPr algn="ctr" eaLnBrk="0" hangingPunct="0">
                <a:spcBef>
                  <a:spcPct val="0"/>
                </a:spcBef>
                <a:spcAft>
                  <a:spcPct val="0"/>
                </a:spcAft>
                <a:buClrTx/>
                <a:buSzTx/>
                <a:buFontTx/>
                <a:buNone/>
              </a:pPr>
              <a:endParaRPr lang="en-US" sz="2400"/>
            </a:p>
          </p:txBody>
        </p:sp>
        <p:sp>
          <p:nvSpPr>
            <p:cNvPr id="27674" name="Oval 21"/>
            <p:cNvSpPr>
              <a:spLocks noChangeArrowheads="1"/>
            </p:cNvSpPr>
            <p:nvPr/>
          </p:nvSpPr>
          <p:spPr bwMode="auto">
            <a:xfrm>
              <a:off x="3900" y="987"/>
              <a:ext cx="105" cy="105"/>
            </a:xfrm>
            <a:prstGeom prst="ellipse">
              <a:avLst/>
            </a:prstGeom>
            <a:noFill/>
            <a:ln w="28575">
              <a:solidFill>
                <a:schemeClr val="tx1"/>
              </a:solidFill>
              <a:round/>
              <a:headEnd/>
              <a:tailEnd/>
            </a:ln>
          </p:spPr>
          <p:txBody>
            <a:bodyPr wrap="none" anchor="ctr">
              <a:prstTxWarp prst="textNoShape">
                <a:avLst/>
              </a:prstTxWarp>
            </a:bodyPr>
            <a:lstStyle/>
            <a:p>
              <a:endParaRPr lang="en-US"/>
            </a:p>
          </p:txBody>
        </p:sp>
      </p:grpSp>
      <p:sp>
        <p:nvSpPr>
          <p:cNvPr id="27666" name="Text Box 22"/>
          <p:cNvSpPr txBox="1">
            <a:spLocks noChangeArrowheads="1"/>
          </p:cNvSpPr>
          <p:nvPr/>
        </p:nvSpPr>
        <p:spPr bwMode="auto">
          <a:xfrm>
            <a:off x="3570288" y="2921000"/>
            <a:ext cx="641350" cy="366713"/>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1800"/>
              <a:t>CR1</a:t>
            </a:r>
          </a:p>
        </p:txBody>
      </p:sp>
      <p:sp>
        <p:nvSpPr>
          <p:cNvPr id="27667" name="Line 23"/>
          <p:cNvSpPr>
            <a:spLocks noChangeShapeType="1"/>
          </p:cNvSpPr>
          <p:nvPr/>
        </p:nvSpPr>
        <p:spPr bwMode="auto">
          <a:xfrm flipH="1">
            <a:off x="2478088" y="2078038"/>
            <a:ext cx="1335087" cy="411162"/>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7668" name="Line 24"/>
          <p:cNvSpPr>
            <a:spLocks noChangeShapeType="1"/>
          </p:cNvSpPr>
          <p:nvPr/>
        </p:nvSpPr>
        <p:spPr bwMode="auto">
          <a:xfrm>
            <a:off x="3813175" y="2078038"/>
            <a:ext cx="730250" cy="56515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7669" name="Line 25"/>
          <p:cNvSpPr>
            <a:spLocks noChangeShapeType="1"/>
          </p:cNvSpPr>
          <p:nvPr/>
        </p:nvSpPr>
        <p:spPr bwMode="auto">
          <a:xfrm>
            <a:off x="3813175" y="2078038"/>
            <a:ext cx="666750" cy="87312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7670" name="Text Box 26"/>
          <p:cNvSpPr txBox="1">
            <a:spLocks noChangeArrowheads="1"/>
          </p:cNvSpPr>
          <p:nvPr/>
        </p:nvSpPr>
        <p:spPr bwMode="auto">
          <a:xfrm>
            <a:off x="5654675" y="2500313"/>
            <a:ext cx="568325" cy="457200"/>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2400" i="1"/>
              <a:t>k</a:t>
            </a:r>
            <a:r>
              <a:rPr lang="en-US" sz="2400" baseline="-25000"/>
              <a:t>+1</a:t>
            </a:r>
            <a:endParaRPr lang="en-US" sz="2400"/>
          </a:p>
        </p:txBody>
      </p:sp>
      <p:sp>
        <p:nvSpPr>
          <p:cNvPr id="27671" name="Text Box 27"/>
          <p:cNvSpPr txBox="1">
            <a:spLocks noChangeArrowheads="1"/>
          </p:cNvSpPr>
          <p:nvPr/>
        </p:nvSpPr>
        <p:spPr bwMode="auto">
          <a:xfrm>
            <a:off x="5654675" y="3475038"/>
            <a:ext cx="517525" cy="457200"/>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2400" i="1"/>
              <a:t>k</a:t>
            </a:r>
            <a:r>
              <a:rPr lang="en-US" sz="2400" baseline="-25000"/>
              <a:t>-1</a:t>
            </a:r>
            <a:endParaRPr lang="en-US" sz="2400"/>
          </a:p>
        </p:txBody>
      </p:sp>
      <p:sp>
        <p:nvSpPr>
          <p:cNvPr id="27672" name="TextBox 12"/>
          <p:cNvSpPr txBox="1">
            <a:spLocks noChangeArrowheads="1"/>
          </p:cNvSpPr>
          <p:nvPr/>
        </p:nvSpPr>
        <p:spPr bwMode="auto">
          <a:xfrm>
            <a:off x="1981200" y="4554538"/>
            <a:ext cx="6965950" cy="1465262"/>
          </a:xfrm>
          <a:prstGeom prst="rect">
            <a:avLst/>
          </a:prstGeom>
          <a:noFill/>
          <a:ln w="9525">
            <a:noFill/>
            <a:miter lim="800000"/>
            <a:headEnd/>
            <a:tailEnd/>
          </a:ln>
        </p:spPr>
        <p:txBody>
          <a:bodyPr>
            <a:prstTxWarp prst="textNoShape">
              <a:avLst/>
            </a:prstTxWarp>
            <a:spAutoFit/>
          </a:bodyPr>
          <a:lstStyle/>
          <a:p>
            <a:pPr defTabSz="457200">
              <a:spcBef>
                <a:spcPct val="0"/>
              </a:spcBef>
              <a:spcAft>
                <a:spcPct val="0"/>
              </a:spcAft>
              <a:buClrTx/>
              <a:buSzTx/>
              <a:buFontTx/>
              <a:buNone/>
            </a:pPr>
            <a:r>
              <a:rPr lang="en-US" sz="1800">
                <a:latin typeface="Monaco" charset="0"/>
                <a:ea typeface="Monaco" charset="0"/>
                <a:cs typeface="Monaco" charset="0"/>
              </a:rPr>
              <a:t>begin reaction rules</a:t>
            </a:r>
          </a:p>
          <a:p>
            <a:pPr defTabSz="457200">
              <a:spcBef>
                <a:spcPct val="0"/>
              </a:spcBef>
              <a:spcAft>
                <a:spcPct val="0"/>
              </a:spcAft>
              <a:buClrTx/>
              <a:buSzTx/>
              <a:buFontTx/>
              <a:buNone/>
            </a:pPr>
            <a:endParaRPr lang="en-US" sz="1800">
              <a:latin typeface="Monaco" charset="0"/>
              <a:ea typeface="Monaco" charset="0"/>
              <a:cs typeface="Monaco" charset="0"/>
            </a:endParaRPr>
          </a:p>
          <a:p>
            <a:pPr defTabSz="457200">
              <a:spcBef>
                <a:spcPct val="0"/>
              </a:spcBef>
              <a:spcAft>
                <a:spcPct val="0"/>
              </a:spcAft>
              <a:buClrTx/>
              <a:buSzTx/>
              <a:buFontTx/>
              <a:buNone/>
            </a:pPr>
            <a:r>
              <a:rPr lang="en-US" sz="1800">
                <a:latin typeface="Monaco" charset="0"/>
                <a:ea typeface="Monaco" charset="0"/>
                <a:cs typeface="Monaco" charset="0"/>
              </a:rPr>
              <a:t> EGF(R)+EGFR(L1,CR1)&lt;-&gt;EGF(R!1).EGFR(L1!1,CR1)</a:t>
            </a:r>
            <a:endParaRPr lang="en-US" sz="1800">
              <a:solidFill>
                <a:srgbClr val="0000FF"/>
              </a:solidFill>
              <a:latin typeface="Monaco" charset="0"/>
              <a:ea typeface="Monaco" charset="0"/>
              <a:cs typeface="Monaco" charset="0"/>
            </a:endParaRPr>
          </a:p>
          <a:p>
            <a:pPr defTabSz="457200">
              <a:spcBef>
                <a:spcPct val="0"/>
              </a:spcBef>
              <a:spcAft>
                <a:spcPct val="0"/>
              </a:spcAft>
              <a:buClrTx/>
              <a:buSzTx/>
              <a:buFontTx/>
              <a:buNone/>
            </a:pPr>
            <a:endParaRPr lang="en-US" sz="1800">
              <a:latin typeface="Monaco" charset="0"/>
              <a:ea typeface="Monaco" charset="0"/>
              <a:cs typeface="Monaco" charset="0"/>
            </a:endParaRPr>
          </a:p>
          <a:p>
            <a:pPr defTabSz="457200">
              <a:spcBef>
                <a:spcPct val="0"/>
              </a:spcBef>
              <a:spcAft>
                <a:spcPct val="0"/>
              </a:spcAft>
              <a:buClrTx/>
              <a:buSzTx/>
              <a:buFontTx/>
              <a:buNone/>
            </a:pPr>
            <a:r>
              <a:rPr lang="en-US" sz="1800">
                <a:latin typeface="Monaco" charset="0"/>
                <a:ea typeface="Monaco" charset="0"/>
                <a:cs typeface="Monaco" charset="0"/>
              </a:rPr>
              <a:t>end reaction rules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dirty="0"/>
              <a:t>A rule for ligand-dependent EGFR dimerization</a:t>
            </a:r>
          </a:p>
        </p:txBody>
      </p:sp>
      <p:sp>
        <p:nvSpPr>
          <p:cNvPr id="317444" name="AutoShape 4"/>
          <p:cNvSpPr>
            <a:spLocks noChangeArrowheads="1"/>
          </p:cNvSpPr>
          <p:nvPr/>
        </p:nvSpPr>
        <p:spPr bwMode="auto">
          <a:xfrm>
            <a:off x="5221288" y="2608263"/>
            <a:ext cx="565150" cy="1489075"/>
          </a:xfrm>
          <a:prstGeom prst="roundRect">
            <a:avLst>
              <a:gd name="adj" fmla="val 16667"/>
            </a:avLst>
          </a:prstGeom>
          <a:solidFill>
            <a:srgbClr val="FFF587"/>
          </a:solidFill>
          <a:ln w="9525">
            <a:solidFill>
              <a:schemeClr val="tx1"/>
            </a:solidFill>
            <a:round/>
            <a:headEnd/>
            <a:tailEnd/>
          </a:ln>
          <a:effectLst/>
        </p:spPr>
        <p:txBody>
          <a:bodyPr vert="eaVert" wrap="none" anchor="ctr">
            <a:prstTxWarp prst="textNoShape">
              <a:avLst/>
            </a:prstTxWarp>
          </a:bodyPr>
          <a:lstStyle/>
          <a:p>
            <a:pPr algn="ctr"/>
            <a:endParaRPr lang="en-US"/>
          </a:p>
        </p:txBody>
      </p:sp>
      <p:sp>
        <p:nvSpPr>
          <p:cNvPr id="317449" name="Oval 9"/>
          <p:cNvSpPr>
            <a:spLocks noChangeArrowheads="1"/>
          </p:cNvSpPr>
          <p:nvPr/>
        </p:nvSpPr>
        <p:spPr bwMode="auto">
          <a:xfrm>
            <a:off x="5421313" y="2711450"/>
            <a:ext cx="166687" cy="166688"/>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7450" name="Oval 10"/>
          <p:cNvSpPr>
            <a:spLocks noChangeArrowheads="1"/>
          </p:cNvSpPr>
          <p:nvPr/>
        </p:nvSpPr>
        <p:spPr bwMode="auto">
          <a:xfrm>
            <a:off x="5421313" y="2994025"/>
            <a:ext cx="166687" cy="166688"/>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grpSp>
        <p:nvGrpSpPr>
          <p:cNvPr id="2" name="Group 12"/>
          <p:cNvGrpSpPr>
            <a:grpSpLocks/>
          </p:cNvGrpSpPr>
          <p:nvPr/>
        </p:nvGrpSpPr>
        <p:grpSpPr bwMode="auto">
          <a:xfrm>
            <a:off x="5221288" y="2027238"/>
            <a:ext cx="565150" cy="373062"/>
            <a:chOff x="3774" y="922"/>
            <a:chExt cx="356" cy="235"/>
          </a:xfrm>
        </p:grpSpPr>
        <p:sp>
          <p:nvSpPr>
            <p:cNvPr id="317453" name="AutoShape 13"/>
            <p:cNvSpPr>
              <a:spLocks noChangeArrowheads="1"/>
            </p:cNvSpPr>
            <p:nvPr/>
          </p:nvSpPr>
          <p:spPr bwMode="auto">
            <a:xfrm>
              <a:off x="3774" y="922"/>
              <a:ext cx="356" cy="235"/>
            </a:xfrm>
            <a:prstGeom prst="roundRect">
              <a:avLst>
                <a:gd name="adj" fmla="val 16667"/>
              </a:avLst>
            </a:prstGeom>
            <a:solidFill>
              <a:schemeClr val="accent1"/>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317454" name="Oval 14"/>
            <p:cNvSpPr>
              <a:spLocks noChangeArrowheads="1"/>
            </p:cNvSpPr>
            <p:nvPr/>
          </p:nvSpPr>
          <p:spPr bwMode="auto">
            <a:xfrm>
              <a:off x="3900" y="987"/>
              <a:ext cx="105" cy="105"/>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grpSp>
      <p:sp>
        <p:nvSpPr>
          <p:cNvPr id="317455" name="Line 15"/>
          <p:cNvSpPr>
            <a:spLocks noChangeShapeType="1"/>
          </p:cNvSpPr>
          <p:nvPr/>
        </p:nvSpPr>
        <p:spPr bwMode="auto">
          <a:xfrm>
            <a:off x="5503863" y="2295525"/>
            <a:ext cx="0" cy="39846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7456" name="AutoShape 16"/>
          <p:cNvSpPr>
            <a:spLocks noChangeArrowheads="1"/>
          </p:cNvSpPr>
          <p:nvPr/>
        </p:nvSpPr>
        <p:spPr bwMode="auto">
          <a:xfrm>
            <a:off x="5913438" y="2608263"/>
            <a:ext cx="565150" cy="1489075"/>
          </a:xfrm>
          <a:prstGeom prst="roundRect">
            <a:avLst>
              <a:gd name="adj" fmla="val 16667"/>
            </a:avLst>
          </a:prstGeom>
          <a:solidFill>
            <a:srgbClr val="FFF587"/>
          </a:solidFill>
          <a:ln w="9525">
            <a:solidFill>
              <a:schemeClr val="tx1"/>
            </a:solidFill>
            <a:round/>
            <a:headEnd/>
            <a:tailEnd/>
          </a:ln>
          <a:effectLst/>
        </p:spPr>
        <p:txBody>
          <a:bodyPr vert="eaVert" wrap="none" anchor="ctr">
            <a:prstTxWarp prst="textNoShape">
              <a:avLst/>
            </a:prstTxWarp>
          </a:bodyPr>
          <a:lstStyle/>
          <a:p>
            <a:pPr algn="ctr"/>
            <a:endParaRPr lang="en-US"/>
          </a:p>
        </p:txBody>
      </p:sp>
      <p:sp>
        <p:nvSpPr>
          <p:cNvPr id="317459" name="Oval 19"/>
          <p:cNvSpPr>
            <a:spLocks noChangeArrowheads="1"/>
          </p:cNvSpPr>
          <p:nvPr/>
        </p:nvSpPr>
        <p:spPr bwMode="auto">
          <a:xfrm>
            <a:off x="6113463" y="2711450"/>
            <a:ext cx="166687" cy="166688"/>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7460" name="Oval 20"/>
          <p:cNvSpPr>
            <a:spLocks noChangeArrowheads="1"/>
          </p:cNvSpPr>
          <p:nvPr/>
        </p:nvSpPr>
        <p:spPr bwMode="auto">
          <a:xfrm>
            <a:off x="6113463" y="2994025"/>
            <a:ext cx="166687" cy="166688"/>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grpSp>
        <p:nvGrpSpPr>
          <p:cNvPr id="3" name="Group 21"/>
          <p:cNvGrpSpPr>
            <a:grpSpLocks/>
          </p:cNvGrpSpPr>
          <p:nvPr/>
        </p:nvGrpSpPr>
        <p:grpSpPr bwMode="auto">
          <a:xfrm>
            <a:off x="5913438" y="2027238"/>
            <a:ext cx="565150" cy="373062"/>
            <a:chOff x="3774" y="922"/>
            <a:chExt cx="356" cy="235"/>
          </a:xfrm>
        </p:grpSpPr>
        <p:sp>
          <p:nvSpPr>
            <p:cNvPr id="317462" name="AutoShape 22"/>
            <p:cNvSpPr>
              <a:spLocks noChangeArrowheads="1"/>
            </p:cNvSpPr>
            <p:nvPr/>
          </p:nvSpPr>
          <p:spPr bwMode="auto">
            <a:xfrm>
              <a:off x="3774" y="922"/>
              <a:ext cx="356" cy="235"/>
            </a:xfrm>
            <a:prstGeom prst="roundRect">
              <a:avLst>
                <a:gd name="adj" fmla="val 16667"/>
              </a:avLst>
            </a:prstGeom>
            <a:solidFill>
              <a:schemeClr val="accent1"/>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317463" name="Oval 23"/>
            <p:cNvSpPr>
              <a:spLocks noChangeArrowheads="1"/>
            </p:cNvSpPr>
            <p:nvPr/>
          </p:nvSpPr>
          <p:spPr bwMode="auto">
            <a:xfrm>
              <a:off x="3900" y="987"/>
              <a:ext cx="105" cy="105"/>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grpSp>
      <p:sp>
        <p:nvSpPr>
          <p:cNvPr id="317464" name="Line 24"/>
          <p:cNvSpPr>
            <a:spLocks noChangeShapeType="1"/>
          </p:cNvSpPr>
          <p:nvPr/>
        </p:nvSpPr>
        <p:spPr bwMode="auto">
          <a:xfrm>
            <a:off x="6196013" y="2295525"/>
            <a:ext cx="0" cy="39846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7465" name="Line 25"/>
          <p:cNvSpPr>
            <a:spLocks noChangeShapeType="1"/>
          </p:cNvSpPr>
          <p:nvPr/>
        </p:nvSpPr>
        <p:spPr bwMode="auto">
          <a:xfrm>
            <a:off x="5592763" y="3062288"/>
            <a:ext cx="512762" cy="0"/>
          </a:xfrm>
          <a:prstGeom prst="lin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317466" name="Text Box 26"/>
          <p:cNvSpPr txBox="1">
            <a:spLocks noChangeArrowheads="1"/>
          </p:cNvSpPr>
          <p:nvPr/>
        </p:nvSpPr>
        <p:spPr bwMode="auto">
          <a:xfrm>
            <a:off x="2527300" y="3105150"/>
            <a:ext cx="334447" cy="400110"/>
          </a:xfrm>
          <a:prstGeom prst="rect">
            <a:avLst/>
          </a:prstGeom>
          <a:noFill/>
          <a:ln w="9525">
            <a:noFill/>
            <a:miter lim="800000"/>
            <a:headEnd/>
            <a:tailEnd/>
          </a:ln>
          <a:effectLst/>
        </p:spPr>
        <p:txBody>
          <a:bodyPr wrap="none">
            <a:prstTxWarp prst="textNoShape">
              <a:avLst/>
            </a:prstTxWarp>
            <a:spAutoFit/>
          </a:bodyPr>
          <a:lstStyle/>
          <a:p>
            <a:pPr>
              <a:buNone/>
            </a:pPr>
            <a:r>
              <a:rPr lang="en-US" dirty="0"/>
              <a:t>+</a:t>
            </a:r>
          </a:p>
        </p:txBody>
      </p:sp>
      <p:sp>
        <p:nvSpPr>
          <p:cNvPr id="317467" name="AutoShape 27"/>
          <p:cNvSpPr>
            <a:spLocks noChangeArrowheads="1"/>
          </p:cNvSpPr>
          <p:nvPr/>
        </p:nvSpPr>
        <p:spPr bwMode="auto">
          <a:xfrm>
            <a:off x="3800475" y="3141663"/>
            <a:ext cx="1189038" cy="384175"/>
          </a:xfrm>
          <a:prstGeom prst="leftRightArrow">
            <a:avLst>
              <a:gd name="adj1" fmla="val 22880"/>
              <a:gd name="adj2" fmla="val 88194"/>
            </a:avLst>
          </a:prstGeom>
          <a:solidFill>
            <a:schemeClr val="tx1"/>
          </a:solidFill>
          <a:ln w="9525">
            <a:solidFill>
              <a:schemeClr val="tx1"/>
            </a:solidFill>
            <a:miter lim="800000"/>
            <a:headEnd/>
            <a:tailEnd/>
          </a:ln>
          <a:effectLst/>
        </p:spPr>
        <p:txBody>
          <a:bodyPr wrap="none" anchor="ctr">
            <a:prstTxWarp prst="textNoShape">
              <a:avLst/>
            </a:prstTxWarp>
          </a:bodyPr>
          <a:lstStyle/>
          <a:p>
            <a:endParaRPr lang="en-US"/>
          </a:p>
        </p:txBody>
      </p:sp>
      <p:sp>
        <p:nvSpPr>
          <p:cNvPr id="317468" name="Text Box 28"/>
          <p:cNvSpPr txBox="1">
            <a:spLocks noChangeArrowheads="1"/>
          </p:cNvSpPr>
          <p:nvPr/>
        </p:nvSpPr>
        <p:spPr bwMode="auto">
          <a:xfrm>
            <a:off x="4140200" y="2590800"/>
            <a:ext cx="529616" cy="400110"/>
          </a:xfrm>
          <a:prstGeom prst="rect">
            <a:avLst/>
          </a:prstGeom>
          <a:noFill/>
          <a:ln w="9525">
            <a:noFill/>
            <a:miter lim="800000"/>
            <a:headEnd/>
            <a:tailEnd/>
          </a:ln>
          <a:effectLst/>
        </p:spPr>
        <p:txBody>
          <a:bodyPr wrap="none">
            <a:prstTxWarp prst="textNoShape">
              <a:avLst/>
            </a:prstTxWarp>
            <a:spAutoFit/>
          </a:bodyPr>
          <a:lstStyle/>
          <a:p>
            <a:pPr>
              <a:buNone/>
            </a:pPr>
            <a:r>
              <a:rPr lang="en-US" i="1" dirty="0"/>
              <a:t>k</a:t>
            </a:r>
            <a:r>
              <a:rPr lang="en-US" baseline="-25000" dirty="0"/>
              <a:t>+2</a:t>
            </a:r>
            <a:endParaRPr lang="en-US" dirty="0"/>
          </a:p>
        </p:txBody>
      </p:sp>
      <p:sp>
        <p:nvSpPr>
          <p:cNvPr id="317469" name="Text Box 29"/>
          <p:cNvSpPr txBox="1">
            <a:spLocks noChangeArrowheads="1"/>
          </p:cNvSpPr>
          <p:nvPr/>
        </p:nvSpPr>
        <p:spPr bwMode="auto">
          <a:xfrm>
            <a:off x="4140200" y="3565525"/>
            <a:ext cx="486703" cy="400110"/>
          </a:xfrm>
          <a:prstGeom prst="rect">
            <a:avLst/>
          </a:prstGeom>
          <a:noFill/>
          <a:ln w="9525">
            <a:noFill/>
            <a:miter lim="800000"/>
            <a:headEnd/>
            <a:tailEnd/>
          </a:ln>
          <a:effectLst/>
        </p:spPr>
        <p:txBody>
          <a:bodyPr wrap="none">
            <a:prstTxWarp prst="textNoShape">
              <a:avLst/>
            </a:prstTxWarp>
            <a:spAutoFit/>
          </a:bodyPr>
          <a:lstStyle/>
          <a:p>
            <a:pPr>
              <a:buNone/>
            </a:pPr>
            <a:r>
              <a:rPr lang="en-US" i="1" dirty="0"/>
              <a:t>k</a:t>
            </a:r>
            <a:r>
              <a:rPr lang="en-US" baseline="-25000" dirty="0"/>
              <a:t>-2</a:t>
            </a:r>
            <a:endParaRPr lang="en-US" dirty="0"/>
          </a:p>
        </p:txBody>
      </p:sp>
      <p:sp>
        <p:nvSpPr>
          <p:cNvPr id="317479" name="AutoShape 39"/>
          <p:cNvSpPr>
            <a:spLocks noChangeArrowheads="1"/>
          </p:cNvSpPr>
          <p:nvPr/>
        </p:nvSpPr>
        <p:spPr bwMode="auto">
          <a:xfrm>
            <a:off x="1809750" y="2608263"/>
            <a:ext cx="565150" cy="1489075"/>
          </a:xfrm>
          <a:prstGeom prst="roundRect">
            <a:avLst>
              <a:gd name="adj" fmla="val 16667"/>
            </a:avLst>
          </a:prstGeom>
          <a:solidFill>
            <a:srgbClr val="FFF587"/>
          </a:solidFill>
          <a:ln w="9525">
            <a:solidFill>
              <a:schemeClr val="tx1"/>
            </a:solidFill>
            <a:round/>
            <a:headEnd/>
            <a:tailEnd/>
          </a:ln>
          <a:effectLst/>
        </p:spPr>
        <p:txBody>
          <a:bodyPr vert="eaVert" wrap="none" anchor="ctr">
            <a:prstTxWarp prst="textNoShape">
              <a:avLst/>
            </a:prstTxWarp>
          </a:bodyPr>
          <a:lstStyle/>
          <a:p>
            <a:pPr algn="ctr"/>
            <a:endParaRPr lang="en-US"/>
          </a:p>
        </p:txBody>
      </p:sp>
      <p:sp>
        <p:nvSpPr>
          <p:cNvPr id="317480" name="Text Box 40"/>
          <p:cNvSpPr txBox="1">
            <a:spLocks noChangeArrowheads="1"/>
          </p:cNvSpPr>
          <p:nvPr/>
        </p:nvSpPr>
        <p:spPr bwMode="auto">
          <a:xfrm>
            <a:off x="1049338" y="3986213"/>
            <a:ext cx="819150" cy="366712"/>
          </a:xfrm>
          <a:prstGeom prst="rect">
            <a:avLst/>
          </a:prstGeom>
          <a:noFill/>
          <a:ln w="9525">
            <a:noFill/>
            <a:miter lim="800000"/>
            <a:headEnd/>
            <a:tailEnd/>
          </a:ln>
          <a:effectLst/>
        </p:spPr>
        <p:txBody>
          <a:bodyPr wrap="none">
            <a:prstTxWarp prst="textNoShape">
              <a:avLst/>
            </a:prstTxWarp>
            <a:spAutoFit/>
          </a:bodyPr>
          <a:lstStyle/>
          <a:p>
            <a:pPr>
              <a:buNone/>
            </a:pPr>
            <a:r>
              <a:rPr lang="en-US" sz="1800" dirty="0"/>
              <a:t>EGFR</a:t>
            </a:r>
          </a:p>
        </p:txBody>
      </p:sp>
      <p:sp>
        <p:nvSpPr>
          <p:cNvPr id="317483" name="Text Box 43"/>
          <p:cNvSpPr txBox="1">
            <a:spLocks noChangeArrowheads="1"/>
          </p:cNvSpPr>
          <p:nvPr/>
        </p:nvSpPr>
        <p:spPr bwMode="auto">
          <a:xfrm>
            <a:off x="1198563" y="2187575"/>
            <a:ext cx="654050" cy="366713"/>
          </a:xfrm>
          <a:prstGeom prst="rect">
            <a:avLst/>
          </a:prstGeom>
          <a:noFill/>
          <a:ln w="9525">
            <a:noFill/>
            <a:miter lim="800000"/>
            <a:headEnd/>
            <a:tailEnd/>
          </a:ln>
          <a:effectLst/>
        </p:spPr>
        <p:txBody>
          <a:bodyPr wrap="none">
            <a:prstTxWarp prst="textNoShape">
              <a:avLst/>
            </a:prstTxWarp>
            <a:spAutoFit/>
          </a:bodyPr>
          <a:lstStyle/>
          <a:p>
            <a:pPr>
              <a:buNone/>
            </a:pPr>
            <a:r>
              <a:rPr lang="en-US" sz="1800" dirty="0"/>
              <a:t>EGF</a:t>
            </a:r>
          </a:p>
        </p:txBody>
      </p:sp>
      <p:sp>
        <p:nvSpPr>
          <p:cNvPr id="317484" name="Oval 44"/>
          <p:cNvSpPr>
            <a:spLocks noChangeArrowheads="1"/>
          </p:cNvSpPr>
          <p:nvPr/>
        </p:nvSpPr>
        <p:spPr bwMode="auto">
          <a:xfrm>
            <a:off x="2009775" y="2711450"/>
            <a:ext cx="166688" cy="166688"/>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7485" name="Oval 45"/>
          <p:cNvSpPr>
            <a:spLocks noChangeArrowheads="1"/>
          </p:cNvSpPr>
          <p:nvPr/>
        </p:nvSpPr>
        <p:spPr bwMode="auto">
          <a:xfrm>
            <a:off x="2009775" y="2994025"/>
            <a:ext cx="166688" cy="166688"/>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7486" name="Text Box 46"/>
          <p:cNvSpPr txBox="1">
            <a:spLocks noChangeArrowheads="1"/>
          </p:cNvSpPr>
          <p:nvPr/>
        </p:nvSpPr>
        <p:spPr bwMode="auto">
          <a:xfrm>
            <a:off x="430213" y="2881313"/>
            <a:ext cx="1416050" cy="366712"/>
          </a:xfrm>
          <a:prstGeom prst="rect">
            <a:avLst/>
          </a:prstGeom>
          <a:noFill/>
          <a:ln w="9525">
            <a:noFill/>
            <a:miter lim="800000"/>
            <a:headEnd/>
            <a:tailEnd/>
          </a:ln>
          <a:effectLst/>
        </p:spPr>
        <p:txBody>
          <a:bodyPr wrap="none">
            <a:prstTxWarp prst="textNoShape">
              <a:avLst/>
            </a:prstTxWarp>
            <a:spAutoFit/>
          </a:bodyPr>
          <a:lstStyle/>
          <a:p>
            <a:pPr>
              <a:buNone/>
            </a:pPr>
            <a:r>
              <a:rPr lang="en-US" sz="1800" dirty="0" err="1"/>
              <a:t>dimerization</a:t>
            </a:r>
            <a:endParaRPr lang="en-US" sz="1800" dirty="0"/>
          </a:p>
        </p:txBody>
      </p:sp>
      <p:grpSp>
        <p:nvGrpSpPr>
          <p:cNvPr id="4" name="Group 47"/>
          <p:cNvGrpSpPr>
            <a:grpSpLocks/>
          </p:cNvGrpSpPr>
          <p:nvPr/>
        </p:nvGrpSpPr>
        <p:grpSpPr bwMode="auto">
          <a:xfrm>
            <a:off x="1809750" y="2027238"/>
            <a:ext cx="565150" cy="373062"/>
            <a:chOff x="3774" y="922"/>
            <a:chExt cx="356" cy="235"/>
          </a:xfrm>
        </p:grpSpPr>
        <p:sp>
          <p:nvSpPr>
            <p:cNvPr id="317488" name="AutoShape 48"/>
            <p:cNvSpPr>
              <a:spLocks noChangeArrowheads="1"/>
            </p:cNvSpPr>
            <p:nvPr/>
          </p:nvSpPr>
          <p:spPr bwMode="auto">
            <a:xfrm>
              <a:off x="3774" y="922"/>
              <a:ext cx="356" cy="235"/>
            </a:xfrm>
            <a:prstGeom prst="roundRect">
              <a:avLst>
                <a:gd name="adj" fmla="val 16667"/>
              </a:avLst>
            </a:prstGeom>
            <a:solidFill>
              <a:schemeClr val="accent1"/>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317489" name="Oval 49"/>
            <p:cNvSpPr>
              <a:spLocks noChangeArrowheads="1"/>
            </p:cNvSpPr>
            <p:nvPr/>
          </p:nvSpPr>
          <p:spPr bwMode="auto">
            <a:xfrm>
              <a:off x="3900" y="987"/>
              <a:ext cx="105" cy="105"/>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grpSp>
      <p:sp>
        <p:nvSpPr>
          <p:cNvPr id="317490" name="Line 50"/>
          <p:cNvSpPr>
            <a:spLocks noChangeShapeType="1"/>
          </p:cNvSpPr>
          <p:nvPr/>
        </p:nvSpPr>
        <p:spPr bwMode="auto">
          <a:xfrm>
            <a:off x="2092325" y="2295525"/>
            <a:ext cx="1588" cy="39846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7491" name="AutoShape 51"/>
          <p:cNvSpPr>
            <a:spLocks noChangeArrowheads="1"/>
          </p:cNvSpPr>
          <p:nvPr/>
        </p:nvSpPr>
        <p:spPr bwMode="auto">
          <a:xfrm>
            <a:off x="3003550" y="2608263"/>
            <a:ext cx="565150" cy="1489075"/>
          </a:xfrm>
          <a:prstGeom prst="roundRect">
            <a:avLst>
              <a:gd name="adj" fmla="val 16667"/>
            </a:avLst>
          </a:prstGeom>
          <a:solidFill>
            <a:srgbClr val="FFF587"/>
          </a:solidFill>
          <a:ln w="9525">
            <a:solidFill>
              <a:schemeClr val="tx1"/>
            </a:solidFill>
            <a:round/>
            <a:headEnd/>
            <a:tailEnd/>
          </a:ln>
          <a:effectLst/>
        </p:spPr>
        <p:txBody>
          <a:bodyPr vert="eaVert" wrap="none" anchor="ctr">
            <a:prstTxWarp prst="textNoShape">
              <a:avLst/>
            </a:prstTxWarp>
          </a:bodyPr>
          <a:lstStyle/>
          <a:p>
            <a:pPr algn="ctr"/>
            <a:endParaRPr lang="en-US"/>
          </a:p>
        </p:txBody>
      </p:sp>
      <p:sp>
        <p:nvSpPr>
          <p:cNvPr id="317494" name="Oval 54"/>
          <p:cNvSpPr>
            <a:spLocks noChangeArrowheads="1"/>
          </p:cNvSpPr>
          <p:nvPr/>
        </p:nvSpPr>
        <p:spPr bwMode="auto">
          <a:xfrm>
            <a:off x="3203575" y="2711450"/>
            <a:ext cx="166688" cy="166688"/>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7495" name="Oval 55"/>
          <p:cNvSpPr>
            <a:spLocks noChangeArrowheads="1"/>
          </p:cNvSpPr>
          <p:nvPr/>
        </p:nvSpPr>
        <p:spPr bwMode="auto">
          <a:xfrm>
            <a:off x="3203575" y="2994025"/>
            <a:ext cx="166688" cy="166688"/>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grpSp>
        <p:nvGrpSpPr>
          <p:cNvPr id="5" name="Group 56"/>
          <p:cNvGrpSpPr>
            <a:grpSpLocks/>
          </p:cNvGrpSpPr>
          <p:nvPr/>
        </p:nvGrpSpPr>
        <p:grpSpPr bwMode="auto">
          <a:xfrm>
            <a:off x="3003550" y="2027238"/>
            <a:ext cx="565150" cy="373062"/>
            <a:chOff x="3774" y="922"/>
            <a:chExt cx="356" cy="235"/>
          </a:xfrm>
        </p:grpSpPr>
        <p:sp>
          <p:nvSpPr>
            <p:cNvPr id="317497" name="AutoShape 57"/>
            <p:cNvSpPr>
              <a:spLocks noChangeArrowheads="1"/>
            </p:cNvSpPr>
            <p:nvPr/>
          </p:nvSpPr>
          <p:spPr bwMode="auto">
            <a:xfrm>
              <a:off x="3774" y="922"/>
              <a:ext cx="356" cy="235"/>
            </a:xfrm>
            <a:prstGeom prst="roundRect">
              <a:avLst>
                <a:gd name="adj" fmla="val 16667"/>
              </a:avLst>
            </a:prstGeom>
            <a:solidFill>
              <a:schemeClr val="accent1"/>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317498" name="Oval 58"/>
            <p:cNvSpPr>
              <a:spLocks noChangeArrowheads="1"/>
            </p:cNvSpPr>
            <p:nvPr/>
          </p:nvSpPr>
          <p:spPr bwMode="auto">
            <a:xfrm>
              <a:off x="3900" y="987"/>
              <a:ext cx="105" cy="105"/>
            </a:xfrm>
            <a:prstGeom prst="ellipse">
              <a:avLst/>
            </a:prstGeom>
            <a:noFill/>
            <a:ln w="28575">
              <a:solidFill>
                <a:schemeClr val="tx1"/>
              </a:solidFill>
              <a:round/>
              <a:headEnd/>
              <a:tailEnd/>
            </a:ln>
            <a:effectLst/>
          </p:spPr>
          <p:txBody>
            <a:bodyPr wrap="none" anchor="ctr">
              <a:prstTxWarp prst="textNoShape">
                <a:avLst/>
              </a:prstTxWarp>
            </a:bodyPr>
            <a:lstStyle/>
            <a:p>
              <a:endParaRPr lang="en-US"/>
            </a:p>
          </p:txBody>
        </p:sp>
      </p:grpSp>
      <p:sp>
        <p:nvSpPr>
          <p:cNvPr id="317499" name="Line 59"/>
          <p:cNvSpPr>
            <a:spLocks noChangeShapeType="1"/>
          </p:cNvSpPr>
          <p:nvPr/>
        </p:nvSpPr>
        <p:spPr bwMode="auto">
          <a:xfrm>
            <a:off x="3286125" y="2295525"/>
            <a:ext cx="1588" cy="398463"/>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17500" name="Text Box 60"/>
          <p:cNvSpPr txBox="1">
            <a:spLocks noChangeArrowheads="1"/>
          </p:cNvSpPr>
          <p:nvPr/>
        </p:nvSpPr>
        <p:spPr bwMode="auto">
          <a:xfrm>
            <a:off x="1230313" y="4516438"/>
            <a:ext cx="6094412" cy="1323439"/>
          </a:xfrm>
          <a:prstGeom prst="rect">
            <a:avLst/>
          </a:prstGeom>
          <a:noFill/>
          <a:ln w="9525">
            <a:noFill/>
            <a:miter lim="800000"/>
            <a:headEnd/>
            <a:tailEnd/>
          </a:ln>
          <a:effectLst/>
        </p:spPr>
        <p:txBody>
          <a:bodyPr>
            <a:prstTxWarp prst="textNoShape">
              <a:avLst/>
            </a:prstTxWarp>
            <a:spAutoFit/>
          </a:bodyPr>
          <a:lstStyle/>
          <a:p>
            <a:pPr>
              <a:spcBef>
                <a:spcPct val="50000"/>
              </a:spcBef>
              <a:buNone/>
            </a:pPr>
            <a:r>
              <a:rPr lang="en-US" b="1" dirty="0"/>
              <a:t>No free lunch: </a:t>
            </a:r>
            <a:r>
              <a:rPr lang="en-US" dirty="0"/>
              <a:t>According to this rule, dimers form and break up with the same fundamental rate constants regardless of the states of cytoplasmic domains, which is a simplification.</a:t>
            </a:r>
          </a:p>
        </p:txBody>
      </p:sp>
      <p:sp>
        <p:nvSpPr>
          <p:cNvPr id="317501" name="Text Box 61"/>
          <p:cNvSpPr txBox="1">
            <a:spLocks noChangeArrowheads="1"/>
          </p:cNvSpPr>
          <p:nvPr/>
        </p:nvSpPr>
        <p:spPr bwMode="auto">
          <a:xfrm>
            <a:off x="512763" y="1449388"/>
            <a:ext cx="7425355" cy="400110"/>
          </a:xfrm>
          <a:prstGeom prst="rect">
            <a:avLst/>
          </a:prstGeom>
          <a:noFill/>
          <a:ln w="9525">
            <a:noFill/>
            <a:miter lim="800000"/>
            <a:headEnd/>
            <a:tailEnd/>
          </a:ln>
          <a:effectLst/>
        </p:spPr>
        <p:txBody>
          <a:bodyPr wrap="none">
            <a:prstTxWarp prst="textNoShape">
              <a:avLst/>
            </a:prstTxWarp>
            <a:spAutoFit/>
          </a:bodyPr>
          <a:lstStyle/>
          <a:p>
            <a:pPr>
              <a:buNone/>
            </a:pPr>
            <a:r>
              <a:rPr lang="en-US" sz="2000" b="1" dirty="0"/>
              <a:t>EGFR </a:t>
            </a:r>
            <a:r>
              <a:rPr lang="en-US" sz="2000" b="1" dirty="0" err="1"/>
              <a:t>dimerizes</a:t>
            </a:r>
            <a:r>
              <a:rPr lang="en-US" sz="2000" b="1" dirty="0"/>
              <a:t> (600 reactions are implied by this one rule)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879B4-54AF-9349-B336-C32575042F1E}"/>
              </a:ext>
            </a:extLst>
          </p:cNvPr>
          <p:cNvPicPr>
            <a:picLocks noChangeAspect="1"/>
          </p:cNvPicPr>
          <p:nvPr/>
        </p:nvPicPr>
        <p:blipFill>
          <a:blip r:embed="rId2"/>
          <a:stretch>
            <a:fillRect/>
          </a:stretch>
        </p:blipFill>
        <p:spPr>
          <a:xfrm>
            <a:off x="1513702" y="0"/>
            <a:ext cx="6116595" cy="6858000"/>
          </a:xfrm>
          <a:prstGeom prst="rect">
            <a:avLst/>
          </a:prstGeom>
        </p:spPr>
      </p:pic>
    </p:spTree>
    <p:extLst>
      <p:ext uri="{BB962C8B-B14F-4D97-AF65-F5344CB8AC3E}">
        <p14:creationId xmlns:p14="http://schemas.microsoft.com/office/powerpoint/2010/main" val="2313139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r>
              <a:rPr lang="en-US" dirty="0">
                <a:ea typeface="ＭＳ Ｐゴシック" charset="-128"/>
                <a:cs typeface="ＭＳ Ｐゴシック" charset="-128"/>
              </a:rPr>
              <a:t>Outline</a:t>
            </a:r>
          </a:p>
        </p:txBody>
      </p:sp>
      <p:sp>
        <p:nvSpPr>
          <p:cNvPr id="17411" name="Rectangle 1027"/>
          <p:cNvSpPr>
            <a:spLocks noGrp="1" noChangeArrowheads="1"/>
          </p:cNvSpPr>
          <p:nvPr>
            <p:ph type="body" idx="1"/>
          </p:nvPr>
        </p:nvSpPr>
        <p:spPr>
          <a:noFill/>
        </p:spPr>
        <p:txBody>
          <a:bodyPr/>
          <a:lstStyle/>
          <a:p>
            <a:pPr marL="457200" indent="-457200">
              <a:buFont typeface="Arial" charset="0"/>
              <a:buAutoNum type="arabicPeriod"/>
            </a:pPr>
            <a:r>
              <a:rPr lang="en-US" b="0" dirty="0">
                <a:ea typeface="ＭＳ Ｐゴシック" charset="-128"/>
                <a:cs typeface="ＭＳ Ｐゴシック" charset="-128"/>
              </a:rPr>
              <a:t>Features of signaling proteins</a:t>
            </a:r>
          </a:p>
          <a:p>
            <a:pPr marL="457200" indent="-457200">
              <a:buFont typeface="Arial" charset="0"/>
              <a:buAutoNum type="arabicPeriod"/>
            </a:pPr>
            <a:r>
              <a:rPr lang="en-US" b="0" dirty="0">
                <a:ea typeface="ＭＳ Ｐゴシック" charset="-128"/>
                <a:cs typeface="ＭＳ Ｐゴシック" charset="-128"/>
              </a:rPr>
              <a:t>Combinatorial complexity: the key problem solved by rule-based modeling</a:t>
            </a:r>
          </a:p>
          <a:p>
            <a:pPr marL="457200" indent="-457200">
              <a:buFont typeface="Arial" charset="0"/>
              <a:buAutoNum type="arabicPeriod"/>
            </a:pPr>
            <a:r>
              <a:rPr lang="en-US" b="0" dirty="0">
                <a:ea typeface="ＭＳ Ｐゴシック" charset="-128"/>
                <a:cs typeface="ＭＳ Ｐゴシック" charset="-128"/>
              </a:rPr>
              <a:t>Basic concepts of rule-based representation of </a:t>
            </a:r>
            <a:r>
              <a:rPr lang="en-US" b="0" dirty="0" err="1">
                <a:ea typeface="ＭＳ Ｐゴシック" charset="-128"/>
                <a:cs typeface="ＭＳ Ｐゴシック" charset="-128"/>
              </a:rPr>
              <a:t>biomolecular</a:t>
            </a:r>
            <a:r>
              <a:rPr lang="en-US" b="0" dirty="0">
                <a:ea typeface="ＭＳ Ｐゴシック" charset="-128"/>
                <a:cs typeface="ＭＳ Ｐゴシック" charset="-128"/>
              </a:rPr>
              <a:t> interactions</a:t>
            </a:r>
          </a:p>
          <a:p>
            <a:pPr marL="457200" indent="-457200">
              <a:buFont typeface="Arial" charset="0"/>
              <a:buAutoNum type="arabicPeriod"/>
            </a:pPr>
            <a:r>
              <a:rPr lang="en-US" dirty="0">
                <a:ea typeface="ＭＳ Ｐゴシック" charset="-128"/>
                <a:cs typeface="ＭＳ Ｐゴシック" charset="-128"/>
              </a:rPr>
              <a:t>Simulation methods for rule-based models (indirect and direct)</a:t>
            </a:r>
          </a:p>
          <a:p>
            <a:pPr marL="457200" indent="-457200">
              <a:buFont typeface="Arial" charset="0"/>
              <a:buAutoNum type="arabicPeriod"/>
            </a:pPr>
            <a:r>
              <a:rPr lang="en-US" b="0" dirty="0">
                <a:ea typeface="ＭＳ Ｐゴシック" charset="-128"/>
                <a:cs typeface="ＭＳ Ｐゴシック" charset="-128"/>
              </a:rPr>
              <a:t>Exercises (computer lab)</a:t>
            </a:r>
            <a:endParaRPr lang="en-US" dirty="0">
              <a:ea typeface="ＭＳ Ｐゴシック" charset="-128"/>
              <a:cs typeface="ＭＳ Ｐゴシック" charset="-128"/>
            </a:endParaRPr>
          </a:p>
          <a:p>
            <a:pPr marL="457200" indent="-457200">
              <a:buFont typeface="Wingdings" charset="2"/>
              <a:buNone/>
            </a:pPr>
            <a:endParaRPr lang="en-US" dirty="0">
              <a:ea typeface="ＭＳ Ｐゴシック" charset="-128"/>
              <a:cs typeface="ＭＳ Ｐゴシック" charset="-128"/>
            </a:endParaRPr>
          </a:p>
        </p:txBody>
      </p:sp>
    </p:spTree>
    <p:extLst>
      <p:ext uri="{BB962C8B-B14F-4D97-AF65-F5344CB8AC3E}">
        <p14:creationId xmlns:p14="http://schemas.microsoft.com/office/powerpoint/2010/main" val="1638359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Many different traditional simulation techniques are compatible with RBM</a:t>
            </a:r>
          </a:p>
        </p:txBody>
      </p:sp>
      <p:sp>
        <p:nvSpPr>
          <p:cNvPr id="3" name="Content Placeholder 2"/>
          <p:cNvSpPr>
            <a:spLocks noGrp="1"/>
          </p:cNvSpPr>
          <p:nvPr>
            <p:ph idx="1"/>
          </p:nvPr>
        </p:nvSpPr>
        <p:spPr/>
        <p:txBody>
          <a:bodyPr>
            <a:normAutofit fontScale="92500"/>
          </a:bodyPr>
          <a:lstStyle/>
          <a:p>
            <a:pPr marL="457200" indent="-457200">
              <a:buFont typeface="+mj-lt"/>
              <a:buAutoNum type="arabicPeriod"/>
            </a:pPr>
            <a:r>
              <a:rPr lang="en-US" dirty="0"/>
              <a:t>Ordinary differential equations (ODEs) - </a:t>
            </a:r>
            <a:r>
              <a:rPr lang="en-US" b="1" dirty="0" err="1"/>
              <a:t>BioNetGen</a:t>
            </a:r>
            <a:endParaRPr lang="en-US" b="1" dirty="0"/>
          </a:p>
          <a:p>
            <a:pPr lvl="1"/>
            <a:r>
              <a:rPr lang="en-US" dirty="0"/>
              <a:t>One equation per chemical species in the reaction network</a:t>
            </a:r>
          </a:p>
          <a:p>
            <a:pPr lvl="1"/>
            <a:r>
              <a:rPr lang="en-US" dirty="0"/>
              <a:t>Each reaction contributes a negative term to a reactant’s equation and a positive term to a product’s equation</a:t>
            </a:r>
          </a:p>
          <a:p>
            <a:pPr marL="457200" indent="-457200">
              <a:buFont typeface="+mj-lt"/>
              <a:buAutoNum type="arabicPeriod"/>
            </a:pPr>
            <a:r>
              <a:rPr lang="en-US" dirty="0"/>
              <a:t>Markov chains – </a:t>
            </a:r>
            <a:r>
              <a:rPr lang="en-US" dirty="0" err="1"/>
              <a:t>BioNetGen</a:t>
            </a:r>
            <a:r>
              <a:rPr lang="en-US" dirty="0"/>
              <a:t> + </a:t>
            </a:r>
            <a:r>
              <a:rPr lang="en-US" b="1" dirty="0" err="1"/>
              <a:t>NFsim</a:t>
            </a:r>
            <a:endParaRPr lang="en-US" b="1" dirty="0"/>
          </a:p>
          <a:p>
            <a:pPr lvl="1"/>
            <a:r>
              <a:rPr lang="en-US" dirty="0"/>
              <a:t>Gillespie’s method or stochastic simulation algorithm (SSA) or KMC</a:t>
            </a:r>
          </a:p>
          <a:p>
            <a:pPr lvl="1"/>
            <a:r>
              <a:rPr lang="en-US" dirty="0"/>
              <a:t>Each trajectory represents one sample from probability space of the chemical master equation (CME)</a:t>
            </a:r>
          </a:p>
          <a:p>
            <a:pPr marL="457200" indent="-457200">
              <a:buFont typeface="+mj-lt"/>
              <a:buAutoNum type="arabicPeriod"/>
            </a:pPr>
            <a:r>
              <a:rPr lang="en-US" dirty="0"/>
              <a:t>Partial differential equations (PDEs) - </a:t>
            </a:r>
            <a:r>
              <a:rPr lang="en-US" b="1" dirty="0" err="1"/>
              <a:t>VCell</a:t>
            </a:r>
            <a:endParaRPr lang="en-US" b="1" dirty="0"/>
          </a:p>
          <a:p>
            <a:pPr lvl="1"/>
            <a:r>
              <a:rPr lang="en-US" dirty="0"/>
              <a:t>Species concentrations are resolved in space</a:t>
            </a:r>
          </a:p>
          <a:p>
            <a:pPr marL="457200" indent="-457200">
              <a:buFont typeface="+mj-lt"/>
              <a:buAutoNum type="arabicPeriod"/>
            </a:pPr>
            <a:r>
              <a:rPr lang="en-US" dirty="0"/>
              <a:t>Particle-based stochastic spatial simulations – </a:t>
            </a:r>
            <a:r>
              <a:rPr lang="en-US" b="1" dirty="0" err="1"/>
              <a:t>Smoldyn</a:t>
            </a:r>
            <a:r>
              <a:rPr lang="en-US" dirty="0"/>
              <a:t> + </a:t>
            </a:r>
            <a:r>
              <a:rPr lang="en-US" b="1" dirty="0" err="1"/>
              <a:t>MCell</a:t>
            </a:r>
            <a:endParaRPr lang="en-US" b="1" dirty="0"/>
          </a:p>
          <a:p>
            <a:pPr marL="457200" indent="-457200">
              <a:buFont typeface="+mj-lt"/>
              <a:buAutoNum type="arabicPeriod"/>
            </a:pPr>
            <a:r>
              <a:rPr lang="en-US" dirty="0"/>
              <a:t>Force field- or potential-based calculations with excluded volume and orientation constraints (molecular dynamics) - </a:t>
            </a:r>
            <a:r>
              <a:rPr lang="en-US" b="1" dirty="0" err="1"/>
              <a:t>SRSim</a:t>
            </a:r>
            <a:endParaRPr lang="en-US" b="1" dirty="0"/>
          </a:p>
        </p:txBody>
      </p:sp>
    </p:spTree>
    <p:extLst>
      <p:ext uri="{BB962C8B-B14F-4D97-AF65-F5344CB8AC3E}">
        <p14:creationId xmlns:p14="http://schemas.microsoft.com/office/powerpoint/2010/main" val="322242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Two types of methods for simulating RBMs</a:t>
            </a:r>
          </a:p>
        </p:txBody>
      </p:sp>
      <p:sp>
        <p:nvSpPr>
          <p:cNvPr id="5" name="Rectangle 4"/>
          <p:cNvSpPr/>
          <p:nvPr/>
        </p:nvSpPr>
        <p:spPr>
          <a:xfrm>
            <a:off x="3352800" y="1752600"/>
            <a:ext cx="2362200" cy="914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fontAlgn="auto">
              <a:spcBef>
                <a:spcPts val="0"/>
              </a:spcBef>
              <a:spcAft>
                <a:spcPts val="0"/>
              </a:spcAft>
              <a:buClrTx/>
              <a:buSzTx/>
              <a:buFontTx/>
              <a:buNone/>
            </a:pPr>
            <a:r>
              <a:rPr lang="en-US" sz="2400" dirty="0">
                <a:solidFill>
                  <a:srgbClr val="292934"/>
                </a:solidFill>
                <a:latin typeface="Calibri"/>
              </a:rPr>
              <a:t>Model Specification</a:t>
            </a:r>
          </a:p>
        </p:txBody>
      </p:sp>
      <p:sp>
        <p:nvSpPr>
          <p:cNvPr id="13" name="Oval 12"/>
          <p:cNvSpPr/>
          <p:nvPr/>
        </p:nvSpPr>
        <p:spPr>
          <a:xfrm>
            <a:off x="6172200" y="2895600"/>
            <a:ext cx="20955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buClrTx/>
              <a:buSzTx/>
              <a:buFontTx/>
              <a:buNone/>
            </a:pPr>
            <a:r>
              <a:rPr lang="en-US" sz="1800" dirty="0">
                <a:solidFill>
                  <a:srgbClr val="292934"/>
                </a:solidFill>
                <a:latin typeface="Calibri"/>
              </a:rPr>
              <a:t>Configuration Generation</a:t>
            </a:r>
          </a:p>
        </p:txBody>
      </p:sp>
      <p:cxnSp>
        <p:nvCxnSpPr>
          <p:cNvPr id="19" name="Straight Arrow Connector 18"/>
          <p:cNvCxnSpPr>
            <a:stCxn id="5" idx="3"/>
            <a:endCxn id="13" idx="0"/>
          </p:cNvCxnSpPr>
          <p:nvPr/>
        </p:nvCxnSpPr>
        <p:spPr>
          <a:xfrm>
            <a:off x="5715000" y="2209800"/>
            <a:ext cx="150495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3" idx="4"/>
            <a:endCxn id="21" idx="0"/>
          </p:cNvCxnSpPr>
          <p:nvPr/>
        </p:nvCxnSpPr>
        <p:spPr>
          <a:xfrm>
            <a:off x="7219950" y="3810000"/>
            <a:ext cx="0" cy="3764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1333500" y="2895600"/>
            <a:ext cx="1828800" cy="914400"/>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buClrTx/>
              <a:buSzTx/>
              <a:buFontTx/>
              <a:buNone/>
            </a:pPr>
            <a:r>
              <a:rPr lang="en-US" sz="1800" dirty="0">
                <a:solidFill>
                  <a:srgbClr val="292934"/>
                </a:solidFill>
                <a:latin typeface="Calibri"/>
              </a:rPr>
              <a:t>Network Generation</a:t>
            </a:r>
          </a:p>
        </p:txBody>
      </p:sp>
      <p:sp>
        <p:nvSpPr>
          <p:cNvPr id="10" name="Rectangle 9"/>
          <p:cNvSpPr/>
          <p:nvPr/>
        </p:nvSpPr>
        <p:spPr>
          <a:xfrm>
            <a:off x="1066800" y="4191000"/>
            <a:ext cx="2362200" cy="9144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buClrTx/>
              <a:buSzTx/>
              <a:buFontTx/>
              <a:buNone/>
            </a:pPr>
            <a:r>
              <a:rPr lang="en-US" sz="2400" dirty="0">
                <a:solidFill>
                  <a:srgbClr val="292934"/>
                </a:solidFill>
                <a:latin typeface="Calibri"/>
              </a:rPr>
              <a:t>Reaction Network</a:t>
            </a:r>
          </a:p>
        </p:txBody>
      </p:sp>
      <p:sp>
        <p:nvSpPr>
          <p:cNvPr id="11" name="Oval 10"/>
          <p:cNvSpPr/>
          <p:nvPr/>
        </p:nvSpPr>
        <p:spPr>
          <a:xfrm>
            <a:off x="1333500" y="5638800"/>
            <a:ext cx="1828800" cy="914400"/>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fontAlgn="auto">
              <a:spcBef>
                <a:spcPts val="0"/>
              </a:spcBef>
              <a:spcAft>
                <a:spcPts val="0"/>
              </a:spcAft>
              <a:buClrTx/>
              <a:buSzTx/>
              <a:buFontTx/>
              <a:buNone/>
            </a:pPr>
            <a:r>
              <a:rPr lang="en-US" sz="1800" dirty="0">
                <a:solidFill>
                  <a:srgbClr val="292934"/>
                </a:solidFill>
                <a:latin typeface="Calibri"/>
              </a:rPr>
              <a:t>Reaction Network Simulator</a:t>
            </a:r>
          </a:p>
        </p:txBody>
      </p:sp>
      <p:cxnSp>
        <p:nvCxnSpPr>
          <p:cNvPr id="12" name="Straight Arrow Connector 11"/>
          <p:cNvCxnSpPr>
            <a:endCxn id="9" idx="0"/>
          </p:cNvCxnSpPr>
          <p:nvPr/>
        </p:nvCxnSpPr>
        <p:spPr>
          <a:xfrm rot="10800000" flipV="1">
            <a:off x="2247900" y="2209800"/>
            <a:ext cx="1104900" cy="6858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a:stCxn id="9" idx="4"/>
            <a:endCxn id="10" idx="0"/>
          </p:cNvCxnSpPr>
          <p:nvPr/>
        </p:nvCxnSpPr>
        <p:spPr>
          <a:xfrm rot="5400000">
            <a:off x="2057400" y="4000500"/>
            <a:ext cx="381000" cy="1588"/>
          </a:xfrm>
          <a:prstGeom prst="straightConnector1">
            <a:avLst/>
          </a:prstGeom>
          <a:ln>
            <a:solidFill>
              <a:schemeClr val="accent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0" idx="2"/>
          </p:cNvCxnSpPr>
          <p:nvPr/>
        </p:nvCxnSpPr>
        <p:spPr>
          <a:xfrm rot="5400000">
            <a:off x="1980803" y="5371703"/>
            <a:ext cx="533400" cy="794"/>
          </a:xfrm>
          <a:prstGeom prst="straightConnector1">
            <a:avLst/>
          </a:prstGeom>
          <a:ln>
            <a:solidFill>
              <a:srgbClr val="9BBB59"/>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7047498" y="2198311"/>
            <a:ext cx="954107" cy="461665"/>
          </a:xfrm>
          <a:prstGeom prst="rect">
            <a:avLst/>
          </a:prstGeom>
          <a:noFill/>
        </p:spPr>
        <p:txBody>
          <a:bodyPr wrap="none" rtlCol="0">
            <a:spAutoFit/>
          </a:bodyPr>
          <a:lstStyle/>
          <a:p>
            <a:pPr fontAlgn="auto">
              <a:spcBef>
                <a:spcPts val="0"/>
              </a:spcBef>
              <a:spcAft>
                <a:spcPts val="0"/>
              </a:spcAft>
              <a:buClrTx/>
              <a:buSzTx/>
              <a:buFontTx/>
              <a:buNone/>
            </a:pPr>
            <a:r>
              <a:rPr lang="en-US" sz="2400" b="1" dirty="0">
                <a:solidFill>
                  <a:srgbClr val="AD8F67"/>
                </a:solidFill>
                <a:latin typeface="Calibri"/>
              </a:rPr>
              <a:t>Direct</a:t>
            </a:r>
          </a:p>
        </p:txBody>
      </p:sp>
      <p:sp>
        <p:nvSpPr>
          <p:cNvPr id="18" name="TextBox 17"/>
          <p:cNvSpPr txBox="1"/>
          <p:nvPr/>
        </p:nvSpPr>
        <p:spPr>
          <a:xfrm>
            <a:off x="1259314" y="2198311"/>
            <a:ext cx="1172466" cy="461665"/>
          </a:xfrm>
          <a:prstGeom prst="rect">
            <a:avLst/>
          </a:prstGeom>
          <a:noFill/>
        </p:spPr>
        <p:txBody>
          <a:bodyPr wrap="none" rtlCol="0">
            <a:spAutoFit/>
          </a:bodyPr>
          <a:lstStyle/>
          <a:p>
            <a:pPr fontAlgn="auto">
              <a:spcBef>
                <a:spcPts val="0"/>
              </a:spcBef>
              <a:spcAft>
                <a:spcPts val="0"/>
              </a:spcAft>
              <a:buClrTx/>
              <a:buSzTx/>
              <a:buFontTx/>
              <a:buNone/>
            </a:pPr>
            <a:r>
              <a:rPr lang="en-US" sz="2400" b="1" dirty="0">
                <a:solidFill>
                  <a:srgbClr val="726056"/>
                </a:solidFill>
                <a:latin typeface="Calibri"/>
              </a:rPr>
              <a:t>Indirect</a:t>
            </a:r>
          </a:p>
        </p:txBody>
      </p:sp>
      <p:pic>
        <p:nvPicPr>
          <p:cNvPr id="21" name="Picture 3" descr="listDiagram_03"/>
          <p:cNvPicPr>
            <a:picLocks noChangeAspect="1" noChangeArrowheads="1"/>
          </p:cNvPicPr>
          <p:nvPr/>
        </p:nvPicPr>
        <p:blipFill>
          <a:blip r:embed="rId2"/>
          <a:srcRect/>
          <a:stretch>
            <a:fillRect/>
          </a:stretch>
        </p:blipFill>
        <p:spPr bwMode="auto">
          <a:xfrm>
            <a:off x="5818716" y="4186429"/>
            <a:ext cx="2802467" cy="2085383"/>
          </a:xfrm>
          <a:prstGeom prst="rect">
            <a:avLst/>
          </a:prstGeom>
          <a:noFill/>
          <a:ln w="9525">
            <a:solidFill>
              <a:srgbClr val="800000"/>
            </a:solidFill>
            <a:miter lim="800000"/>
            <a:headEnd/>
            <a:tailEnd/>
          </a:ln>
        </p:spPr>
      </p:pic>
    </p:spTree>
    <p:extLst>
      <p:ext uri="{BB962C8B-B14F-4D97-AF65-F5344CB8AC3E}">
        <p14:creationId xmlns:p14="http://schemas.microsoft.com/office/powerpoint/2010/main" val="1632671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4429" y="1186287"/>
            <a:ext cx="1864799" cy="13223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SzTx/>
              <a:buFontTx/>
              <a:buNone/>
            </a:pPr>
            <a:endParaRPr lang="en-US" sz="1800">
              <a:solidFill>
                <a:srgbClr val="FFFFFF"/>
              </a:solidFill>
              <a:latin typeface="Calibri"/>
            </a:endParaRPr>
          </a:p>
        </p:txBody>
      </p:sp>
      <p:sp>
        <p:nvSpPr>
          <p:cNvPr id="11266" name="Text Box 2"/>
          <p:cNvSpPr txBox="1">
            <a:spLocks noChangeArrowheads="1"/>
          </p:cNvSpPr>
          <p:nvPr/>
        </p:nvSpPr>
        <p:spPr bwMode="auto">
          <a:xfrm>
            <a:off x="289860" y="2673042"/>
            <a:ext cx="2099150" cy="3816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000"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5558" tIns="59139" rIns="85558" bIns="44738"/>
          <a:lstStyle>
            <a:lvl1pPr>
              <a:tabLst>
                <a:tab pos="723900" algn="l"/>
                <a:tab pos="1447800" algn="l"/>
              </a:tabLst>
              <a:defRPr>
                <a:solidFill>
                  <a:srgbClr val="000000"/>
                </a:solidFill>
                <a:latin typeface="Arial" charset="0"/>
                <a:ea typeface="ＭＳ Ｐゴシック" charset="0"/>
                <a:cs typeface="WenQuanYi Zen Hei" charset="0"/>
              </a:defRPr>
            </a:lvl1pPr>
            <a:lvl2pPr>
              <a:tabLst>
                <a:tab pos="723900" algn="l"/>
                <a:tab pos="1447800" algn="l"/>
              </a:tabLst>
              <a:defRPr>
                <a:solidFill>
                  <a:srgbClr val="000000"/>
                </a:solidFill>
                <a:latin typeface="Arial" charset="0"/>
                <a:ea typeface="ＭＳ Ｐゴシック" charset="0"/>
                <a:cs typeface="WenQuanYi Zen Hei" charset="0"/>
              </a:defRPr>
            </a:lvl2pPr>
            <a:lvl3pPr>
              <a:tabLst>
                <a:tab pos="723900" algn="l"/>
                <a:tab pos="1447800" algn="l"/>
              </a:tabLst>
              <a:defRPr>
                <a:solidFill>
                  <a:srgbClr val="000000"/>
                </a:solidFill>
                <a:latin typeface="Arial" charset="0"/>
                <a:ea typeface="ＭＳ Ｐゴシック" charset="0"/>
                <a:cs typeface="WenQuanYi Zen Hei" charset="0"/>
              </a:defRPr>
            </a:lvl3pPr>
            <a:lvl4pPr>
              <a:tabLst>
                <a:tab pos="723900" algn="l"/>
                <a:tab pos="1447800" algn="l"/>
              </a:tabLst>
              <a:defRPr>
                <a:solidFill>
                  <a:srgbClr val="000000"/>
                </a:solidFill>
                <a:latin typeface="Arial" charset="0"/>
                <a:ea typeface="ＭＳ Ｐゴシック" charset="0"/>
                <a:cs typeface="WenQuanYi Zen Hei" charset="0"/>
              </a:defRPr>
            </a:lvl4pPr>
            <a:lvl5pPr>
              <a:tabLst>
                <a:tab pos="723900" algn="l"/>
                <a:tab pos="1447800" algn="l"/>
              </a:tabLst>
              <a:defRPr>
                <a:solidFill>
                  <a:srgbClr val="000000"/>
                </a:solidFill>
                <a:latin typeface="Arial" charset="0"/>
                <a:ea typeface="ＭＳ Ｐゴシック" charset="0"/>
                <a:cs typeface="WenQuanYi Zen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9pPr>
          </a:lstStyle>
          <a:p>
            <a:pPr fontAlgn="auto">
              <a:spcBef>
                <a:spcPts val="0"/>
              </a:spcBef>
              <a:spcAft>
                <a:spcPts val="0"/>
              </a:spcAft>
              <a:buClrTx/>
              <a:buSzTx/>
              <a:buFontTx/>
              <a:buNone/>
            </a:pPr>
            <a:r>
              <a:rPr lang="en-US" sz="1800" b="1" dirty="0"/>
              <a:t>reaction rules</a:t>
            </a:r>
          </a:p>
        </p:txBody>
      </p:sp>
      <p:grpSp>
        <p:nvGrpSpPr>
          <p:cNvPr id="11267" name="Group 3"/>
          <p:cNvGrpSpPr>
            <a:grpSpLocks/>
          </p:cNvGrpSpPr>
          <p:nvPr/>
        </p:nvGrpSpPr>
        <p:grpSpPr bwMode="auto">
          <a:xfrm>
            <a:off x="337310" y="3153320"/>
            <a:ext cx="2528640" cy="427724"/>
            <a:chOff x="346" y="1113"/>
            <a:chExt cx="1756" cy="297"/>
          </a:xfrm>
        </p:grpSpPr>
        <p:sp>
          <p:nvSpPr>
            <p:cNvPr id="11268" name="Text Box 4"/>
            <p:cNvSpPr txBox="1">
              <a:spLocks noChangeArrowheads="1"/>
            </p:cNvSpPr>
            <p:nvPr/>
          </p:nvSpPr>
          <p:spPr bwMode="auto">
            <a:xfrm>
              <a:off x="813" y="1159"/>
              <a:ext cx="183"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p>
              <a:pPr fontAlgn="auto">
                <a:spcBef>
                  <a:spcPts val="0"/>
                </a:spcBef>
                <a:spcAft>
                  <a:spcPts val="0"/>
                </a:spcAft>
                <a:buClrTx/>
                <a:buSzTx/>
                <a:buFontTx/>
                <a:buNone/>
              </a:pPr>
              <a:r>
                <a:rPr lang="en-US" sz="1800">
                  <a:solidFill>
                    <a:srgbClr val="000000"/>
                  </a:solidFill>
                  <a:latin typeface="Calibri"/>
                </a:rPr>
                <a:t>+</a:t>
              </a:r>
            </a:p>
          </p:txBody>
        </p:sp>
        <p:grpSp>
          <p:nvGrpSpPr>
            <p:cNvPr id="11269" name="Group 5"/>
            <p:cNvGrpSpPr>
              <a:grpSpLocks/>
            </p:cNvGrpSpPr>
            <p:nvPr/>
          </p:nvGrpSpPr>
          <p:grpSpPr bwMode="auto">
            <a:xfrm>
              <a:off x="1670" y="1152"/>
              <a:ext cx="431" cy="258"/>
              <a:chOff x="1670" y="1152"/>
              <a:chExt cx="431" cy="258"/>
            </a:xfrm>
          </p:grpSpPr>
          <p:sp>
            <p:nvSpPr>
              <p:cNvPr id="11270" name="Oval 6"/>
              <p:cNvSpPr>
                <a:spLocks noChangeArrowheads="1"/>
              </p:cNvSpPr>
              <p:nvPr/>
            </p:nvSpPr>
            <p:spPr bwMode="auto">
              <a:xfrm>
                <a:off x="1670" y="1254"/>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1271" name="AutoShape 7"/>
              <p:cNvSpPr>
                <a:spLocks noChangeArrowheads="1"/>
              </p:cNvSpPr>
              <p:nvPr/>
            </p:nvSpPr>
            <p:spPr bwMode="auto">
              <a:xfrm>
                <a:off x="1670" y="1152"/>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a:t>
                </a:r>
              </a:p>
            </p:txBody>
          </p:sp>
        </p:grpSp>
        <p:sp>
          <p:nvSpPr>
            <p:cNvPr id="11272" name="AutoShape 8"/>
            <p:cNvSpPr>
              <a:spLocks noChangeArrowheads="1"/>
            </p:cNvSpPr>
            <p:nvPr/>
          </p:nvSpPr>
          <p:spPr bwMode="auto">
            <a:xfrm>
              <a:off x="346" y="1205"/>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a:t>
              </a:r>
            </a:p>
          </p:txBody>
        </p:sp>
        <p:sp>
          <p:nvSpPr>
            <p:cNvPr id="11273" name="Oval 9"/>
            <p:cNvSpPr>
              <a:spLocks noChangeArrowheads="1"/>
            </p:cNvSpPr>
            <p:nvPr/>
          </p:nvSpPr>
          <p:spPr bwMode="auto">
            <a:xfrm>
              <a:off x="1037" y="1176"/>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1274" name="Line 10"/>
            <p:cNvSpPr>
              <a:spLocks noChangeShapeType="1"/>
            </p:cNvSpPr>
            <p:nvPr/>
          </p:nvSpPr>
          <p:spPr bwMode="auto">
            <a:xfrm>
              <a:off x="1267" y="1262"/>
              <a:ext cx="316" cy="4"/>
            </a:xfrm>
            <a:prstGeom prst="line">
              <a:avLst/>
            </a:prstGeom>
            <a:noFill/>
            <a:ln w="18360" cap="flat">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auto">
                <a:spcBef>
                  <a:spcPts val="0"/>
                </a:spcBef>
                <a:spcAft>
                  <a:spcPts val="0"/>
                </a:spcAft>
                <a:buClrTx/>
                <a:buSzTx/>
                <a:buFontTx/>
                <a:buNone/>
              </a:pPr>
              <a:endParaRPr lang="en-US" sz="1800">
                <a:solidFill>
                  <a:srgbClr val="292934"/>
                </a:solidFill>
                <a:latin typeface="Calibri"/>
              </a:endParaRPr>
            </a:p>
          </p:txBody>
        </p:sp>
        <p:pic>
          <p:nvPicPr>
            <p:cNvPr id="1127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 y="1113"/>
              <a:ext cx="357" cy="9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grpSp>
        <p:nvGrpSpPr>
          <p:cNvPr id="11276" name="Group 12"/>
          <p:cNvGrpSpPr>
            <a:grpSpLocks/>
          </p:cNvGrpSpPr>
          <p:nvPr/>
        </p:nvGrpSpPr>
        <p:grpSpPr bwMode="auto">
          <a:xfrm>
            <a:off x="337310" y="4601365"/>
            <a:ext cx="2528640" cy="496853"/>
            <a:chOff x="346" y="3168"/>
            <a:chExt cx="1756" cy="345"/>
          </a:xfrm>
        </p:grpSpPr>
        <p:sp>
          <p:nvSpPr>
            <p:cNvPr id="11277" name="Text Box 13"/>
            <p:cNvSpPr txBox="1">
              <a:spLocks noChangeArrowheads="1"/>
            </p:cNvSpPr>
            <p:nvPr/>
          </p:nvSpPr>
          <p:spPr bwMode="auto">
            <a:xfrm>
              <a:off x="813" y="3232"/>
              <a:ext cx="183"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p>
              <a:pPr fontAlgn="auto">
                <a:spcBef>
                  <a:spcPts val="0"/>
                </a:spcBef>
                <a:spcAft>
                  <a:spcPts val="0"/>
                </a:spcAft>
                <a:buClrTx/>
                <a:buSzTx/>
                <a:buFontTx/>
                <a:buNone/>
              </a:pPr>
              <a:r>
                <a:rPr lang="en-US" sz="1800">
                  <a:solidFill>
                    <a:srgbClr val="000000"/>
                  </a:solidFill>
                  <a:latin typeface="Calibri"/>
                </a:rPr>
                <a:t>+</a:t>
              </a:r>
            </a:p>
          </p:txBody>
        </p:sp>
        <p:grpSp>
          <p:nvGrpSpPr>
            <p:cNvPr id="11278" name="Group 14"/>
            <p:cNvGrpSpPr>
              <a:grpSpLocks/>
            </p:cNvGrpSpPr>
            <p:nvPr/>
          </p:nvGrpSpPr>
          <p:grpSpPr bwMode="auto">
            <a:xfrm>
              <a:off x="1670" y="3226"/>
              <a:ext cx="431" cy="287"/>
              <a:chOff x="1670" y="3226"/>
              <a:chExt cx="431" cy="287"/>
            </a:xfrm>
          </p:grpSpPr>
          <p:sp>
            <p:nvSpPr>
              <p:cNvPr id="11279" name="Oval 15"/>
              <p:cNvSpPr>
                <a:spLocks noChangeArrowheads="1"/>
              </p:cNvSpPr>
              <p:nvPr/>
            </p:nvSpPr>
            <p:spPr bwMode="auto">
              <a:xfrm>
                <a:off x="1958" y="3327"/>
                <a:ext cx="143" cy="185"/>
              </a:xfrm>
              <a:prstGeom prst="ellipse">
                <a:avLst/>
              </a:prstGeom>
              <a:solidFill>
                <a:srgbClr val="D9D9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C</a:t>
                </a:r>
              </a:p>
            </p:txBody>
          </p:sp>
          <p:sp>
            <p:nvSpPr>
              <p:cNvPr id="11280" name="AutoShape 16"/>
              <p:cNvSpPr>
                <a:spLocks noChangeArrowheads="1"/>
              </p:cNvSpPr>
              <p:nvPr/>
            </p:nvSpPr>
            <p:spPr bwMode="auto">
              <a:xfrm>
                <a:off x="1670" y="3226"/>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           c</a:t>
                </a:r>
              </a:p>
            </p:txBody>
          </p:sp>
        </p:grpSp>
        <p:sp>
          <p:nvSpPr>
            <p:cNvPr id="11281" name="AutoShape 17"/>
            <p:cNvSpPr>
              <a:spLocks noChangeArrowheads="1"/>
            </p:cNvSpPr>
            <p:nvPr/>
          </p:nvSpPr>
          <p:spPr bwMode="auto">
            <a:xfrm>
              <a:off x="346" y="3278"/>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            c</a:t>
              </a:r>
            </a:p>
          </p:txBody>
        </p:sp>
        <p:sp>
          <p:nvSpPr>
            <p:cNvPr id="11282" name="Oval 18"/>
            <p:cNvSpPr>
              <a:spLocks noChangeArrowheads="1"/>
            </p:cNvSpPr>
            <p:nvPr/>
          </p:nvSpPr>
          <p:spPr bwMode="auto">
            <a:xfrm>
              <a:off x="1037" y="3250"/>
              <a:ext cx="143" cy="185"/>
            </a:xfrm>
            <a:prstGeom prst="ellipse">
              <a:avLst/>
            </a:prstGeom>
            <a:solidFill>
              <a:srgbClr val="D9D9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C</a:t>
              </a:r>
            </a:p>
          </p:txBody>
        </p:sp>
        <p:sp>
          <p:nvSpPr>
            <p:cNvPr id="11283" name="Line 19"/>
            <p:cNvSpPr>
              <a:spLocks noChangeShapeType="1"/>
            </p:cNvSpPr>
            <p:nvPr/>
          </p:nvSpPr>
          <p:spPr bwMode="auto">
            <a:xfrm>
              <a:off x="1267" y="3336"/>
              <a:ext cx="316" cy="4"/>
            </a:xfrm>
            <a:prstGeom prst="line">
              <a:avLst/>
            </a:prstGeom>
            <a:noFill/>
            <a:ln w="18360" cap="flat">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auto">
                <a:spcBef>
                  <a:spcPts val="0"/>
                </a:spcBef>
                <a:spcAft>
                  <a:spcPts val="0"/>
                </a:spcAft>
                <a:buClrTx/>
                <a:buSzTx/>
                <a:buFontTx/>
                <a:buNone/>
              </a:pPr>
              <a:endParaRPr lang="en-US" sz="1800">
                <a:solidFill>
                  <a:srgbClr val="292934"/>
                </a:solidFill>
                <a:latin typeface="Calibri"/>
              </a:endParaRPr>
            </a:p>
          </p:txBody>
        </p:sp>
        <p:pic>
          <p:nvPicPr>
            <p:cNvPr id="1128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7" y="3168"/>
              <a:ext cx="357" cy="9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grpSp>
        <p:nvGrpSpPr>
          <p:cNvPr id="11285" name="Group 21"/>
          <p:cNvGrpSpPr>
            <a:grpSpLocks/>
          </p:cNvGrpSpPr>
          <p:nvPr/>
        </p:nvGrpSpPr>
        <p:grpSpPr bwMode="auto">
          <a:xfrm>
            <a:off x="337310" y="3917884"/>
            <a:ext cx="2528640" cy="436365"/>
            <a:chOff x="346" y="2131"/>
            <a:chExt cx="1756" cy="303"/>
          </a:xfrm>
        </p:grpSpPr>
        <p:sp>
          <p:nvSpPr>
            <p:cNvPr id="11286" name="Text Box 22"/>
            <p:cNvSpPr txBox="1">
              <a:spLocks noChangeArrowheads="1"/>
            </p:cNvSpPr>
            <p:nvPr/>
          </p:nvSpPr>
          <p:spPr bwMode="auto">
            <a:xfrm>
              <a:off x="813" y="2195"/>
              <a:ext cx="183"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p>
              <a:pPr fontAlgn="auto">
                <a:spcBef>
                  <a:spcPts val="0"/>
                </a:spcBef>
                <a:spcAft>
                  <a:spcPts val="0"/>
                </a:spcAft>
                <a:buClrTx/>
                <a:buSzTx/>
                <a:buFontTx/>
                <a:buNone/>
              </a:pPr>
              <a:r>
                <a:rPr lang="en-US" sz="1800">
                  <a:solidFill>
                    <a:srgbClr val="000000"/>
                  </a:solidFill>
                  <a:latin typeface="Calibri"/>
                </a:rPr>
                <a:t>+</a:t>
              </a:r>
            </a:p>
          </p:txBody>
        </p:sp>
        <p:grpSp>
          <p:nvGrpSpPr>
            <p:cNvPr id="11287" name="Group 23"/>
            <p:cNvGrpSpPr>
              <a:grpSpLocks/>
            </p:cNvGrpSpPr>
            <p:nvPr/>
          </p:nvGrpSpPr>
          <p:grpSpPr bwMode="auto">
            <a:xfrm>
              <a:off x="1670" y="2189"/>
              <a:ext cx="431" cy="201"/>
              <a:chOff x="1670" y="2189"/>
              <a:chExt cx="431" cy="201"/>
            </a:xfrm>
          </p:grpSpPr>
          <p:sp>
            <p:nvSpPr>
              <p:cNvPr id="11288" name="Oval 24"/>
              <p:cNvSpPr>
                <a:spLocks noChangeArrowheads="1"/>
              </p:cNvSpPr>
              <p:nvPr/>
            </p:nvSpPr>
            <p:spPr bwMode="auto">
              <a:xfrm>
                <a:off x="1814" y="2290"/>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1289" name="AutoShape 25"/>
              <p:cNvSpPr>
                <a:spLocks noChangeArrowheads="1"/>
              </p:cNvSpPr>
              <p:nvPr/>
            </p:nvSpPr>
            <p:spPr bwMode="auto">
              <a:xfrm>
                <a:off x="1670" y="2189"/>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b</a:t>
                </a:r>
              </a:p>
            </p:txBody>
          </p:sp>
        </p:grpSp>
        <p:sp>
          <p:nvSpPr>
            <p:cNvPr id="11290" name="AutoShape 26"/>
            <p:cNvSpPr>
              <a:spLocks noChangeArrowheads="1"/>
            </p:cNvSpPr>
            <p:nvPr/>
          </p:nvSpPr>
          <p:spPr bwMode="auto">
            <a:xfrm>
              <a:off x="346" y="2246"/>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b</a:t>
              </a:r>
            </a:p>
          </p:txBody>
        </p:sp>
        <p:sp>
          <p:nvSpPr>
            <p:cNvPr id="11291" name="Oval 27"/>
            <p:cNvSpPr>
              <a:spLocks noChangeArrowheads="1"/>
            </p:cNvSpPr>
            <p:nvPr/>
          </p:nvSpPr>
          <p:spPr bwMode="auto">
            <a:xfrm>
              <a:off x="1037" y="2246"/>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1292" name="Line 28"/>
            <p:cNvSpPr>
              <a:spLocks noChangeShapeType="1"/>
            </p:cNvSpPr>
            <p:nvPr/>
          </p:nvSpPr>
          <p:spPr bwMode="auto">
            <a:xfrm>
              <a:off x="1267" y="2304"/>
              <a:ext cx="316" cy="0"/>
            </a:xfrm>
            <a:prstGeom prst="line">
              <a:avLst/>
            </a:prstGeom>
            <a:noFill/>
            <a:ln w="18360" cap="flat">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auto">
                <a:spcBef>
                  <a:spcPts val="0"/>
                </a:spcBef>
                <a:spcAft>
                  <a:spcPts val="0"/>
                </a:spcAft>
                <a:buClrTx/>
                <a:buSzTx/>
                <a:buFontTx/>
                <a:buNone/>
              </a:pPr>
              <a:endParaRPr lang="en-US" sz="1800">
                <a:solidFill>
                  <a:srgbClr val="292934"/>
                </a:solidFill>
                <a:latin typeface="Calibri"/>
              </a:endParaRPr>
            </a:p>
          </p:txBody>
        </p:sp>
        <p:pic>
          <p:nvPicPr>
            <p:cNvPr id="11293"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 y="2131"/>
              <a:ext cx="357" cy="9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grpSp>
        <p:nvGrpSpPr>
          <p:cNvPr id="3" name="Group 2"/>
          <p:cNvGrpSpPr/>
          <p:nvPr/>
        </p:nvGrpSpPr>
        <p:grpSpPr>
          <a:xfrm>
            <a:off x="670962" y="1370256"/>
            <a:ext cx="2073601" cy="1019996"/>
            <a:chOff x="868318" y="5537734"/>
            <a:chExt cx="2073601" cy="1019996"/>
          </a:xfrm>
        </p:grpSpPr>
        <p:sp>
          <p:nvSpPr>
            <p:cNvPr id="11294" name="Freeform 30"/>
            <p:cNvSpPr>
              <a:spLocks noChangeArrowheads="1"/>
            </p:cNvSpPr>
            <p:nvPr/>
          </p:nvSpPr>
          <p:spPr bwMode="auto">
            <a:xfrm>
              <a:off x="1781279" y="5642865"/>
              <a:ext cx="207360" cy="249146"/>
            </a:xfrm>
            <a:custGeom>
              <a:avLst/>
              <a:gdLst>
                <a:gd name="T0" fmla="*/ 0 w 636"/>
                <a:gd name="T1" fmla="*/ 0 h 763"/>
                <a:gd name="T2" fmla="*/ 635 w 636"/>
                <a:gd name="T3" fmla="*/ 762 h 763"/>
              </a:gdLst>
              <a:ahLst/>
              <a:cxnLst>
                <a:cxn ang="0">
                  <a:pos x="T0" y="T1"/>
                </a:cxn>
                <a:cxn ang="0">
                  <a:pos x="T2" y="T3"/>
                </a:cxn>
              </a:cxnLst>
              <a:rect l="0" t="0" r="r" b="b"/>
              <a:pathLst>
                <a:path w="636" h="763">
                  <a:moveTo>
                    <a:pt x="0" y="0"/>
                  </a:moveTo>
                  <a:lnTo>
                    <a:pt x="635" y="762"/>
                  </a:lnTo>
                </a:path>
              </a:pathLst>
            </a:custGeom>
            <a:noFill/>
            <a:ln w="54720" cap="flat">
              <a:solidFill>
                <a:srgbClr val="666666"/>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1295" name="Freeform 31"/>
            <p:cNvSpPr>
              <a:spLocks noChangeArrowheads="1"/>
            </p:cNvSpPr>
            <p:nvPr/>
          </p:nvSpPr>
          <p:spPr bwMode="auto">
            <a:xfrm>
              <a:off x="1573919" y="5642865"/>
              <a:ext cx="41760" cy="290911"/>
            </a:xfrm>
            <a:custGeom>
              <a:avLst/>
              <a:gdLst>
                <a:gd name="T0" fmla="*/ 0 w 128"/>
                <a:gd name="T1" fmla="*/ 0 h 890"/>
                <a:gd name="T2" fmla="*/ 127 w 128"/>
                <a:gd name="T3" fmla="*/ 889 h 890"/>
              </a:gdLst>
              <a:ahLst/>
              <a:cxnLst>
                <a:cxn ang="0">
                  <a:pos x="T0" y="T1"/>
                </a:cxn>
                <a:cxn ang="0">
                  <a:pos x="T2" y="T3"/>
                </a:cxn>
              </a:cxnLst>
              <a:rect l="0" t="0" r="r" b="b"/>
              <a:pathLst>
                <a:path w="128" h="890">
                  <a:moveTo>
                    <a:pt x="0" y="0"/>
                  </a:moveTo>
                  <a:lnTo>
                    <a:pt x="127" y="889"/>
                  </a:lnTo>
                </a:path>
              </a:pathLst>
            </a:custGeom>
            <a:noFill/>
            <a:ln w="54720" cap="flat">
              <a:solidFill>
                <a:srgbClr val="666666"/>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1296" name="Freeform 32"/>
            <p:cNvSpPr>
              <a:spLocks noChangeArrowheads="1"/>
            </p:cNvSpPr>
            <p:nvPr/>
          </p:nvSpPr>
          <p:spPr bwMode="auto">
            <a:xfrm>
              <a:off x="1200959" y="5684629"/>
              <a:ext cx="125280" cy="165618"/>
            </a:xfrm>
            <a:custGeom>
              <a:avLst/>
              <a:gdLst>
                <a:gd name="T0" fmla="*/ 381 w 382"/>
                <a:gd name="T1" fmla="*/ 0 h 509"/>
                <a:gd name="T2" fmla="*/ 0 w 382"/>
                <a:gd name="T3" fmla="*/ 508 h 509"/>
              </a:gdLst>
              <a:ahLst/>
              <a:cxnLst>
                <a:cxn ang="0">
                  <a:pos x="T0" y="T1"/>
                </a:cxn>
                <a:cxn ang="0">
                  <a:pos x="T2" y="T3"/>
                </a:cxn>
              </a:cxnLst>
              <a:rect l="0" t="0" r="r" b="b"/>
              <a:pathLst>
                <a:path w="382" h="509">
                  <a:moveTo>
                    <a:pt x="381" y="0"/>
                  </a:moveTo>
                  <a:lnTo>
                    <a:pt x="0" y="508"/>
                  </a:lnTo>
                </a:path>
              </a:pathLst>
            </a:custGeom>
            <a:noFill/>
            <a:ln w="54720" cap="flat">
              <a:solidFill>
                <a:srgbClr val="666666"/>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1297" name="Oval 33"/>
            <p:cNvSpPr>
              <a:spLocks noChangeArrowheads="1"/>
            </p:cNvSpPr>
            <p:nvPr/>
          </p:nvSpPr>
          <p:spPr bwMode="auto">
            <a:xfrm>
              <a:off x="1905119" y="5871849"/>
              <a:ext cx="207360" cy="267868"/>
            </a:xfrm>
            <a:prstGeom prst="ellipse">
              <a:avLst/>
            </a:prstGeom>
            <a:solidFill>
              <a:srgbClr val="D9D9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nchor="ctr"/>
            <a:lstStyle/>
            <a:p>
              <a:pPr algn="ctr" fontAlgn="auto">
                <a:spcBef>
                  <a:spcPts val="0"/>
                </a:spcBef>
                <a:spcAft>
                  <a:spcPts val="0"/>
                </a:spcAft>
                <a:buClrTx/>
                <a:buSzTx/>
                <a:buFontTx/>
                <a:buNone/>
              </a:pPr>
              <a:r>
                <a:rPr lang="en-US" sz="1100">
                  <a:solidFill>
                    <a:srgbClr val="000000"/>
                  </a:solidFill>
                  <a:latin typeface="Calibri"/>
                </a:rPr>
                <a:t>C</a:t>
              </a:r>
            </a:p>
          </p:txBody>
        </p:sp>
        <p:sp>
          <p:nvSpPr>
            <p:cNvPr id="11298" name="Oval 34"/>
            <p:cNvSpPr>
              <a:spLocks noChangeArrowheads="1"/>
            </p:cNvSpPr>
            <p:nvPr/>
          </p:nvSpPr>
          <p:spPr bwMode="auto">
            <a:xfrm>
              <a:off x="1035359" y="5830085"/>
              <a:ext cx="207360" cy="227544"/>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1299" name="Oval 35"/>
            <p:cNvSpPr>
              <a:spLocks noChangeArrowheads="1"/>
            </p:cNvSpPr>
            <p:nvPr/>
          </p:nvSpPr>
          <p:spPr bwMode="auto">
            <a:xfrm>
              <a:off x="1532159" y="5932335"/>
              <a:ext cx="207360" cy="144015"/>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1300" name="AutoShape 36"/>
            <p:cNvSpPr>
              <a:spLocks noChangeArrowheads="1"/>
            </p:cNvSpPr>
            <p:nvPr/>
          </p:nvSpPr>
          <p:spPr bwMode="auto">
            <a:xfrm>
              <a:off x="1242719" y="5537734"/>
              <a:ext cx="622080" cy="146895"/>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49620" rIns="81639" bIns="40820" anchor="ctr"/>
            <a:lstStyle/>
            <a:p>
              <a:pPr algn="ctr" fontAlgn="auto">
                <a:spcBef>
                  <a:spcPts val="0"/>
                </a:spcBef>
                <a:spcAft>
                  <a:spcPts val="0"/>
                </a:spcAft>
                <a:buClrTx/>
                <a:buSzTx/>
                <a:buFontTx/>
                <a:buNone/>
              </a:pPr>
              <a:r>
                <a:rPr lang="en-US" sz="1000">
                  <a:solidFill>
                    <a:srgbClr val="000000"/>
                  </a:solidFill>
                  <a:latin typeface="Calibri"/>
                </a:rPr>
                <a:t>a    b    c</a:t>
              </a:r>
            </a:p>
          </p:txBody>
        </p:sp>
        <p:sp>
          <p:nvSpPr>
            <p:cNvPr id="11302" name="Text Box 38"/>
            <p:cNvSpPr txBox="1">
              <a:spLocks noChangeArrowheads="1"/>
            </p:cNvSpPr>
            <p:nvPr/>
          </p:nvSpPr>
          <p:spPr bwMode="auto">
            <a:xfrm>
              <a:off x="868318" y="6176089"/>
              <a:ext cx="2073601" cy="38164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000"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5558" tIns="59139" rIns="85558" bIns="44738"/>
            <a:lstStyle>
              <a:lvl1pPr>
                <a:tabLst>
                  <a:tab pos="723900" algn="l"/>
                  <a:tab pos="1447800" algn="l"/>
                </a:tabLst>
                <a:defRPr>
                  <a:solidFill>
                    <a:srgbClr val="000000"/>
                  </a:solidFill>
                  <a:latin typeface="Arial" charset="0"/>
                  <a:ea typeface="ＭＳ Ｐゴシック" charset="0"/>
                  <a:cs typeface="WenQuanYi Zen Hei" charset="0"/>
                </a:defRPr>
              </a:lvl1pPr>
              <a:lvl2pPr>
                <a:tabLst>
                  <a:tab pos="723900" algn="l"/>
                  <a:tab pos="1447800" algn="l"/>
                </a:tabLst>
                <a:defRPr>
                  <a:solidFill>
                    <a:srgbClr val="000000"/>
                  </a:solidFill>
                  <a:latin typeface="Arial" charset="0"/>
                  <a:ea typeface="ＭＳ Ｐゴシック" charset="0"/>
                  <a:cs typeface="WenQuanYi Zen Hei" charset="0"/>
                </a:defRPr>
              </a:lvl2pPr>
              <a:lvl3pPr>
                <a:tabLst>
                  <a:tab pos="723900" algn="l"/>
                  <a:tab pos="1447800" algn="l"/>
                </a:tabLst>
                <a:defRPr>
                  <a:solidFill>
                    <a:srgbClr val="000000"/>
                  </a:solidFill>
                  <a:latin typeface="Arial" charset="0"/>
                  <a:ea typeface="ＭＳ Ｐゴシック" charset="0"/>
                  <a:cs typeface="WenQuanYi Zen Hei" charset="0"/>
                </a:defRPr>
              </a:lvl3pPr>
              <a:lvl4pPr>
                <a:tabLst>
                  <a:tab pos="723900" algn="l"/>
                  <a:tab pos="1447800" algn="l"/>
                </a:tabLst>
                <a:defRPr>
                  <a:solidFill>
                    <a:srgbClr val="000000"/>
                  </a:solidFill>
                  <a:latin typeface="Arial" charset="0"/>
                  <a:ea typeface="ＭＳ Ｐゴシック" charset="0"/>
                  <a:cs typeface="WenQuanYi Zen Hei" charset="0"/>
                </a:defRPr>
              </a:lvl4pPr>
              <a:lvl5pPr>
                <a:tabLst>
                  <a:tab pos="723900" algn="l"/>
                  <a:tab pos="1447800" algn="l"/>
                </a:tabLst>
                <a:defRPr>
                  <a:solidFill>
                    <a:srgbClr val="000000"/>
                  </a:solidFill>
                  <a:latin typeface="Arial" charset="0"/>
                  <a:ea typeface="ＭＳ Ｐゴシック" charset="0"/>
                  <a:cs typeface="WenQuanYi Zen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9pPr>
            </a:lstStyle>
            <a:p>
              <a:pPr fontAlgn="auto">
                <a:spcBef>
                  <a:spcPts val="0"/>
                </a:spcBef>
                <a:spcAft>
                  <a:spcPts val="0"/>
                </a:spcAft>
                <a:buClrTx/>
                <a:buSzTx/>
                <a:buFontTx/>
                <a:buNone/>
              </a:pPr>
              <a:r>
                <a:rPr lang="en-US" sz="1800" dirty="0"/>
                <a:t>contact map</a:t>
              </a:r>
            </a:p>
          </p:txBody>
        </p:sp>
      </p:grpSp>
      <p:sp>
        <p:nvSpPr>
          <p:cNvPr id="11303" name="Text Box 39"/>
          <p:cNvSpPr txBox="1">
            <a:spLocks noChangeArrowheads="1"/>
          </p:cNvSpPr>
          <p:nvPr/>
        </p:nvSpPr>
        <p:spPr bwMode="auto">
          <a:xfrm>
            <a:off x="3984480" y="165618"/>
            <a:ext cx="4963680" cy="5098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8360"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9803" tIns="74585" rIns="89803" bIns="48983"/>
          <a:lstStyle>
            <a:lvl1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Zen Hei" charset="0"/>
              </a:defRPr>
            </a:lvl1pPr>
            <a:lvl2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Zen Hei" charset="0"/>
              </a:defRPr>
            </a:lvl2pPr>
            <a:lvl3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Zen Hei" charset="0"/>
              </a:defRPr>
            </a:lvl3pPr>
            <a:lvl4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Zen Hei" charset="0"/>
              </a:defRPr>
            </a:lvl4pPr>
            <a:lvl5pPr>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Zen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Zen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Zen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Zen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a:solidFill>
                  <a:srgbClr val="000000"/>
                </a:solidFill>
                <a:latin typeface="Arial" charset="0"/>
                <a:ea typeface="ＭＳ Ｐゴシック" charset="0"/>
                <a:cs typeface="WenQuanYi Zen Hei" charset="0"/>
              </a:defRPr>
            </a:lvl9pPr>
          </a:lstStyle>
          <a:p>
            <a:pPr fontAlgn="auto">
              <a:spcBef>
                <a:spcPts val="0"/>
              </a:spcBef>
              <a:spcAft>
                <a:spcPts val="0"/>
              </a:spcAft>
              <a:buClrTx/>
              <a:buSzTx/>
              <a:buFontTx/>
              <a:buNone/>
            </a:pPr>
            <a:endParaRPr lang="en-US" sz="2900" b="1" dirty="0"/>
          </a:p>
        </p:txBody>
      </p:sp>
      <p:grpSp>
        <p:nvGrpSpPr>
          <p:cNvPr id="9" name="Group 8"/>
          <p:cNvGrpSpPr/>
          <p:nvPr/>
        </p:nvGrpSpPr>
        <p:grpSpPr>
          <a:xfrm>
            <a:off x="6994285" y="1682184"/>
            <a:ext cx="1541660" cy="1291714"/>
            <a:chOff x="6675310" y="1682184"/>
            <a:chExt cx="1541660" cy="1291714"/>
          </a:xfrm>
        </p:grpSpPr>
        <p:sp>
          <p:nvSpPr>
            <p:cNvPr id="11305" name="Rectangle 41"/>
            <p:cNvSpPr>
              <a:spLocks noChangeArrowheads="1"/>
            </p:cNvSpPr>
            <p:nvPr/>
          </p:nvSpPr>
          <p:spPr bwMode="auto">
            <a:xfrm>
              <a:off x="6723690" y="1682184"/>
              <a:ext cx="1493280" cy="1078674"/>
            </a:xfrm>
            <a:prstGeom prst="rect">
              <a:avLst/>
            </a:prstGeom>
            <a:solidFill>
              <a:srgbClr val="F7F7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pic>
          <p:nvPicPr>
            <p:cNvPr id="11306" name="Picture 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7210" y="1762832"/>
              <a:ext cx="1287360" cy="87705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1307" name="Text Box 43"/>
            <p:cNvSpPr txBox="1">
              <a:spLocks noChangeArrowheads="1"/>
            </p:cNvSpPr>
            <p:nvPr/>
          </p:nvSpPr>
          <p:spPr bwMode="auto">
            <a:xfrm>
              <a:off x="6675310" y="2659945"/>
              <a:ext cx="902880" cy="3139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lstStyle>
              <a:lvl1pPr>
                <a:tabLst>
                  <a:tab pos="723900" algn="l"/>
                </a:tabLst>
                <a:defRPr>
                  <a:solidFill>
                    <a:srgbClr val="000000"/>
                  </a:solidFill>
                  <a:latin typeface="Arial" charset="0"/>
                  <a:ea typeface="ＭＳ Ｐゴシック" charset="0"/>
                  <a:cs typeface="WenQuanYi Zen Hei" charset="0"/>
                </a:defRPr>
              </a:lvl1pPr>
              <a:lvl2pPr>
                <a:tabLst>
                  <a:tab pos="723900" algn="l"/>
                </a:tabLst>
                <a:defRPr>
                  <a:solidFill>
                    <a:srgbClr val="000000"/>
                  </a:solidFill>
                  <a:latin typeface="Arial" charset="0"/>
                  <a:ea typeface="ＭＳ Ｐゴシック" charset="0"/>
                  <a:cs typeface="WenQuanYi Zen Hei" charset="0"/>
                </a:defRPr>
              </a:lvl2pPr>
              <a:lvl3pPr>
                <a:tabLst>
                  <a:tab pos="723900" algn="l"/>
                </a:tabLst>
                <a:defRPr>
                  <a:solidFill>
                    <a:srgbClr val="000000"/>
                  </a:solidFill>
                  <a:latin typeface="Arial" charset="0"/>
                  <a:ea typeface="ＭＳ Ｐゴシック" charset="0"/>
                  <a:cs typeface="WenQuanYi Zen Hei" charset="0"/>
                </a:defRPr>
              </a:lvl3pPr>
              <a:lvl4pPr>
                <a:tabLst>
                  <a:tab pos="723900" algn="l"/>
                </a:tabLst>
                <a:defRPr>
                  <a:solidFill>
                    <a:srgbClr val="000000"/>
                  </a:solidFill>
                  <a:latin typeface="Arial" charset="0"/>
                  <a:ea typeface="ＭＳ Ｐゴシック" charset="0"/>
                  <a:cs typeface="WenQuanYi Zen Hei" charset="0"/>
                </a:defRPr>
              </a:lvl4pPr>
              <a:lvl5pPr>
                <a:tabLst>
                  <a:tab pos="723900" algn="l"/>
                </a:tabLst>
                <a:defRPr>
                  <a:solidFill>
                    <a:srgbClr val="000000"/>
                  </a:solidFill>
                  <a:latin typeface="Arial" charset="0"/>
                  <a:ea typeface="ＭＳ Ｐゴシック" charset="0"/>
                  <a:cs typeface="WenQuanYi Zen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9pPr>
            </a:lstStyle>
            <a:p>
              <a:pPr fontAlgn="auto">
                <a:spcBef>
                  <a:spcPts val="0"/>
                </a:spcBef>
                <a:spcAft>
                  <a:spcPts val="0"/>
                </a:spcAft>
                <a:buClrTx/>
                <a:buSzTx/>
                <a:buFontTx/>
                <a:buNone/>
              </a:pPr>
              <a:r>
                <a:rPr lang="en-US" sz="1800" b="1" dirty="0"/>
                <a:t>species</a:t>
              </a:r>
            </a:p>
          </p:txBody>
        </p:sp>
      </p:grpSp>
      <p:sp>
        <p:nvSpPr>
          <p:cNvPr id="11308" name="Rectangle 44"/>
          <p:cNvSpPr>
            <a:spLocks noChangeArrowheads="1"/>
          </p:cNvSpPr>
          <p:nvPr/>
        </p:nvSpPr>
        <p:spPr bwMode="auto">
          <a:xfrm>
            <a:off x="3564330" y="1665039"/>
            <a:ext cx="2653920" cy="1575525"/>
          </a:xfrm>
          <a:prstGeom prst="rect">
            <a:avLst/>
          </a:prstGeom>
          <a:solidFill>
            <a:srgbClr val="F7F7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pic>
        <p:nvPicPr>
          <p:cNvPr id="11309"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7851" y="1732725"/>
            <a:ext cx="2449440" cy="138398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1310" name="Text Box 46"/>
          <p:cNvSpPr txBox="1">
            <a:spLocks noChangeArrowheads="1"/>
          </p:cNvSpPr>
          <p:nvPr/>
        </p:nvSpPr>
        <p:spPr bwMode="auto">
          <a:xfrm>
            <a:off x="3562890" y="6561960"/>
            <a:ext cx="1005120" cy="3139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lstStyle>
            <a:lvl1pPr>
              <a:tabLst>
                <a:tab pos="723900" algn="l"/>
              </a:tabLst>
              <a:defRPr>
                <a:solidFill>
                  <a:srgbClr val="000000"/>
                </a:solidFill>
                <a:latin typeface="Arial" charset="0"/>
                <a:ea typeface="ＭＳ Ｐゴシック" charset="0"/>
                <a:cs typeface="WenQuanYi Zen Hei" charset="0"/>
              </a:defRPr>
            </a:lvl1pPr>
            <a:lvl2pPr>
              <a:tabLst>
                <a:tab pos="723900" algn="l"/>
              </a:tabLst>
              <a:defRPr>
                <a:solidFill>
                  <a:srgbClr val="000000"/>
                </a:solidFill>
                <a:latin typeface="Arial" charset="0"/>
                <a:ea typeface="ＭＳ Ｐゴシック" charset="0"/>
                <a:cs typeface="WenQuanYi Zen Hei" charset="0"/>
              </a:defRPr>
            </a:lvl2pPr>
            <a:lvl3pPr>
              <a:tabLst>
                <a:tab pos="723900" algn="l"/>
              </a:tabLst>
              <a:defRPr>
                <a:solidFill>
                  <a:srgbClr val="000000"/>
                </a:solidFill>
                <a:latin typeface="Arial" charset="0"/>
                <a:ea typeface="ＭＳ Ｐゴシック" charset="0"/>
                <a:cs typeface="WenQuanYi Zen Hei" charset="0"/>
              </a:defRPr>
            </a:lvl3pPr>
            <a:lvl4pPr>
              <a:tabLst>
                <a:tab pos="723900" algn="l"/>
              </a:tabLst>
              <a:defRPr>
                <a:solidFill>
                  <a:srgbClr val="000000"/>
                </a:solidFill>
                <a:latin typeface="Arial" charset="0"/>
                <a:ea typeface="ＭＳ Ｐゴシック" charset="0"/>
                <a:cs typeface="WenQuanYi Zen Hei" charset="0"/>
              </a:defRPr>
            </a:lvl4pPr>
            <a:lvl5pPr>
              <a:tabLst>
                <a:tab pos="723900" algn="l"/>
              </a:tabLst>
              <a:defRPr>
                <a:solidFill>
                  <a:srgbClr val="000000"/>
                </a:solidFill>
                <a:latin typeface="Arial" charset="0"/>
                <a:ea typeface="ＭＳ Ｐゴシック" charset="0"/>
                <a:cs typeface="WenQuanYi Zen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9pPr>
          </a:lstStyle>
          <a:p>
            <a:pPr fontAlgn="auto">
              <a:spcBef>
                <a:spcPts val="0"/>
              </a:spcBef>
              <a:spcAft>
                <a:spcPts val="0"/>
              </a:spcAft>
              <a:buClrTx/>
              <a:buSzTx/>
              <a:buFontTx/>
              <a:buNone/>
            </a:pPr>
            <a:r>
              <a:rPr lang="en-US" sz="1800" b="1" dirty="0"/>
              <a:t>reactions</a:t>
            </a:r>
          </a:p>
        </p:txBody>
      </p:sp>
      <p:sp>
        <p:nvSpPr>
          <p:cNvPr id="11311" name="Rectangle 47"/>
          <p:cNvSpPr>
            <a:spLocks noChangeArrowheads="1"/>
          </p:cNvSpPr>
          <p:nvPr/>
        </p:nvSpPr>
        <p:spPr bwMode="auto">
          <a:xfrm>
            <a:off x="3564330" y="3324093"/>
            <a:ext cx="2653920" cy="1575525"/>
          </a:xfrm>
          <a:prstGeom prst="rect">
            <a:avLst/>
          </a:prstGeom>
          <a:solidFill>
            <a:srgbClr val="F7F7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pic>
        <p:nvPicPr>
          <p:cNvPr id="11312" name="Picture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7851" y="3406180"/>
            <a:ext cx="2449440" cy="138398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1313" name="Rectangle 49"/>
          <p:cNvSpPr>
            <a:spLocks noChangeArrowheads="1"/>
          </p:cNvSpPr>
          <p:nvPr/>
        </p:nvSpPr>
        <p:spPr bwMode="auto">
          <a:xfrm>
            <a:off x="3564330" y="4983147"/>
            <a:ext cx="2653920" cy="1575525"/>
          </a:xfrm>
          <a:prstGeom prst="rect">
            <a:avLst/>
          </a:prstGeom>
          <a:solidFill>
            <a:srgbClr val="F7F7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pic>
        <p:nvPicPr>
          <p:cNvPr id="11314" name="Picture 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7851" y="5049394"/>
            <a:ext cx="2449440" cy="138398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1315" name="AutoShape 51"/>
          <p:cNvSpPr>
            <a:spLocks noChangeArrowheads="1"/>
          </p:cNvSpPr>
          <p:nvPr/>
        </p:nvSpPr>
        <p:spPr bwMode="auto">
          <a:xfrm>
            <a:off x="253791" y="3085633"/>
            <a:ext cx="2653920" cy="580381"/>
          </a:xfrm>
          <a:prstGeom prst="roundRect">
            <a:avLst>
              <a:gd name="adj" fmla="val 16667"/>
            </a:avLst>
          </a:prstGeom>
          <a:noFill/>
          <a:ln w="18360" cap="flat">
            <a:solidFill>
              <a:srgbClr val="4C4C4C"/>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sp>
        <p:nvSpPr>
          <p:cNvPr id="11316" name="AutoShape 52"/>
          <p:cNvSpPr>
            <a:spLocks noChangeArrowheads="1"/>
          </p:cNvSpPr>
          <p:nvPr/>
        </p:nvSpPr>
        <p:spPr bwMode="auto">
          <a:xfrm>
            <a:off x="253791" y="3823700"/>
            <a:ext cx="2653920" cy="580381"/>
          </a:xfrm>
          <a:prstGeom prst="roundRect">
            <a:avLst>
              <a:gd name="adj" fmla="val 16667"/>
            </a:avLst>
          </a:prstGeom>
          <a:noFill/>
          <a:ln w="18360" cap="flat">
            <a:solidFill>
              <a:srgbClr val="4C4C4C"/>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sp>
        <p:nvSpPr>
          <p:cNvPr id="11317" name="AutoShape 53"/>
          <p:cNvSpPr>
            <a:spLocks noChangeArrowheads="1"/>
          </p:cNvSpPr>
          <p:nvPr/>
        </p:nvSpPr>
        <p:spPr bwMode="auto">
          <a:xfrm>
            <a:off x="253791" y="4559601"/>
            <a:ext cx="2653920" cy="580380"/>
          </a:xfrm>
          <a:prstGeom prst="roundRect">
            <a:avLst>
              <a:gd name="adj" fmla="val 16667"/>
            </a:avLst>
          </a:prstGeom>
          <a:noFill/>
          <a:ln w="18360" cap="flat">
            <a:solidFill>
              <a:srgbClr val="4C4C4C"/>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sp>
        <p:nvSpPr>
          <p:cNvPr id="11318" name="AutoShape 54"/>
          <p:cNvSpPr>
            <a:spLocks noChangeArrowheads="1"/>
          </p:cNvSpPr>
          <p:nvPr/>
        </p:nvSpPr>
        <p:spPr bwMode="auto">
          <a:xfrm>
            <a:off x="3191370" y="6999571"/>
            <a:ext cx="41760" cy="41765"/>
          </a:xfrm>
          <a:prstGeom prst="roundRect">
            <a:avLst>
              <a:gd name="adj" fmla="val 16667"/>
            </a:avLst>
          </a:prstGeom>
          <a:solidFill>
            <a:srgbClr val="CFE7F5"/>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grpSp>
        <p:nvGrpSpPr>
          <p:cNvPr id="10" name="Group 9"/>
          <p:cNvGrpSpPr/>
          <p:nvPr/>
        </p:nvGrpSpPr>
        <p:grpSpPr>
          <a:xfrm>
            <a:off x="6931991" y="3547895"/>
            <a:ext cx="1892160" cy="2343125"/>
            <a:chOff x="6931991" y="3547895"/>
            <a:chExt cx="1892160" cy="2343125"/>
          </a:xfrm>
        </p:grpSpPr>
        <p:sp>
          <p:nvSpPr>
            <p:cNvPr id="11322" name="Text Box 58"/>
            <p:cNvSpPr txBox="1">
              <a:spLocks noChangeArrowheads="1"/>
            </p:cNvSpPr>
            <p:nvPr/>
          </p:nvSpPr>
          <p:spPr bwMode="auto">
            <a:xfrm>
              <a:off x="6931991" y="3547895"/>
              <a:ext cx="1892160" cy="2343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6821" rIns="81639" bIns="40820"/>
            <a:lstStyle>
              <a:lvl1pPr>
                <a:tabLst>
                  <a:tab pos="723900" algn="l"/>
                  <a:tab pos="1447800" algn="l"/>
                </a:tabLst>
                <a:defRPr>
                  <a:solidFill>
                    <a:srgbClr val="000000"/>
                  </a:solidFill>
                  <a:latin typeface="Arial" charset="0"/>
                  <a:ea typeface="ＭＳ Ｐゴシック" charset="0"/>
                  <a:cs typeface="WenQuanYi Zen Hei" charset="0"/>
                </a:defRPr>
              </a:lvl1pPr>
              <a:lvl2pPr>
                <a:tabLst>
                  <a:tab pos="723900" algn="l"/>
                  <a:tab pos="1447800" algn="l"/>
                </a:tabLst>
                <a:defRPr>
                  <a:solidFill>
                    <a:srgbClr val="000000"/>
                  </a:solidFill>
                  <a:latin typeface="Arial" charset="0"/>
                  <a:ea typeface="ＭＳ Ｐゴシック" charset="0"/>
                  <a:cs typeface="WenQuanYi Zen Hei" charset="0"/>
                </a:defRPr>
              </a:lvl2pPr>
              <a:lvl3pPr>
                <a:tabLst>
                  <a:tab pos="723900" algn="l"/>
                  <a:tab pos="1447800" algn="l"/>
                </a:tabLst>
                <a:defRPr>
                  <a:solidFill>
                    <a:srgbClr val="000000"/>
                  </a:solidFill>
                  <a:latin typeface="Arial" charset="0"/>
                  <a:ea typeface="ＭＳ Ｐゴシック" charset="0"/>
                  <a:cs typeface="WenQuanYi Zen Hei" charset="0"/>
                </a:defRPr>
              </a:lvl3pPr>
              <a:lvl4pPr>
                <a:tabLst>
                  <a:tab pos="723900" algn="l"/>
                  <a:tab pos="1447800" algn="l"/>
                </a:tabLst>
                <a:defRPr>
                  <a:solidFill>
                    <a:srgbClr val="000000"/>
                  </a:solidFill>
                  <a:latin typeface="Arial" charset="0"/>
                  <a:ea typeface="ＭＳ Ｐゴシック" charset="0"/>
                  <a:cs typeface="WenQuanYi Zen Hei" charset="0"/>
                </a:defRPr>
              </a:lvl4pPr>
              <a:lvl5pPr>
                <a:tabLst>
                  <a:tab pos="723900" algn="l"/>
                  <a:tab pos="1447800" algn="l"/>
                </a:tabLst>
                <a:defRPr>
                  <a:solidFill>
                    <a:srgbClr val="000000"/>
                  </a:solidFill>
                  <a:latin typeface="Arial" charset="0"/>
                  <a:ea typeface="ＭＳ Ｐゴシック" charset="0"/>
                  <a:cs typeface="WenQuanYi Zen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9pPr>
            </a:lstStyle>
            <a:p>
              <a:pPr algn="ctr" fontAlgn="auto">
                <a:spcBef>
                  <a:spcPts val="0"/>
                </a:spcBef>
                <a:spcAft>
                  <a:spcPts val="0"/>
                </a:spcAft>
                <a:buClrTx/>
                <a:buSzTx/>
                <a:buFontTx/>
                <a:buNone/>
              </a:pPr>
              <a:r>
                <a:rPr lang="en-US" sz="1800" dirty="0">
                  <a:solidFill>
                    <a:srgbClr val="800000"/>
                  </a:solidFill>
                </a:rPr>
                <a:t>4 molecule types</a:t>
              </a:r>
            </a:p>
            <a:p>
              <a:pPr algn="ctr" fontAlgn="auto">
                <a:spcBef>
                  <a:spcPts val="0"/>
                </a:spcBef>
                <a:spcAft>
                  <a:spcPts val="0"/>
                </a:spcAft>
                <a:buClrTx/>
                <a:buSzTx/>
                <a:buFontTx/>
                <a:buNone/>
              </a:pPr>
              <a:r>
                <a:rPr lang="en-US" sz="1800" dirty="0">
                  <a:solidFill>
                    <a:srgbClr val="800000"/>
                  </a:solidFill>
                </a:rPr>
                <a:t>3 rules</a:t>
              </a:r>
            </a:p>
            <a:p>
              <a:pPr algn="ctr" fontAlgn="auto">
                <a:spcBef>
                  <a:spcPts val="0"/>
                </a:spcBef>
                <a:spcAft>
                  <a:spcPts val="0"/>
                </a:spcAft>
                <a:buClrTx/>
                <a:buSzTx/>
                <a:buFontTx/>
                <a:buNone/>
              </a:pPr>
              <a:endParaRPr lang="en-US" sz="1800" dirty="0">
                <a:solidFill>
                  <a:srgbClr val="800000"/>
                </a:solidFill>
              </a:endParaRPr>
            </a:p>
            <a:p>
              <a:pPr algn="ctr" fontAlgn="auto">
                <a:spcBef>
                  <a:spcPts val="0"/>
                </a:spcBef>
                <a:spcAft>
                  <a:spcPts val="0"/>
                </a:spcAft>
                <a:buClrTx/>
                <a:buSzTx/>
                <a:buFontTx/>
                <a:buNone/>
              </a:pPr>
              <a:endParaRPr lang="en-US" sz="1800" dirty="0">
                <a:solidFill>
                  <a:srgbClr val="800000"/>
                </a:solidFill>
              </a:endParaRPr>
            </a:p>
            <a:p>
              <a:pPr algn="ctr" fontAlgn="auto">
                <a:spcBef>
                  <a:spcPts val="0"/>
                </a:spcBef>
                <a:spcAft>
                  <a:spcPts val="0"/>
                </a:spcAft>
                <a:buClrTx/>
                <a:buSzTx/>
                <a:buFontTx/>
                <a:buNone/>
              </a:pPr>
              <a:endParaRPr lang="en-US" sz="1800" dirty="0">
                <a:solidFill>
                  <a:srgbClr val="800000"/>
                </a:solidFill>
              </a:endParaRPr>
            </a:p>
            <a:p>
              <a:pPr algn="ctr" fontAlgn="auto">
                <a:spcBef>
                  <a:spcPts val="0"/>
                </a:spcBef>
                <a:spcAft>
                  <a:spcPts val="0"/>
                </a:spcAft>
                <a:buClrTx/>
                <a:buSzTx/>
                <a:buFontTx/>
                <a:buNone/>
              </a:pPr>
              <a:r>
                <a:rPr lang="en-US" sz="1800" dirty="0">
                  <a:solidFill>
                    <a:srgbClr val="800000"/>
                  </a:solidFill>
                </a:rPr>
                <a:t>11 species</a:t>
              </a:r>
            </a:p>
            <a:p>
              <a:pPr algn="ctr" fontAlgn="auto">
                <a:spcBef>
                  <a:spcPts val="0"/>
                </a:spcBef>
                <a:spcAft>
                  <a:spcPts val="0"/>
                </a:spcAft>
                <a:buClrTx/>
                <a:buSzTx/>
                <a:buFontTx/>
                <a:buNone/>
              </a:pPr>
              <a:r>
                <a:rPr lang="en-US" sz="1800" dirty="0">
                  <a:solidFill>
                    <a:srgbClr val="800000"/>
                  </a:solidFill>
                </a:rPr>
                <a:t>12 reactions</a:t>
              </a:r>
            </a:p>
          </p:txBody>
        </p:sp>
        <p:sp>
          <p:nvSpPr>
            <p:cNvPr id="11324" name="AutoShape 60"/>
            <p:cNvSpPr>
              <a:spLocks noChangeArrowheads="1"/>
            </p:cNvSpPr>
            <p:nvPr/>
          </p:nvSpPr>
          <p:spPr bwMode="auto">
            <a:xfrm>
              <a:off x="7685325" y="4261849"/>
              <a:ext cx="372960" cy="622145"/>
            </a:xfrm>
            <a:prstGeom prst="downArrow">
              <a:avLst>
                <a:gd name="adj1" fmla="val 50000"/>
                <a:gd name="adj2" fmla="val 41699"/>
              </a:avLst>
            </a:prstGeom>
            <a:solidFill>
              <a:srgbClr val="CFE7F5"/>
            </a:solidFill>
            <a:ln w="18360"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grpSp>
      <p:sp>
        <p:nvSpPr>
          <p:cNvPr id="4" name="Title 3"/>
          <p:cNvSpPr>
            <a:spLocks noGrp="1"/>
          </p:cNvSpPr>
          <p:nvPr>
            <p:ph type="title"/>
          </p:nvPr>
        </p:nvSpPr>
        <p:spPr>
          <a:xfrm>
            <a:off x="457200" y="141518"/>
            <a:ext cx="8229600" cy="990600"/>
          </a:xfrm>
        </p:spPr>
        <p:txBody>
          <a:bodyPr>
            <a:normAutofit/>
          </a:bodyPr>
          <a:lstStyle/>
          <a:p>
            <a:r>
              <a:rPr lang="en-US" dirty="0"/>
              <a:t>Indirect Methods – Network Generation</a:t>
            </a:r>
          </a:p>
        </p:txBody>
      </p:sp>
      <p:cxnSp>
        <p:nvCxnSpPr>
          <p:cNvPr id="6" name="Straight Arrow Connector 5"/>
          <p:cNvCxnSpPr>
            <a:stCxn id="11315" idx="3"/>
            <a:endCxn id="11308" idx="1"/>
          </p:cNvCxnSpPr>
          <p:nvPr/>
        </p:nvCxnSpPr>
        <p:spPr>
          <a:xfrm flipV="1">
            <a:off x="2907711" y="2452802"/>
            <a:ext cx="656619" cy="9230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a:stCxn id="11316" idx="3"/>
            <a:endCxn id="11311" idx="1"/>
          </p:cNvCxnSpPr>
          <p:nvPr/>
        </p:nvCxnSpPr>
        <p:spPr>
          <a:xfrm flipV="1">
            <a:off x="2907711" y="4111856"/>
            <a:ext cx="656619" cy="20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11317" idx="3"/>
            <a:endCxn id="11313" idx="1"/>
          </p:cNvCxnSpPr>
          <p:nvPr/>
        </p:nvCxnSpPr>
        <p:spPr>
          <a:xfrm>
            <a:off x="2907711" y="4849791"/>
            <a:ext cx="656619" cy="9211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289860" y="5582660"/>
            <a:ext cx="1685935" cy="895402"/>
            <a:chOff x="289860" y="5582660"/>
            <a:chExt cx="1685935" cy="895402"/>
          </a:xfrm>
        </p:grpSpPr>
        <p:sp>
          <p:nvSpPr>
            <p:cNvPr id="61" name="Rectangle 41"/>
            <p:cNvSpPr>
              <a:spLocks noChangeArrowheads="1"/>
            </p:cNvSpPr>
            <p:nvPr/>
          </p:nvSpPr>
          <p:spPr bwMode="auto">
            <a:xfrm>
              <a:off x="482515" y="5988620"/>
              <a:ext cx="1493280" cy="489442"/>
            </a:xfrm>
            <a:prstGeom prst="rect">
              <a:avLst/>
            </a:prstGeom>
            <a:solidFill>
              <a:srgbClr val="F7F7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sp>
          <p:nvSpPr>
            <p:cNvPr id="63" name="Text Box 43"/>
            <p:cNvSpPr txBox="1">
              <a:spLocks noChangeArrowheads="1"/>
            </p:cNvSpPr>
            <p:nvPr/>
          </p:nvSpPr>
          <p:spPr bwMode="auto">
            <a:xfrm>
              <a:off x="289860" y="5582660"/>
              <a:ext cx="902880" cy="3139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lstStyle>
              <a:lvl1pPr>
                <a:tabLst>
                  <a:tab pos="723900" algn="l"/>
                </a:tabLst>
                <a:defRPr>
                  <a:solidFill>
                    <a:srgbClr val="000000"/>
                  </a:solidFill>
                  <a:latin typeface="Arial" charset="0"/>
                  <a:ea typeface="ＭＳ Ｐゴシック" charset="0"/>
                  <a:cs typeface="WenQuanYi Zen Hei" charset="0"/>
                </a:defRPr>
              </a:lvl1pPr>
              <a:lvl2pPr>
                <a:tabLst>
                  <a:tab pos="723900" algn="l"/>
                </a:tabLst>
                <a:defRPr>
                  <a:solidFill>
                    <a:srgbClr val="000000"/>
                  </a:solidFill>
                  <a:latin typeface="Arial" charset="0"/>
                  <a:ea typeface="ＭＳ Ｐゴシック" charset="0"/>
                  <a:cs typeface="WenQuanYi Zen Hei" charset="0"/>
                </a:defRPr>
              </a:lvl2pPr>
              <a:lvl3pPr>
                <a:tabLst>
                  <a:tab pos="723900" algn="l"/>
                </a:tabLst>
                <a:defRPr>
                  <a:solidFill>
                    <a:srgbClr val="000000"/>
                  </a:solidFill>
                  <a:latin typeface="Arial" charset="0"/>
                  <a:ea typeface="ＭＳ Ｐゴシック" charset="0"/>
                  <a:cs typeface="WenQuanYi Zen Hei" charset="0"/>
                </a:defRPr>
              </a:lvl3pPr>
              <a:lvl4pPr>
                <a:tabLst>
                  <a:tab pos="723900" algn="l"/>
                </a:tabLst>
                <a:defRPr>
                  <a:solidFill>
                    <a:srgbClr val="000000"/>
                  </a:solidFill>
                  <a:latin typeface="Arial" charset="0"/>
                  <a:ea typeface="ＭＳ Ｐゴシック" charset="0"/>
                  <a:cs typeface="WenQuanYi Zen Hei" charset="0"/>
                </a:defRPr>
              </a:lvl4pPr>
              <a:lvl5pPr>
                <a:tabLst>
                  <a:tab pos="723900" algn="l"/>
                </a:tabLst>
                <a:defRPr>
                  <a:solidFill>
                    <a:srgbClr val="000000"/>
                  </a:solidFill>
                  <a:latin typeface="Arial" charset="0"/>
                  <a:ea typeface="ＭＳ Ｐゴシック" charset="0"/>
                  <a:cs typeface="WenQuanYi Zen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9pPr>
            </a:lstStyle>
            <a:p>
              <a:pPr fontAlgn="auto">
                <a:spcBef>
                  <a:spcPts val="0"/>
                </a:spcBef>
                <a:spcAft>
                  <a:spcPts val="0"/>
                </a:spcAft>
                <a:buClrTx/>
                <a:buSzTx/>
                <a:buFontTx/>
                <a:buNone/>
              </a:pPr>
              <a:r>
                <a:rPr lang="en-US" sz="1800" b="1" dirty="0"/>
                <a:t>seed species</a:t>
              </a:r>
            </a:p>
          </p:txBody>
        </p:sp>
        <p:sp>
          <p:nvSpPr>
            <p:cNvPr id="5" name="TextBox 4"/>
            <p:cNvSpPr txBox="1"/>
            <p:nvPr/>
          </p:nvSpPr>
          <p:spPr>
            <a:xfrm>
              <a:off x="569404" y="6021646"/>
              <a:ext cx="1167387" cy="338554"/>
            </a:xfrm>
            <a:prstGeom prst="rect">
              <a:avLst/>
            </a:prstGeom>
            <a:noFill/>
          </p:spPr>
          <p:txBody>
            <a:bodyPr wrap="square" rtlCol="0">
              <a:spAutoFit/>
            </a:bodyPr>
            <a:lstStyle/>
            <a:p>
              <a:pPr fontAlgn="auto">
                <a:spcBef>
                  <a:spcPts val="0"/>
                </a:spcBef>
                <a:spcAft>
                  <a:spcPts val="0"/>
                </a:spcAft>
                <a:buClrTx/>
                <a:buSzTx/>
                <a:buFontTx/>
                <a:buNone/>
              </a:pPr>
              <a:r>
                <a:rPr lang="en-US" sz="1600" dirty="0">
                  <a:solidFill>
                    <a:srgbClr val="292934"/>
                  </a:solidFill>
                  <a:latin typeface="Courier" charset="0"/>
                  <a:ea typeface="Courier" charset="0"/>
                  <a:cs typeface="Courier" charset="0"/>
                </a:rPr>
                <a:t>S,A,B,C</a:t>
              </a:r>
            </a:p>
          </p:txBody>
        </p:sp>
      </p:grpSp>
      <p:sp>
        <p:nvSpPr>
          <p:cNvPr id="8" name="TextBox 7"/>
          <p:cNvSpPr txBox="1"/>
          <p:nvPr/>
        </p:nvSpPr>
        <p:spPr>
          <a:xfrm>
            <a:off x="6200548" y="1760456"/>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1</a:t>
            </a:r>
          </a:p>
        </p:txBody>
      </p:sp>
      <p:sp>
        <p:nvSpPr>
          <p:cNvPr id="67" name="TextBox 66"/>
          <p:cNvSpPr txBox="1"/>
          <p:nvPr/>
        </p:nvSpPr>
        <p:spPr>
          <a:xfrm>
            <a:off x="6200548" y="3415220"/>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1</a:t>
            </a:r>
          </a:p>
        </p:txBody>
      </p:sp>
      <p:sp>
        <p:nvSpPr>
          <p:cNvPr id="69" name="TextBox 68"/>
          <p:cNvSpPr txBox="1"/>
          <p:nvPr/>
        </p:nvSpPr>
        <p:spPr>
          <a:xfrm>
            <a:off x="6200548" y="5074441"/>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1</a:t>
            </a:r>
          </a:p>
        </p:txBody>
      </p:sp>
      <p:sp>
        <p:nvSpPr>
          <p:cNvPr id="70" name="TextBox 69"/>
          <p:cNvSpPr txBox="1"/>
          <p:nvPr/>
        </p:nvSpPr>
        <p:spPr>
          <a:xfrm>
            <a:off x="6204662" y="2107839"/>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2</a:t>
            </a:r>
          </a:p>
        </p:txBody>
      </p:sp>
      <p:sp>
        <p:nvSpPr>
          <p:cNvPr id="72" name="TextBox 71"/>
          <p:cNvSpPr txBox="1"/>
          <p:nvPr/>
        </p:nvSpPr>
        <p:spPr>
          <a:xfrm>
            <a:off x="6204662" y="3762603"/>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2</a:t>
            </a:r>
          </a:p>
        </p:txBody>
      </p:sp>
      <p:sp>
        <p:nvSpPr>
          <p:cNvPr id="73" name="TextBox 72"/>
          <p:cNvSpPr txBox="1"/>
          <p:nvPr/>
        </p:nvSpPr>
        <p:spPr>
          <a:xfrm>
            <a:off x="6204662" y="5421824"/>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2</a:t>
            </a:r>
          </a:p>
        </p:txBody>
      </p:sp>
      <p:sp>
        <p:nvSpPr>
          <p:cNvPr id="74" name="TextBox 73"/>
          <p:cNvSpPr txBox="1"/>
          <p:nvPr/>
        </p:nvSpPr>
        <p:spPr>
          <a:xfrm>
            <a:off x="6196434" y="2452802"/>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3</a:t>
            </a:r>
          </a:p>
        </p:txBody>
      </p:sp>
      <p:sp>
        <p:nvSpPr>
          <p:cNvPr id="75" name="TextBox 74"/>
          <p:cNvSpPr txBox="1"/>
          <p:nvPr/>
        </p:nvSpPr>
        <p:spPr>
          <a:xfrm>
            <a:off x="6196434" y="4107566"/>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3</a:t>
            </a:r>
          </a:p>
        </p:txBody>
      </p:sp>
      <p:sp>
        <p:nvSpPr>
          <p:cNvPr id="76" name="TextBox 75"/>
          <p:cNvSpPr txBox="1"/>
          <p:nvPr/>
        </p:nvSpPr>
        <p:spPr>
          <a:xfrm>
            <a:off x="6196434" y="5766787"/>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3</a:t>
            </a:r>
          </a:p>
        </p:txBody>
      </p:sp>
      <p:sp>
        <p:nvSpPr>
          <p:cNvPr id="77" name="TextBox 76"/>
          <p:cNvSpPr txBox="1"/>
          <p:nvPr/>
        </p:nvSpPr>
        <p:spPr>
          <a:xfrm>
            <a:off x="6205820" y="2808388"/>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4</a:t>
            </a:r>
          </a:p>
        </p:txBody>
      </p:sp>
      <p:sp>
        <p:nvSpPr>
          <p:cNvPr id="78" name="TextBox 77"/>
          <p:cNvSpPr txBox="1"/>
          <p:nvPr/>
        </p:nvSpPr>
        <p:spPr>
          <a:xfrm>
            <a:off x="6205820" y="4463152"/>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4</a:t>
            </a:r>
          </a:p>
        </p:txBody>
      </p:sp>
      <p:sp>
        <p:nvSpPr>
          <p:cNvPr id="79" name="TextBox 78"/>
          <p:cNvSpPr txBox="1"/>
          <p:nvPr/>
        </p:nvSpPr>
        <p:spPr>
          <a:xfrm>
            <a:off x="6205820" y="6122373"/>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4</a:t>
            </a:r>
          </a:p>
        </p:txBody>
      </p:sp>
      <p:sp>
        <p:nvSpPr>
          <p:cNvPr id="80" name="TextBox 79"/>
          <p:cNvSpPr txBox="1"/>
          <p:nvPr/>
        </p:nvSpPr>
        <p:spPr>
          <a:xfrm>
            <a:off x="8522465" y="1624188"/>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1</a:t>
            </a:r>
          </a:p>
        </p:txBody>
      </p:sp>
      <p:sp>
        <p:nvSpPr>
          <p:cNvPr id="81" name="TextBox 80"/>
          <p:cNvSpPr txBox="1"/>
          <p:nvPr/>
        </p:nvSpPr>
        <p:spPr>
          <a:xfrm>
            <a:off x="8522465" y="1886037"/>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2</a:t>
            </a:r>
          </a:p>
        </p:txBody>
      </p:sp>
      <p:sp>
        <p:nvSpPr>
          <p:cNvPr id="82" name="TextBox 81"/>
          <p:cNvSpPr txBox="1"/>
          <p:nvPr/>
        </p:nvSpPr>
        <p:spPr>
          <a:xfrm>
            <a:off x="8531162" y="2124289"/>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292934"/>
                </a:solidFill>
                <a:latin typeface="Calibri"/>
              </a:rPr>
              <a:t>3</a:t>
            </a:r>
          </a:p>
        </p:txBody>
      </p:sp>
      <p:sp>
        <p:nvSpPr>
          <p:cNvPr id="83" name="TextBox 82"/>
          <p:cNvSpPr txBox="1"/>
          <p:nvPr/>
        </p:nvSpPr>
        <p:spPr>
          <a:xfrm>
            <a:off x="8524071" y="2351120"/>
            <a:ext cx="301686" cy="369332"/>
          </a:xfrm>
          <a:prstGeom prst="rect">
            <a:avLst/>
          </a:prstGeom>
          <a:noFill/>
        </p:spPr>
        <p:txBody>
          <a:bodyPr wrap="none" rtlCol="0">
            <a:spAutoFit/>
          </a:bodyPr>
          <a:lstStyle/>
          <a:p>
            <a:pPr fontAlgn="auto">
              <a:spcBef>
                <a:spcPts val="0"/>
              </a:spcBef>
              <a:spcAft>
                <a:spcPts val="0"/>
              </a:spcAft>
              <a:buClrTx/>
              <a:buSzTx/>
              <a:buFontTx/>
              <a:buNone/>
            </a:pPr>
            <a:r>
              <a:rPr lang="en-US" sz="1800" b="1">
                <a:solidFill>
                  <a:srgbClr val="292934"/>
                </a:solidFill>
                <a:latin typeface="Calibri"/>
              </a:rPr>
              <a:t>4</a:t>
            </a:r>
            <a:endParaRPr lang="en-US" sz="1800" b="1" dirty="0">
              <a:solidFill>
                <a:srgbClr val="292934"/>
              </a:solidFill>
              <a:latin typeface="Calibri"/>
            </a:endParaRPr>
          </a:p>
        </p:txBody>
      </p:sp>
    </p:spTree>
    <p:extLst>
      <p:ext uri="{BB962C8B-B14F-4D97-AF65-F5344CB8AC3E}">
        <p14:creationId xmlns:p14="http://schemas.microsoft.com/office/powerpoint/2010/main" val="15162637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2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3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3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30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3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3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3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3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3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266" grpId="0"/>
      <p:bldP spid="11308" grpId="0" animBg="1"/>
      <p:bldP spid="11310" grpId="0"/>
      <p:bldP spid="11311" grpId="0" animBg="1"/>
      <p:bldP spid="11313" grpId="0" animBg="1"/>
      <p:bldP spid="11315" grpId="0" animBg="1"/>
      <p:bldP spid="11316" grpId="0" animBg="1"/>
      <p:bldP spid="11317" grpId="0" animBg="1"/>
      <p:bldP spid="8" grpId="0"/>
      <p:bldP spid="67" grpId="0"/>
      <p:bldP spid="69" grpId="0"/>
      <p:bldP spid="70" grpId="0"/>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76001" y="2531241"/>
            <a:ext cx="456480" cy="3194256"/>
            <a:chOff x="3276001" y="2405052"/>
            <a:chExt cx="456480" cy="3194256"/>
          </a:xfrm>
        </p:grpSpPr>
        <p:sp>
          <p:nvSpPr>
            <p:cNvPr id="13324" name="Rectangle 12"/>
            <p:cNvSpPr>
              <a:spLocks noChangeArrowheads="1"/>
            </p:cNvSpPr>
            <p:nvPr/>
          </p:nvSpPr>
          <p:spPr bwMode="auto">
            <a:xfrm>
              <a:off x="3276001" y="3609019"/>
              <a:ext cx="45648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sp>
          <p:nvSpPr>
            <p:cNvPr id="13326" name="Rectangle 14"/>
            <p:cNvSpPr>
              <a:spLocks noChangeArrowheads="1"/>
            </p:cNvSpPr>
            <p:nvPr/>
          </p:nvSpPr>
          <p:spPr bwMode="auto">
            <a:xfrm>
              <a:off x="3276001" y="3898490"/>
              <a:ext cx="45648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sp>
          <p:nvSpPr>
            <p:cNvPr id="13334" name="Rectangle 22"/>
            <p:cNvSpPr>
              <a:spLocks noChangeArrowheads="1"/>
            </p:cNvSpPr>
            <p:nvPr/>
          </p:nvSpPr>
          <p:spPr bwMode="auto">
            <a:xfrm>
              <a:off x="3276001" y="2405052"/>
              <a:ext cx="45648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sp>
          <p:nvSpPr>
            <p:cNvPr id="13340" name="Rectangle 28"/>
            <p:cNvSpPr>
              <a:spLocks noChangeArrowheads="1"/>
            </p:cNvSpPr>
            <p:nvPr/>
          </p:nvSpPr>
          <p:spPr bwMode="auto">
            <a:xfrm>
              <a:off x="3276001" y="5101015"/>
              <a:ext cx="45648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sp>
          <p:nvSpPr>
            <p:cNvPr id="13341" name="Rectangle 29"/>
            <p:cNvSpPr>
              <a:spLocks noChangeArrowheads="1"/>
            </p:cNvSpPr>
            <p:nvPr/>
          </p:nvSpPr>
          <p:spPr bwMode="auto">
            <a:xfrm>
              <a:off x="3276001" y="5391926"/>
              <a:ext cx="45648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grpSp>
      <p:sp>
        <p:nvSpPr>
          <p:cNvPr id="13318" name="AutoShape 6"/>
          <p:cNvSpPr>
            <a:spLocks noChangeArrowheads="1"/>
          </p:cNvSpPr>
          <p:nvPr/>
        </p:nvSpPr>
        <p:spPr bwMode="auto">
          <a:xfrm>
            <a:off x="381601" y="1619626"/>
            <a:ext cx="2737440" cy="4313252"/>
          </a:xfrm>
          <a:prstGeom prst="roundRect">
            <a:avLst>
              <a:gd name="adj" fmla="val 4435"/>
            </a:avLst>
          </a:prstGeom>
          <a:noFill/>
          <a:ln w="9000" cap="flat">
            <a:solidFill>
              <a:srgbClr val="80808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sp>
        <p:nvSpPr>
          <p:cNvPr id="13319" name="Line 7"/>
          <p:cNvSpPr>
            <a:spLocks noChangeShapeType="1"/>
          </p:cNvSpPr>
          <p:nvPr/>
        </p:nvSpPr>
        <p:spPr bwMode="auto">
          <a:xfrm>
            <a:off x="414720" y="2490917"/>
            <a:ext cx="3110400" cy="1441"/>
          </a:xfrm>
          <a:prstGeom prst="line">
            <a:avLst/>
          </a:prstGeom>
          <a:noFill/>
          <a:ln w="9000" cap="flat">
            <a:solidFill>
              <a:srgbClr val="C0C0C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3320" name="Rectangle 8"/>
          <p:cNvSpPr>
            <a:spLocks noChangeArrowheads="1"/>
          </p:cNvSpPr>
          <p:nvPr/>
        </p:nvSpPr>
        <p:spPr bwMode="auto">
          <a:xfrm>
            <a:off x="1742401" y="6304982"/>
            <a:ext cx="3690720" cy="331235"/>
          </a:xfrm>
          <a:prstGeom prst="rect">
            <a:avLst/>
          </a:prstGeom>
          <a:solidFill>
            <a:srgbClr val="FFFFCC"/>
          </a:solidFill>
          <a:ln w="18360" cap="flat">
            <a:solidFill>
              <a:srgbClr val="808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sp>
        <p:nvSpPr>
          <p:cNvPr id="13321" name="Rectangle 9"/>
          <p:cNvSpPr>
            <a:spLocks noChangeArrowheads="1"/>
          </p:cNvSpPr>
          <p:nvPr/>
        </p:nvSpPr>
        <p:spPr bwMode="auto">
          <a:xfrm>
            <a:off x="2571841" y="2531241"/>
            <a:ext cx="37296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2820" rIns="81639" bIns="40820" anchor="ctr"/>
          <a:lstStyle/>
          <a:p>
            <a:pPr algn="ctr" fontAlgn="auto">
              <a:spcBef>
                <a:spcPts val="0"/>
              </a:spcBef>
              <a:spcAft>
                <a:spcPts val="0"/>
              </a:spcAft>
              <a:buClrTx/>
              <a:buSzTx/>
              <a:buFontTx/>
              <a:buNone/>
            </a:pPr>
            <a:r>
              <a:rPr lang="en-US" sz="1400">
                <a:solidFill>
                  <a:srgbClr val="000000"/>
                </a:solidFill>
                <a:latin typeface="Calibri"/>
              </a:rPr>
              <a:t>6</a:t>
            </a:r>
          </a:p>
        </p:txBody>
      </p:sp>
      <p:sp>
        <p:nvSpPr>
          <p:cNvPr id="13322" name="Line 10"/>
          <p:cNvSpPr>
            <a:spLocks noChangeShapeType="1"/>
          </p:cNvSpPr>
          <p:nvPr/>
        </p:nvSpPr>
        <p:spPr bwMode="auto">
          <a:xfrm>
            <a:off x="414720" y="3982914"/>
            <a:ext cx="3110400" cy="1441"/>
          </a:xfrm>
          <a:prstGeom prst="line">
            <a:avLst/>
          </a:prstGeom>
          <a:noFill/>
          <a:ln w="9000" cap="flat">
            <a:solidFill>
              <a:srgbClr val="C0C0C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3323" name="Rectangle 11"/>
          <p:cNvSpPr>
            <a:spLocks noChangeArrowheads="1"/>
          </p:cNvSpPr>
          <p:nvPr/>
        </p:nvSpPr>
        <p:spPr bwMode="auto">
          <a:xfrm>
            <a:off x="1409760" y="3735208"/>
            <a:ext cx="37296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2019" rIns="81639" bIns="40820" anchor="ctr"/>
          <a:lstStyle/>
          <a:p>
            <a:pPr algn="ctr" fontAlgn="auto">
              <a:spcBef>
                <a:spcPts val="0"/>
              </a:spcBef>
              <a:spcAft>
                <a:spcPts val="0"/>
              </a:spcAft>
              <a:buClrTx/>
              <a:buSzTx/>
              <a:buFontTx/>
              <a:buNone/>
            </a:pPr>
            <a:r>
              <a:rPr lang="en-US" sz="1300">
                <a:solidFill>
                  <a:srgbClr val="000000"/>
                </a:solidFill>
                <a:latin typeface="Calibri"/>
              </a:rPr>
              <a:t>5</a:t>
            </a:r>
          </a:p>
        </p:txBody>
      </p:sp>
      <p:sp>
        <p:nvSpPr>
          <p:cNvPr id="13325" name="Rectangle 13"/>
          <p:cNvSpPr>
            <a:spLocks noChangeArrowheads="1"/>
          </p:cNvSpPr>
          <p:nvPr/>
        </p:nvSpPr>
        <p:spPr bwMode="auto">
          <a:xfrm>
            <a:off x="2571841" y="4024679"/>
            <a:ext cx="37296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nchor="ctr"/>
          <a:lstStyle/>
          <a:p>
            <a:pPr algn="ctr" fontAlgn="auto">
              <a:spcBef>
                <a:spcPts val="0"/>
              </a:spcBef>
              <a:spcAft>
                <a:spcPts val="0"/>
              </a:spcAft>
              <a:buClrTx/>
              <a:buSzTx/>
              <a:buFontTx/>
              <a:buNone/>
            </a:pPr>
            <a:r>
              <a:rPr lang="en-US" sz="1100">
                <a:solidFill>
                  <a:srgbClr val="000000"/>
                </a:solidFill>
                <a:latin typeface="Calibri"/>
              </a:rPr>
              <a:t>6</a:t>
            </a:r>
          </a:p>
        </p:txBody>
      </p:sp>
      <p:sp>
        <p:nvSpPr>
          <p:cNvPr id="13327" name="Line 15"/>
          <p:cNvSpPr>
            <a:spLocks noChangeShapeType="1"/>
          </p:cNvSpPr>
          <p:nvPr/>
        </p:nvSpPr>
        <p:spPr bwMode="auto">
          <a:xfrm>
            <a:off x="414720" y="5476351"/>
            <a:ext cx="3110400" cy="1440"/>
          </a:xfrm>
          <a:prstGeom prst="line">
            <a:avLst/>
          </a:prstGeom>
          <a:noFill/>
          <a:ln w="9000" cap="flat">
            <a:solidFill>
              <a:srgbClr val="C0C0C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3328" name="Rectangle 16"/>
          <p:cNvSpPr>
            <a:spLocks noChangeArrowheads="1"/>
          </p:cNvSpPr>
          <p:nvPr/>
        </p:nvSpPr>
        <p:spPr bwMode="auto">
          <a:xfrm>
            <a:off x="622081" y="5227204"/>
            <a:ext cx="37296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2820" rIns="81639" bIns="40820" anchor="ctr"/>
          <a:lstStyle/>
          <a:p>
            <a:pPr algn="ctr" fontAlgn="auto">
              <a:spcBef>
                <a:spcPts val="0"/>
              </a:spcBef>
              <a:spcAft>
                <a:spcPts val="0"/>
              </a:spcAft>
              <a:buClrTx/>
              <a:buSzTx/>
              <a:buFontTx/>
              <a:buNone/>
            </a:pPr>
            <a:r>
              <a:rPr lang="en-US" sz="1400">
                <a:solidFill>
                  <a:srgbClr val="000000"/>
                </a:solidFill>
                <a:latin typeface="Calibri"/>
              </a:rPr>
              <a:t>7</a:t>
            </a:r>
          </a:p>
        </p:txBody>
      </p:sp>
      <p:sp>
        <p:nvSpPr>
          <p:cNvPr id="13329" name="Rectangle 17"/>
          <p:cNvSpPr>
            <a:spLocks noChangeArrowheads="1"/>
          </p:cNvSpPr>
          <p:nvPr/>
        </p:nvSpPr>
        <p:spPr bwMode="auto">
          <a:xfrm>
            <a:off x="1409760" y="5227204"/>
            <a:ext cx="37296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2820" rIns="81639" bIns="40820" anchor="ctr"/>
          <a:lstStyle/>
          <a:p>
            <a:pPr algn="ctr" fontAlgn="auto">
              <a:spcBef>
                <a:spcPts val="0"/>
              </a:spcBef>
              <a:spcAft>
                <a:spcPts val="0"/>
              </a:spcAft>
              <a:buClrTx/>
              <a:buSzTx/>
              <a:buFontTx/>
              <a:buNone/>
            </a:pPr>
            <a:r>
              <a:rPr lang="en-US" sz="1400">
                <a:solidFill>
                  <a:srgbClr val="000000"/>
                </a:solidFill>
                <a:latin typeface="Calibri"/>
              </a:rPr>
              <a:t>3</a:t>
            </a:r>
          </a:p>
        </p:txBody>
      </p:sp>
      <p:sp>
        <p:nvSpPr>
          <p:cNvPr id="13330" name="Rectangle 18"/>
          <p:cNvSpPr>
            <a:spLocks noChangeArrowheads="1"/>
          </p:cNvSpPr>
          <p:nvPr/>
        </p:nvSpPr>
        <p:spPr bwMode="auto">
          <a:xfrm>
            <a:off x="2571841" y="5518115"/>
            <a:ext cx="37296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2820" rIns="81639" bIns="40820" anchor="ctr"/>
          <a:lstStyle/>
          <a:p>
            <a:pPr algn="ctr" fontAlgn="auto">
              <a:spcBef>
                <a:spcPts val="0"/>
              </a:spcBef>
              <a:spcAft>
                <a:spcPts val="0"/>
              </a:spcAft>
              <a:buClrTx/>
              <a:buSzTx/>
              <a:buFontTx/>
              <a:buNone/>
            </a:pPr>
            <a:r>
              <a:rPr lang="en-US" sz="1400">
                <a:solidFill>
                  <a:srgbClr val="000000"/>
                </a:solidFill>
                <a:latin typeface="Calibri"/>
              </a:rPr>
              <a:t>5</a:t>
            </a:r>
          </a:p>
        </p:txBody>
      </p:sp>
      <p:sp>
        <p:nvSpPr>
          <p:cNvPr id="13331" name="Text Box 19"/>
          <p:cNvSpPr txBox="1">
            <a:spLocks noChangeArrowheads="1"/>
          </p:cNvSpPr>
          <p:nvPr/>
        </p:nvSpPr>
        <p:spPr bwMode="auto">
          <a:xfrm>
            <a:off x="381601" y="1261137"/>
            <a:ext cx="2777760" cy="3816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000"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5558" tIns="59139" rIns="85558" bIns="44738"/>
          <a:lstStyle>
            <a:lvl1pPr>
              <a:tabLst>
                <a:tab pos="723900" algn="l"/>
                <a:tab pos="1447800" algn="l"/>
              </a:tabLst>
              <a:defRPr>
                <a:solidFill>
                  <a:srgbClr val="000000"/>
                </a:solidFill>
                <a:latin typeface="Arial" charset="0"/>
                <a:ea typeface="ＭＳ Ｐゴシック" charset="0"/>
                <a:cs typeface="WenQuanYi Zen Hei" charset="0"/>
              </a:defRPr>
            </a:lvl1pPr>
            <a:lvl2pPr>
              <a:tabLst>
                <a:tab pos="723900" algn="l"/>
                <a:tab pos="1447800" algn="l"/>
              </a:tabLst>
              <a:defRPr>
                <a:solidFill>
                  <a:srgbClr val="000000"/>
                </a:solidFill>
                <a:latin typeface="Arial" charset="0"/>
                <a:ea typeface="ＭＳ Ｐゴシック" charset="0"/>
                <a:cs typeface="WenQuanYi Zen Hei" charset="0"/>
              </a:defRPr>
            </a:lvl2pPr>
            <a:lvl3pPr>
              <a:tabLst>
                <a:tab pos="723900" algn="l"/>
                <a:tab pos="1447800" algn="l"/>
              </a:tabLst>
              <a:defRPr>
                <a:solidFill>
                  <a:srgbClr val="000000"/>
                </a:solidFill>
                <a:latin typeface="Arial" charset="0"/>
                <a:ea typeface="ＭＳ Ｐゴシック" charset="0"/>
                <a:cs typeface="WenQuanYi Zen Hei" charset="0"/>
              </a:defRPr>
            </a:lvl3pPr>
            <a:lvl4pPr>
              <a:tabLst>
                <a:tab pos="723900" algn="l"/>
                <a:tab pos="1447800" algn="l"/>
              </a:tabLst>
              <a:defRPr>
                <a:solidFill>
                  <a:srgbClr val="000000"/>
                </a:solidFill>
                <a:latin typeface="Arial" charset="0"/>
                <a:ea typeface="ＭＳ Ｐゴシック" charset="0"/>
                <a:cs typeface="WenQuanYi Zen Hei" charset="0"/>
              </a:defRPr>
            </a:lvl4pPr>
            <a:lvl5pPr>
              <a:tabLst>
                <a:tab pos="723900" algn="l"/>
                <a:tab pos="1447800" algn="l"/>
              </a:tabLst>
              <a:defRPr>
                <a:solidFill>
                  <a:srgbClr val="000000"/>
                </a:solidFill>
                <a:latin typeface="Arial" charset="0"/>
                <a:ea typeface="ＭＳ Ｐゴシック" charset="0"/>
                <a:cs typeface="WenQuanYi Zen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9pPr>
          </a:lstStyle>
          <a:p>
            <a:pPr fontAlgn="auto">
              <a:spcBef>
                <a:spcPts val="0"/>
              </a:spcBef>
              <a:spcAft>
                <a:spcPts val="0"/>
              </a:spcAft>
              <a:buClrTx/>
              <a:buSzTx/>
              <a:buFontTx/>
              <a:buNone/>
            </a:pPr>
            <a:r>
              <a:rPr lang="en-US" sz="1800" b="1" dirty="0"/>
              <a:t>reaction rules</a:t>
            </a:r>
          </a:p>
        </p:txBody>
      </p:sp>
      <p:sp>
        <p:nvSpPr>
          <p:cNvPr id="13332" name="Text Box 20"/>
          <p:cNvSpPr txBox="1">
            <a:spLocks noChangeArrowheads="1"/>
          </p:cNvSpPr>
          <p:nvPr/>
        </p:nvSpPr>
        <p:spPr bwMode="auto">
          <a:xfrm>
            <a:off x="331201" y="6304982"/>
            <a:ext cx="1334880" cy="27362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2820" rIns="81639" bIns="40820"/>
          <a:lstStyle>
            <a:lvl1pPr>
              <a:tabLst>
                <a:tab pos="723900" algn="l"/>
                <a:tab pos="1447800" algn="l"/>
              </a:tabLst>
              <a:defRPr>
                <a:solidFill>
                  <a:srgbClr val="000000"/>
                </a:solidFill>
                <a:latin typeface="Arial" charset="0"/>
                <a:ea typeface="ＭＳ Ｐゴシック" charset="0"/>
                <a:cs typeface="WenQuanYi Zen Hei" charset="0"/>
              </a:defRPr>
            </a:lvl1pPr>
            <a:lvl2pPr>
              <a:tabLst>
                <a:tab pos="723900" algn="l"/>
                <a:tab pos="1447800" algn="l"/>
              </a:tabLst>
              <a:defRPr>
                <a:solidFill>
                  <a:srgbClr val="000000"/>
                </a:solidFill>
                <a:latin typeface="Arial" charset="0"/>
                <a:ea typeface="ＭＳ Ｐゴシック" charset="0"/>
                <a:cs typeface="WenQuanYi Zen Hei" charset="0"/>
              </a:defRPr>
            </a:lvl2pPr>
            <a:lvl3pPr>
              <a:tabLst>
                <a:tab pos="723900" algn="l"/>
                <a:tab pos="1447800" algn="l"/>
              </a:tabLst>
              <a:defRPr>
                <a:solidFill>
                  <a:srgbClr val="000000"/>
                </a:solidFill>
                <a:latin typeface="Arial" charset="0"/>
                <a:ea typeface="ＭＳ Ｐゴシック" charset="0"/>
                <a:cs typeface="WenQuanYi Zen Hei" charset="0"/>
              </a:defRPr>
            </a:lvl3pPr>
            <a:lvl4pPr>
              <a:tabLst>
                <a:tab pos="723900" algn="l"/>
                <a:tab pos="1447800" algn="l"/>
              </a:tabLst>
              <a:defRPr>
                <a:solidFill>
                  <a:srgbClr val="000000"/>
                </a:solidFill>
                <a:latin typeface="Arial" charset="0"/>
                <a:ea typeface="ＭＳ Ｐゴシック" charset="0"/>
                <a:cs typeface="WenQuanYi Zen Hei" charset="0"/>
              </a:defRPr>
            </a:lvl4pPr>
            <a:lvl5pPr>
              <a:tabLst>
                <a:tab pos="723900" algn="l"/>
                <a:tab pos="1447800" algn="l"/>
              </a:tabLst>
              <a:defRPr>
                <a:solidFill>
                  <a:srgbClr val="000000"/>
                </a:solidFill>
                <a:latin typeface="Arial" charset="0"/>
                <a:ea typeface="ＭＳ Ｐゴシック" charset="0"/>
                <a:cs typeface="WenQuanYi Zen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9pPr>
          </a:lstStyle>
          <a:p>
            <a:pPr fontAlgn="auto">
              <a:spcBef>
                <a:spcPts val="0"/>
              </a:spcBef>
              <a:spcAft>
                <a:spcPts val="0"/>
              </a:spcAft>
              <a:buClrTx/>
              <a:buSzTx/>
              <a:buFontTx/>
              <a:buNone/>
            </a:pPr>
            <a:r>
              <a:rPr lang="en-US" sz="1400" i="1"/>
              <a:t>total propensity</a:t>
            </a:r>
          </a:p>
        </p:txBody>
      </p:sp>
      <p:sp>
        <p:nvSpPr>
          <p:cNvPr id="13333" name="Rectangle 21"/>
          <p:cNvSpPr>
            <a:spLocks noChangeArrowheads="1"/>
          </p:cNvSpPr>
          <p:nvPr/>
        </p:nvSpPr>
        <p:spPr bwMode="auto">
          <a:xfrm>
            <a:off x="3276001" y="2241771"/>
            <a:ext cx="45648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pic>
        <p:nvPicPr>
          <p:cNvPr id="13335"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000" y="2283536"/>
            <a:ext cx="420480" cy="15985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33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520" y="2578767"/>
            <a:ext cx="332640" cy="14545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337" name="Rectangle 25"/>
          <p:cNvSpPr>
            <a:spLocks noChangeArrowheads="1"/>
          </p:cNvSpPr>
          <p:nvPr/>
        </p:nvSpPr>
        <p:spPr bwMode="auto">
          <a:xfrm>
            <a:off x="580320" y="3735208"/>
            <a:ext cx="37296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2820" rIns="81639" bIns="40820" anchor="ctr"/>
          <a:lstStyle/>
          <a:p>
            <a:pPr algn="ctr" fontAlgn="auto">
              <a:spcBef>
                <a:spcPts val="0"/>
              </a:spcBef>
              <a:spcAft>
                <a:spcPts val="0"/>
              </a:spcAft>
              <a:buClrTx/>
              <a:buSzTx/>
              <a:buFontTx/>
              <a:buNone/>
            </a:pPr>
            <a:r>
              <a:rPr lang="en-US" sz="1400">
                <a:solidFill>
                  <a:srgbClr val="000000"/>
                </a:solidFill>
                <a:latin typeface="Calibri"/>
              </a:rPr>
              <a:t>6</a:t>
            </a:r>
          </a:p>
        </p:txBody>
      </p:sp>
      <p:pic>
        <p:nvPicPr>
          <p:cNvPr id="13338"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0561" y="3775533"/>
            <a:ext cx="421920" cy="159857"/>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3339"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8081" y="4066443"/>
            <a:ext cx="332640" cy="14545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3342"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0560" y="5268970"/>
            <a:ext cx="420480" cy="15985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3343"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8080" y="5559880"/>
            <a:ext cx="331200" cy="14833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3344"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7600" y="6392832"/>
            <a:ext cx="3450240" cy="159856"/>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347" name="Rectangle 35"/>
          <p:cNvSpPr>
            <a:spLocks noChangeArrowheads="1"/>
          </p:cNvSpPr>
          <p:nvPr/>
        </p:nvSpPr>
        <p:spPr bwMode="auto">
          <a:xfrm>
            <a:off x="622081" y="2155588"/>
            <a:ext cx="37296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2820" rIns="81639" bIns="40820" anchor="ctr"/>
          <a:lstStyle/>
          <a:p>
            <a:pPr algn="ctr" fontAlgn="auto">
              <a:spcBef>
                <a:spcPts val="0"/>
              </a:spcBef>
              <a:spcAft>
                <a:spcPts val="0"/>
              </a:spcAft>
              <a:buClrTx/>
              <a:buSzTx/>
              <a:buFontTx/>
              <a:buNone/>
            </a:pPr>
            <a:r>
              <a:rPr lang="en-US" sz="1400" dirty="0">
                <a:solidFill>
                  <a:srgbClr val="000000"/>
                </a:solidFill>
                <a:latin typeface="Calibri"/>
              </a:rPr>
              <a:t>6</a:t>
            </a:r>
          </a:p>
        </p:txBody>
      </p:sp>
      <p:sp>
        <p:nvSpPr>
          <p:cNvPr id="13348" name="Rectangle 36"/>
          <p:cNvSpPr>
            <a:spLocks noChangeArrowheads="1"/>
          </p:cNvSpPr>
          <p:nvPr/>
        </p:nvSpPr>
        <p:spPr bwMode="auto">
          <a:xfrm>
            <a:off x="1434240" y="2155588"/>
            <a:ext cx="372960" cy="207382"/>
          </a:xfrm>
          <a:prstGeom prst="rect">
            <a:avLst/>
          </a:prstGeom>
          <a:solidFill>
            <a:srgbClr val="FFFFCC"/>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52820" rIns="81639" bIns="40820" anchor="ctr"/>
          <a:lstStyle/>
          <a:p>
            <a:pPr algn="ctr" fontAlgn="auto">
              <a:spcBef>
                <a:spcPts val="0"/>
              </a:spcBef>
              <a:spcAft>
                <a:spcPts val="0"/>
              </a:spcAft>
              <a:buClrTx/>
              <a:buSzTx/>
              <a:buFontTx/>
              <a:buNone/>
            </a:pPr>
            <a:r>
              <a:rPr lang="en-US" sz="1400" dirty="0">
                <a:solidFill>
                  <a:srgbClr val="292934"/>
                </a:solidFill>
                <a:latin typeface="Calibri"/>
              </a:rPr>
              <a:t>4</a:t>
            </a:r>
          </a:p>
        </p:txBody>
      </p:sp>
      <p:grpSp>
        <p:nvGrpSpPr>
          <p:cNvPr id="6" name="Group 5"/>
          <p:cNvGrpSpPr/>
          <p:nvPr/>
        </p:nvGrpSpPr>
        <p:grpSpPr>
          <a:xfrm>
            <a:off x="4230721" y="2021428"/>
            <a:ext cx="3815999" cy="2916307"/>
            <a:chOff x="4230721" y="1895239"/>
            <a:chExt cx="3815999" cy="2916307"/>
          </a:xfrm>
        </p:grpSpPr>
        <p:sp>
          <p:nvSpPr>
            <p:cNvPr id="13349" name="Freeform 37"/>
            <p:cNvSpPr>
              <a:spLocks noChangeArrowheads="1"/>
            </p:cNvSpPr>
            <p:nvPr/>
          </p:nvSpPr>
          <p:spPr bwMode="auto">
            <a:xfrm>
              <a:off x="4727521" y="1895239"/>
              <a:ext cx="498240" cy="966342"/>
            </a:xfrm>
            <a:custGeom>
              <a:avLst/>
              <a:gdLst>
                <a:gd name="T0" fmla="*/ 1524 w 1525"/>
                <a:gd name="T1" fmla="*/ 0 h 2959"/>
                <a:gd name="T2" fmla="*/ 0 w 1525"/>
                <a:gd name="T3" fmla="*/ 2958 h 2959"/>
              </a:gdLst>
              <a:ahLst/>
              <a:cxnLst>
                <a:cxn ang="0">
                  <a:pos x="T0" y="T1"/>
                </a:cxn>
                <a:cxn ang="0">
                  <a:pos x="T2" y="T3"/>
                </a:cxn>
              </a:cxnLst>
              <a:rect l="0" t="0" r="r" b="b"/>
              <a:pathLst>
                <a:path w="1525" h="2959">
                  <a:moveTo>
                    <a:pt x="1524" y="0"/>
                  </a:moveTo>
                  <a:lnTo>
                    <a:pt x="0" y="2958"/>
                  </a:lnTo>
                </a:path>
              </a:pathLst>
            </a:custGeom>
            <a:noFill/>
            <a:ln w="9000" cap="flat">
              <a:solidFill>
                <a:srgbClr val="000080"/>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3350" name="Freeform 38"/>
            <p:cNvSpPr>
              <a:spLocks noChangeArrowheads="1"/>
            </p:cNvSpPr>
            <p:nvPr/>
          </p:nvSpPr>
          <p:spPr bwMode="auto">
            <a:xfrm>
              <a:off x="4230721" y="1895239"/>
              <a:ext cx="995040" cy="1422869"/>
            </a:xfrm>
            <a:custGeom>
              <a:avLst/>
              <a:gdLst>
                <a:gd name="T0" fmla="*/ 3048 w 3049"/>
                <a:gd name="T1" fmla="*/ 0 h 4356"/>
                <a:gd name="T2" fmla="*/ 0 w 3049"/>
                <a:gd name="T3" fmla="*/ 4355 h 4356"/>
              </a:gdLst>
              <a:ahLst/>
              <a:cxnLst>
                <a:cxn ang="0">
                  <a:pos x="T0" y="T1"/>
                </a:cxn>
                <a:cxn ang="0">
                  <a:pos x="T2" y="T3"/>
                </a:cxn>
              </a:cxnLst>
              <a:rect l="0" t="0" r="r" b="b"/>
              <a:pathLst>
                <a:path w="3049" h="4356">
                  <a:moveTo>
                    <a:pt x="3048" y="0"/>
                  </a:moveTo>
                  <a:lnTo>
                    <a:pt x="0" y="4355"/>
                  </a:lnTo>
                </a:path>
              </a:pathLst>
            </a:custGeom>
            <a:noFill/>
            <a:ln w="9000" cap="flat">
              <a:solidFill>
                <a:srgbClr val="000080"/>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3351" name="Freeform 39"/>
            <p:cNvSpPr>
              <a:spLocks noChangeArrowheads="1"/>
            </p:cNvSpPr>
            <p:nvPr/>
          </p:nvSpPr>
          <p:spPr bwMode="auto">
            <a:xfrm>
              <a:off x="5225760" y="1895239"/>
              <a:ext cx="2820960" cy="2210633"/>
            </a:xfrm>
            <a:custGeom>
              <a:avLst/>
              <a:gdLst>
                <a:gd name="T0" fmla="*/ 0 w 8637"/>
                <a:gd name="T1" fmla="*/ 0 h 6769"/>
                <a:gd name="T2" fmla="*/ 8636 w 8637"/>
                <a:gd name="T3" fmla="*/ 6768 h 6769"/>
              </a:gdLst>
              <a:ahLst/>
              <a:cxnLst>
                <a:cxn ang="0">
                  <a:pos x="T0" y="T1"/>
                </a:cxn>
                <a:cxn ang="0">
                  <a:pos x="T2" y="T3"/>
                </a:cxn>
              </a:cxnLst>
              <a:rect l="0" t="0" r="r" b="b"/>
              <a:pathLst>
                <a:path w="8637" h="6769">
                  <a:moveTo>
                    <a:pt x="0" y="0"/>
                  </a:moveTo>
                  <a:lnTo>
                    <a:pt x="8636" y="6768"/>
                  </a:lnTo>
                </a:path>
              </a:pathLst>
            </a:custGeom>
            <a:noFill/>
            <a:ln w="9000" cap="flat">
              <a:solidFill>
                <a:srgbClr val="000080"/>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3352" name="Freeform 40"/>
            <p:cNvSpPr>
              <a:spLocks noChangeArrowheads="1"/>
            </p:cNvSpPr>
            <p:nvPr/>
          </p:nvSpPr>
          <p:spPr bwMode="auto">
            <a:xfrm>
              <a:off x="5225761" y="1895239"/>
              <a:ext cx="83520" cy="2478501"/>
            </a:xfrm>
            <a:custGeom>
              <a:avLst/>
              <a:gdLst>
                <a:gd name="T0" fmla="*/ 0 w 255"/>
                <a:gd name="T1" fmla="*/ 0 h 7591"/>
                <a:gd name="T2" fmla="*/ 254 w 255"/>
                <a:gd name="T3" fmla="*/ 7590 h 7591"/>
              </a:gdLst>
              <a:ahLst/>
              <a:cxnLst>
                <a:cxn ang="0">
                  <a:pos x="T0" y="T1"/>
                </a:cxn>
                <a:cxn ang="0">
                  <a:pos x="T2" y="T3"/>
                </a:cxn>
              </a:cxnLst>
              <a:rect l="0" t="0" r="r" b="b"/>
              <a:pathLst>
                <a:path w="255" h="7591">
                  <a:moveTo>
                    <a:pt x="0" y="0"/>
                  </a:moveTo>
                  <a:lnTo>
                    <a:pt x="254" y="7590"/>
                  </a:lnTo>
                </a:path>
              </a:pathLst>
            </a:custGeom>
            <a:noFill/>
            <a:ln w="9000" cap="flat">
              <a:solidFill>
                <a:srgbClr val="000080"/>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3353" name="Freeform 41"/>
            <p:cNvSpPr>
              <a:spLocks noChangeArrowheads="1"/>
            </p:cNvSpPr>
            <p:nvPr/>
          </p:nvSpPr>
          <p:spPr bwMode="auto">
            <a:xfrm>
              <a:off x="5225760" y="1895239"/>
              <a:ext cx="1369440" cy="1568325"/>
            </a:xfrm>
            <a:custGeom>
              <a:avLst/>
              <a:gdLst>
                <a:gd name="T0" fmla="*/ 0 w 4192"/>
                <a:gd name="T1" fmla="*/ 0 h 4804"/>
                <a:gd name="T2" fmla="*/ 4191 w 4192"/>
                <a:gd name="T3" fmla="*/ 4803 h 4804"/>
              </a:gdLst>
              <a:ahLst/>
              <a:cxnLst>
                <a:cxn ang="0">
                  <a:pos x="T0" y="T1"/>
                </a:cxn>
                <a:cxn ang="0">
                  <a:pos x="T2" y="T3"/>
                </a:cxn>
              </a:cxnLst>
              <a:rect l="0" t="0" r="r" b="b"/>
              <a:pathLst>
                <a:path w="4192" h="4804">
                  <a:moveTo>
                    <a:pt x="0" y="0"/>
                  </a:moveTo>
                  <a:lnTo>
                    <a:pt x="4191" y="4803"/>
                  </a:lnTo>
                </a:path>
              </a:pathLst>
            </a:custGeom>
            <a:noFill/>
            <a:ln w="9000" cap="flat">
              <a:solidFill>
                <a:srgbClr val="000080"/>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3354" name="Freeform 42"/>
            <p:cNvSpPr>
              <a:spLocks noChangeArrowheads="1"/>
            </p:cNvSpPr>
            <p:nvPr/>
          </p:nvSpPr>
          <p:spPr bwMode="auto">
            <a:xfrm>
              <a:off x="5225761" y="1895239"/>
              <a:ext cx="1700640" cy="2916307"/>
            </a:xfrm>
            <a:custGeom>
              <a:avLst/>
              <a:gdLst>
                <a:gd name="T0" fmla="*/ 0 w 5208"/>
                <a:gd name="T1" fmla="*/ 0 h 8928"/>
                <a:gd name="T2" fmla="*/ 5207 w 5208"/>
                <a:gd name="T3" fmla="*/ 8927 h 8928"/>
              </a:gdLst>
              <a:ahLst/>
              <a:cxnLst>
                <a:cxn ang="0">
                  <a:pos x="T0" y="T1"/>
                </a:cxn>
                <a:cxn ang="0">
                  <a:pos x="T2" y="T3"/>
                </a:cxn>
              </a:cxnLst>
              <a:rect l="0" t="0" r="r" b="b"/>
              <a:pathLst>
                <a:path w="5208" h="8928">
                  <a:moveTo>
                    <a:pt x="0" y="0"/>
                  </a:moveTo>
                  <a:lnTo>
                    <a:pt x="5207" y="8927"/>
                  </a:lnTo>
                </a:path>
              </a:pathLst>
            </a:custGeom>
            <a:noFill/>
            <a:ln w="9000" cap="flat">
              <a:solidFill>
                <a:srgbClr val="000080"/>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grpSp>
      <p:grpSp>
        <p:nvGrpSpPr>
          <p:cNvPr id="7" name="Group 6"/>
          <p:cNvGrpSpPr/>
          <p:nvPr/>
        </p:nvGrpSpPr>
        <p:grpSpPr>
          <a:xfrm>
            <a:off x="4769281" y="2061752"/>
            <a:ext cx="3401279" cy="2875982"/>
            <a:chOff x="4769281" y="1935563"/>
            <a:chExt cx="3401279" cy="2875982"/>
          </a:xfrm>
        </p:grpSpPr>
        <p:sp>
          <p:nvSpPr>
            <p:cNvPr id="13355" name="Freeform 43"/>
            <p:cNvSpPr>
              <a:spLocks noChangeArrowheads="1"/>
            </p:cNvSpPr>
            <p:nvPr/>
          </p:nvSpPr>
          <p:spPr bwMode="auto">
            <a:xfrm>
              <a:off x="6179040" y="1935563"/>
              <a:ext cx="954720" cy="761840"/>
            </a:xfrm>
            <a:custGeom>
              <a:avLst/>
              <a:gdLst>
                <a:gd name="T0" fmla="*/ 0 w 2922"/>
                <a:gd name="T1" fmla="*/ 0 h 2331"/>
                <a:gd name="T2" fmla="*/ 2921 w 2922"/>
                <a:gd name="T3" fmla="*/ 2330 h 2331"/>
              </a:gdLst>
              <a:ahLst/>
              <a:cxnLst>
                <a:cxn ang="0">
                  <a:pos x="T0" y="T1"/>
                </a:cxn>
                <a:cxn ang="0">
                  <a:pos x="T2" y="T3"/>
                </a:cxn>
              </a:cxnLst>
              <a:rect l="0" t="0" r="r" b="b"/>
              <a:pathLst>
                <a:path w="2922" h="2331">
                  <a:moveTo>
                    <a:pt x="0" y="0"/>
                  </a:moveTo>
                  <a:lnTo>
                    <a:pt x="2921" y="2330"/>
                  </a:lnTo>
                </a:path>
              </a:pathLst>
            </a:custGeom>
            <a:noFill/>
            <a:ln w="9000" cap="flat">
              <a:solidFill>
                <a:srgbClr val="800000"/>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3356" name="Freeform 44"/>
            <p:cNvSpPr>
              <a:spLocks noChangeArrowheads="1"/>
            </p:cNvSpPr>
            <p:nvPr/>
          </p:nvSpPr>
          <p:spPr bwMode="auto">
            <a:xfrm>
              <a:off x="4769281" y="1935563"/>
              <a:ext cx="1409760" cy="2235115"/>
            </a:xfrm>
            <a:custGeom>
              <a:avLst/>
              <a:gdLst>
                <a:gd name="T0" fmla="*/ 4318 w 4319"/>
                <a:gd name="T1" fmla="*/ 0 h 6843"/>
                <a:gd name="T2" fmla="*/ 0 w 4319"/>
                <a:gd name="T3" fmla="*/ 6842 h 6843"/>
              </a:gdLst>
              <a:ahLst/>
              <a:cxnLst>
                <a:cxn ang="0">
                  <a:pos x="T0" y="T1"/>
                </a:cxn>
                <a:cxn ang="0">
                  <a:pos x="T2" y="T3"/>
                </a:cxn>
              </a:cxnLst>
              <a:rect l="0" t="0" r="r" b="b"/>
              <a:pathLst>
                <a:path w="4319" h="6843">
                  <a:moveTo>
                    <a:pt x="4318" y="0"/>
                  </a:moveTo>
                  <a:lnTo>
                    <a:pt x="0" y="6842"/>
                  </a:lnTo>
                </a:path>
              </a:pathLst>
            </a:custGeom>
            <a:noFill/>
            <a:ln w="9000" cap="flat">
              <a:solidFill>
                <a:srgbClr val="800000"/>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3357" name="Freeform 45"/>
            <p:cNvSpPr>
              <a:spLocks noChangeArrowheads="1"/>
            </p:cNvSpPr>
            <p:nvPr/>
          </p:nvSpPr>
          <p:spPr bwMode="auto">
            <a:xfrm>
              <a:off x="6137280" y="1935563"/>
              <a:ext cx="41760" cy="2875982"/>
            </a:xfrm>
            <a:custGeom>
              <a:avLst/>
              <a:gdLst>
                <a:gd name="T0" fmla="*/ 127 w 128"/>
                <a:gd name="T1" fmla="*/ 0 h 8808"/>
                <a:gd name="T2" fmla="*/ 0 w 128"/>
                <a:gd name="T3" fmla="*/ 8807 h 8808"/>
              </a:gdLst>
              <a:ahLst/>
              <a:cxnLst>
                <a:cxn ang="0">
                  <a:pos x="T0" y="T1"/>
                </a:cxn>
                <a:cxn ang="0">
                  <a:pos x="T2" y="T3"/>
                </a:cxn>
              </a:cxnLst>
              <a:rect l="0" t="0" r="r" b="b"/>
              <a:pathLst>
                <a:path w="128" h="8808">
                  <a:moveTo>
                    <a:pt x="127" y="0"/>
                  </a:moveTo>
                  <a:lnTo>
                    <a:pt x="0" y="8807"/>
                  </a:lnTo>
                </a:path>
              </a:pathLst>
            </a:custGeom>
            <a:noFill/>
            <a:ln w="9000" cap="flat">
              <a:solidFill>
                <a:srgbClr val="800000"/>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sp>
          <p:nvSpPr>
            <p:cNvPr id="13358" name="Freeform 46"/>
            <p:cNvSpPr>
              <a:spLocks noChangeArrowheads="1"/>
            </p:cNvSpPr>
            <p:nvPr/>
          </p:nvSpPr>
          <p:spPr bwMode="auto">
            <a:xfrm>
              <a:off x="6179040" y="1935563"/>
              <a:ext cx="1991520" cy="2875982"/>
            </a:xfrm>
            <a:custGeom>
              <a:avLst/>
              <a:gdLst>
                <a:gd name="T0" fmla="*/ 0 w 6097"/>
                <a:gd name="T1" fmla="*/ 0 h 8808"/>
                <a:gd name="T2" fmla="*/ 6096 w 6097"/>
                <a:gd name="T3" fmla="*/ 8807 h 8808"/>
              </a:gdLst>
              <a:ahLst/>
              <a:cxnLst>
                <a:cxn ang="0">
                  <a:pos x="T0" y="T1"/>
                </a:cxn>
                <a:cxn ang="0">
                  <a:pos x="T2" y="T3"/>
                </a:cxn>
              </a:cxnLst>
              <a:rect l="0" t="0" r="r" b="b"/>
              <a:pathLst>
                <a:path w="6097" h="8808">
                  <a:moveTo>
                    <a:pt x="0" y="0"/>
                  </a:moveTo>
                  <a:lnTo>
                    <a:pt x="6096" y="8807"/>
                  </a:lnTo>
                </a:path>
              </a:pathLst>
            </a:custGeom>
            <a:noFill/>
            <a:ln w="9000" cap="flat">
              <a:solidFill>
                <a:srgbClr val="800000"/>
              </a:solidFill>
              <a:prstDash val="sysDot"/>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grpSp>
      <p:grpSp>
        <p:nvGrpSpPr>
          <p:cNvPr id="13376" name="Group 64"/>
          <p:cNvGrpSpPr>
            <a:grpSpLocks/>
          </p:cNvGrpSpPr>
          <p:nvPr/>
        </p:nvGrpSpPr>
        <p:grpSpPr bwMode="auto">
          <a:xfrm>
            <a:off x="496800" y="1729078"/>
            <a:ext cx="2528640" cy="427724"/>
            <a:chOff x="345" y="1113"/>
            <a:chExt cx="1756" cy="297"/>
          </a:xfrm>
        </p:grpSpPr>
        <p:sp>
          <p:nvSpPr>
            <p:cNvPr id="13377" name="Text Box 65"/>
            <p:cNvSpPr txBox="1">
              <a:spLocks noChangeArrowheads="1"/>
            </p:cNvSpPr>
            <p:nvPr/>
          </p:nvSpPr>
          <p:spPr bwMode="auto">
            <a:xfrm>
              <a:off x="812" y="1159"/>
              <a:ext cx="183"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p>
              <a:pPr fontAlgn="auto">
                <a:spcBef>
                  <a:spcPts val="0"/>
                </a:spcBef>
                <a:spcAft>
                  <a:spcPts val="0"/>
                </a:spcAft>
                <a:buClrTx/>
                <a:buSzTx/>
                <a:buFontTx/>
                <a:buNone/>
              </a:pPr>
              <a:r>
                <a:rPr lang="en-US" sz="1800">
                  <a:solidFill>
                    <a:srgbClr val="000000"/>
                  </a:solidFill>
                  <a:latin typeface="Calibri"/>
                </a:rPr>
                <a:t>+</a:t>
              </a:r>
            </a:p>
          </p:txBody>
        </p:sp>
        <p:grpSp>
          <p:nvGrpSpPr>
            <p:cNvPr id="13378" name="Group 66"/>
            <p:cNvGrpSpPr>
              <a:grpSpLocks/>
            </p:cNvGrpSpPr>
            <p:nvPr/>
          </p:nvGrpSpPr>
          <p:grpSpPr bwMode="auto">
            <a:xfrm>
              <a:off x="1670" y="1152"/>
              <a:ext cx="431" cy="258"/>
              <a:chOff x="1670" y="1152"/>
              <a:chExt cx="431" cy="258"/>
            </a:xfrm>
          </p:grpSpPr>
          <p:sp>
            <p:nvSpPr>
              <p:cNvPr id="13379" name="Oval 67"/>
              <p:cNvSpPr>
                <a:spLocks noChangeArrowheads="1"/>
              </p:cNvSpPr>
              <p:nvPr/>
            </p:nvSpPr>
            <p:spPr bwMode="auto">
              <a:xfrm>
                <a:off x="1670" y="1254"/>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380" name="AutoShape 68"/>
              <p:cNvSpPr>
                <a:spLocks noChangeArrowheads="1"/>
              </p:cNvSpPr>
              <p:nvPr/>
            </p:nvSpPr>
            <p:spPr bwMode="auto">
              <a:xfrm>
                <a:off x="1670" y="1152"/>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a:t>
                </a:r>
              </a:p>
            </p:txBody>
          </p:sp>
        </p:grpSp>
        <p:sp>
          <p:nvSpPr>
            <p:cNvPr id="13381" name="AutoShape 69"/>
            <p:cNvSpPr>
              <a:spLocks noChangeArrowheads="1"/>
            </p:cNvSpPr>
            <p:nvPr/>
          </p:nvSpPr>
          <p:spPr bwMode="auto">
            <a:xfrm>
              <a:off x="345" y="1205"/>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dirty="0">
                  <a:solidFill>
                    <a:srgbClr val="000000"/>
                  </a:solidFill>
                  <a:latin typeface="Calibri"/>
                </a:rPr>
                <a:t>a           </a:t>
              </a:r>
            </a:p>
          </p:txBody>
        </p:sp>
        <p:sp>
          <p:nvSpPr>
            <p:cNvPr id="13382" name="Oval 70"/>
            <p:cNvSpPr>
              <a:spLocks noChangeArrowheads="1"/>
            </p:cNvSpPr>
            <p:nvPr/>
          </p:nvSpPr>
          <p:spPr bwMode="auto">
            <a:xfrm>
              <a:off x="1036" y="1176"/>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383" name="Line 71"/>
            <p:cNvSpPr>
              <a:spLocks noChangeShapeType="1"/>
            </p:cNvSpPr>
            <p:nvPr/>
          </p:nvSpPr>
          <p:spPr bwMode="auto">
            <a:xfrm>
              <a:off x="1267" y="1263"/>
              <a:ext cx="316" cy="4"/>
            </a:xfrm>
            <a:prstGeom prst="line">
              <a:avLst/>
            </a:prstGeom>
            <a:noFill/>
            <a:ln w="18360" cap="flat">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auto">
                <a:spcBef>
                  <a:spcPts val="0"/>
                </a:spcBef>
                <a:spcAft>
                  <a:spcPts val="0"/>
                </a:spcAft>
                <a:buClrTx/>
                <a:buSzTx/>
                <a:buFontTx/>
                <a:buNone/>
              </a:pPr>
              <a:endParaRPr lang="en-US" sz="1800">
                <a:solidFill>
                  <a:srgbClr val="292934"/>
                </a:solidFill>
                <a:latin typeface="Calibri"/>
              </a:endParaRPr>
            </a:p>
          </p:txBody>
        </p:sp>
        <p:pic>
          <p:nvPicPr>
            <p:cNvPr id="13384" name="Picture 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55" y="1113"/>
              <a:ext cx="357" cy="9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grpSp>
        <p:nvGrpSpPr>
          <p:cNvPr id="13385" name="Group 73"/>
          <p:cNvGrpSpPr>
            <a:grpSpLocks/>
          </p:cNvGrpSpPr>
          <p:nvPr/>
        </p:nvGrpSpPr>
        <p:grpSpPr bwMode="auto">
          <a:xfrm>
            <a:off x="496800" y="3195152"/>
            <a:ext cx="2528640" cy="436365"/>
            <a:chOff x="345" y="2131"/>
            <a:chExt cx="1756" cy="303"/>
          </a:xfrm>
        </p:grpSpPr>
        <p:sp>
          <p:nvSpPr>
            <p:cNvPr id="13386" name="Text Box 74"/>
            <p:cNvSpPr txBox="1">
              <a:spLocks noChangeArrowheads="1"/>
            </p:cNvSpPr>
            <p:nvPr/>
          </p:nvSpPr>
          <p:spPr bwMode="auto">
            <a:xfrm>
              <a:off x="812" y="2196"/>
              <a:ext cx="183"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p>
              <a:pPr fontAlgn="auto">
                <a:spcBef>
                  <a:spcPts val="0"/>
                </a:spcBef>
                <a:spcAft>
                  <a:spcPts val="0"/>
                </a:spcAft>
                <a:buClrTx/>
                <a:buSzTx/>
                <a:buFontTx/>
                <a:buNone/>
              </a:pPr>
              <a:r>
                <a:rPr lang="en-US" sz="1800">
                  <a:solidFill>
                    <a:srgbClr val="000000"/>
                  </a:solidFill>
                  <a:latin typeface="Calibri"/>
                </a:rPr>
                <a:t>+</a:t>
              </a:r>
            </a:p>
          </p:txBody>
        </p:sp>
        <p:grpSp>
          <p:nvGrpSpPr>
            <p:cNvPr id="13387" name="Group 75"/>
            <p:cNvGrpSpPr>
              <a:grpSpLocks/>
            </p:cNvGrpSpPr>
            <p:nvPr/>
          </p:nvGrpSpPr>
          <p:grpSpPr bwMode="auto">
            <a:xfrm>
              <a:off x="1670" y="2189"/>
              <a:ext cx="431" cy="201"/>
              <a:chOff x="1670" y="2189"/>
              <a:chExt cx="431" cy="201"/>
            </a:xfrm>
          </p:grpSpPr>
          <p:sp>
            <p:nvSpPr>
              <p:cNvPr id="13388" name="Oval 76"/>
              <p:cNvSpPr>
                <a:spLocks noChangeArrowheads="1"/>
              </p:cNvSpPr>
              <p:nvPr/>
            </p:nvSpPr>
            <p:spPr bwMode="auto">
              <a:xfrm>
                <a:off x="1814" y="2291"/>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3389" name="AutoShape 77"/>
              <p:cNvSpPr>
                <a:spLocks noChangeArrowheads="1"/>
              </p:cNvSpPr>
              <p:nvPr/>
            </p:nvSpPr>
            <p:spPr bwMode="auto">
              <a:xfrm>
                <a:off x="1670" y="2189"/>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b</a:t>
                </a:r>
              </a:p>
            </p:txBody>
          </p:sp>
        </p:grpSp>
        <p:sp>
          <p:nvSpPr>
            <p:cNvPr id="13390" name="AutoShape 78"/>
            <p:cNvSpPr>
              <a:spLocks noChangeArrowheads="1"/>
            </p:cNvSpPr>
            <p:nvPr/>
          </p:nvSpPr>
          <p:spPr bwMode="auto">
            <a:xfrm>
              <a:off x="345" y="2247"/>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b</a:t>
              </a:r>
            </a:p>
          </p:txBody>
        </p:sp>
        <p:sp>
          <p:nvSpPr>
            <p:cNvPr id="13391" name="Oval 79"/>
            <p:cNvSpPr>
              <a:spLocks noChangeArrowheads="1"/>
            </p:cNvSpPr>
            <p:nvPr/>
          </p:nvSpPr>
          <p:spPr bwMode="auto">
            <a:xfrm>
              <a:off x="1036" y="2247"/>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3392" name="Line 80"/>
            <p:cNvSpPr>
              <a:spLocks noChangeShapeType="1"/>
            </p:cNvSpPr>
            <p:nvPr/>
          </p:nvSpPr>
          <p:spPr bwMode="auto">
            <a:xfrm>
              <a:off x="1267" y="2304"/>
              <a:ext cx="316" cy="0"/>
            </a:xfrm>
            <a:prstGeom prst="line">
              <a:avLst/>
            </a:prstGeom>
            <a:noFill/>
            <a:ln w="18360" cap="flat">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auto">
                <a:spcBef>
                  <a:spcPts val="0"/>
                </a:spcBef>
                <a:spcAft>
                  <a:spcPts val="0"/>
                </a:spcAft>
                <a:buClrTx/>
                <a:buSzTx/>
                <a:buFontTx/>
                <a:buNone/>
              </a:pPr>
              <a:endParaRPr lang="en-US" sz="1800">
                <a:solidFill>
                  <a:srgbClr val="292934"/>
                </a:solidFill>
                <a:latin typeface="Calibri"/>
              </a:endParaRPr>
            </a:p>
          </p:txBody>
        </p:sp>
        <p:pic>
          <p:nvPicPr>
            <p:cNvPr id="13393" name="Picture 8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7" y="2131"/>
              <a:ext cx="357" cy="9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grpSp>
        <p:nvGrpSpPr>
          <p:cNvPr id="13394" name="Group 82"/>
          <p:cNvGrpSpPr>
            <a:grpSpLocks/>
          </p:cNvGrpSpPr>
          <p:nvPr/>
        </p:nvGrpSpPr>
        <p:grpSpPr bwMode="auto">
          <a:xfrm>
            <a:off x="496800" y="4688588"/>
            <a:ext cx="2528640" cy="496853"/>
            <a:chOff x="345" y="3168"/>
            <a:chExt cx="1756" cy="345"/>
          </a:xfrm>
        </p:grpSpPr>
        <p:sp>
          <p:nvSpPr>
            <p:cNvPr id="13395" name="Text Box 83"/>
            <p:cNvSpPr txBox="1">
              <a:spLocks noChangeArrowheads="1"/>
            </p:cNvSpPr>
            <p:nvPr/>
          </p:nvSpPr>
          <p:spPr bwMode="auto">
            <a:xfrm>
              <a:off x="812" y="3232"/>
              <a:ext cx="183" cy="23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60876" rIns="90000" bIns="45000"/>
            <a:lstStyle/>
            <a:p>
              <a:pPr fontAlgn="auto">
                <a:spcBef>
                  <a:spcPts val="0"/>
                </a:spcBef>
                <a:spcAft>
                  <a:spcPts val="0"/>
                </a:spcAft>
                <a:buClrTx/>
                <a:buSzTx/>
                <a:buFontTx/>
                <a:buNone/>
              </a:pPr>
              <a:r>
                <a:rPr lang="en-US" sz="1800">
                  <a:solidFill>
                    <a:srgbClr val="000000"/>
                  </a:solidFill>
                  <a:latin typeface="Calibri"/>
                </a:rPr>
                <a:t>+</a:t>
              </a:r>
            </a:p>
          </p:txBody>
        </p:sp>
        <p:grpSp>
          <p:nvGrpSpPr>
            <p:cNvPr id="13396" name="Group 84"/>
            <p:cNvGrpSpPr>
              <a:grpSpLocks/>
            </p:cNvGrpSpPr>
            <p:nvPr/>
          </p:nvGrpSpPr>
          <p:grpSpPr bwMode="auto">
            <a:xfrm>
              <a:off x="1670" y="3226"/>
              <a:ext cx="431" cy="287"/>
              <a:chOff x="1670" y="3226"/>
              <a:chExt cx="431" cy="287"/>
            </a:xfrm>
          </p:grpSpPr>
          <p:sp>
            <p:nvSpPr>
              <p:cNvPr id="13397" name="Oval 85"/>
              <p:cNvSpPr>
                <a:spLocks noChangeArrowheads="1"/>
              </p:cNvSpPr>
              <p:nvPr/>
            </p:nvSpPr>
            <p:spPr bwMode="auto">
              <a:xfrm>
                <a:off x="1958" y="3327"/>
                <a:ext cx="143" cy="185"/>
              </a:xfrm>
              <a:prstGeom prst="ellipse">
                <a:avLst/>
              </a:prstGeom>
              <a:solidFill>
                <a:srgbClr val="D9D9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C</a:t>
                </a:r>
              </a:p>
            </p:txBody>
          </p:sp>
          <p:sp>
            <p:nvSpPr>
              <p:cNvPr id="13398" name="AutoShape 86"/>
              <p:cNvSpPr>
                <a:spLocks noChangeArrowheads="1"/>
              </p:cNvSpPr>
              <p:nvPr/>
            </p:nvSpPr>
            <p:spPr bwMode="auto">
              <a:xfrm>
                <a:off x="1670" y="3226"/>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           c</a:t>
                </a:r>
              </a:p>
            </p:txBody>
          </p:sp>
        </p:grpSp>
        <p:sp>
          <p:nvSpPr>
            <p:cNvPr id="13399" name="AutoShape 87"/>
            <p:cNvSpPr>
              <a:spLocks noChangeArrowheads="1"/>
            </p:cNvSpPr>
            <p:nvPr/>
          </p:nvSpPr>
          <p:spPr bwMode="auto">
            <a:xfrm>
              <a:off x="345" y="3279"/>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dirty="0">
                  <a:solidFill>
                    <a:srgbClr val="000000"/>
                  </a:solidFill>
                  <a:latin typeface="Calibri"/>
                </a:rPr>
                <a:t>            c</a:t>
              </a:r>
            </a:p>
          </p:txBody>
        </p:sp>
        <p:sp>
          <p:nvSpPr>
            <p:cNvPr id="13400" name="Oval 88"/>
            <p:cNvSpPr>
              <a:spLocks noChangeArrowheads="1"/>
            </p:cNvSpPr>
            <p:nvPr/>
          </p:nvSpPr>
          <p:spPr bwMode="auto">
            <a:xfrm>
              <a:off x="1036" y="3250"/>
              <a:ext cx="143" cy="185"/>
            </a:xfrm>
            <a:prstGeom prst="ellipse">
              <a:avLst/>
            </a:prstGeom>
            <a:solidFill>
              <a:srgbClr val="D9D9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C</a:t>
              </a:r>
            </a:p>
          </p:txBody>
        </p:sp>
        <p:sp>
          <p:nvSpPr>
            <p:cNvPr id="13401" name="Line 89"/>
            <p:cNvSpPr>
              <a:spLocks noChangeShapeType="1"/>
            </p:cNvSpPr>
            <p:nvPr/>
          </p:nvSpPr>
          <p:spPr bwMode="auto">
            <a:xfrm>
              <a:off x="1267" y="3336"/>
              <a:ext cx="316" cy="4"/>
            </a:xfrm>
            <a:prstGeom prst="line">
              <a:avLst/>
            </a:prstGeom>
            <a:noFill/>
            <a:ln w="18360" cap="flat">
              <a:solidFill>
                <a:srgbClr val="000000"/>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fontAlgn="auto">
                <a:spcBef>
                  <a:spcPts val="0"/>
                </a:spcBef>
                <a:spcAft>
                  <a:spcPts val="0"/>
                </a:spcAft>
                <a:buClrTx/>
                <a:buSzTx/>
                <a:buFontTx/>
                <a:buNone/>
              </a:pPr>
              <a:endParaRPr lang="en-US" sz="1800">
                <a:solidFill>
                  <a:srgbClr val="292934"/>
                </a:solidFill>
                <a:latin typeface="Calibri"/>
              </a:endParaRPr>
            </a:p>
          </p:txBody>
        </p:sp>
        <p:pic>
          <p:nvPicPr>
            <p:cNvPr id="13402" name="Picture 9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67" y="3168"/>
              <a:ext cx="357" cy="9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grpSp>
        <p:nvGrpSpPr>
          <p:cNvPr id="4" name="Group 3"/>
          <p:cNvGrpSpPr/>
          <p:nvPr/>
        </p:nvGrpSpPr>
        <p:grpSpPr>
          <a:xfrm>
            <a:off x="3981601" y="2449153"/>
            <a:ext cx="4811040" cy="3875447"/>
            <a:chOff x="3981601" y="2322964"/>
            <a:chExt cx="4811040" cy="3875447"/>
          </a:xfrm>
        </p:grpSpPr>
        <p:sp>
          <p:nvSpPr>
            <p:cNvPr id="13316" name="AutoShape 4"/>
            <p:cNvSpPr>
              <a:spLocks noChangeArrowheads="1"/>
            </p:cNvSpPr>
            <p:nvPr/>
          </p:nvSpPr>
          <p:spPr bwMode="auto">
            <a:xfrm>
              <a:off x="3981601" y="2322964"/>
              <a:ext cx="4811040" cy="3483725"/>
            </a:xfrm>
            <a:prstGeom prst="roundRect">
              <a:avLst>
                <a:gd name="adj" fmla="val 8884"/>
              </a:avLst>
            </a:prstGeom>
            <a:noFill/>
            <a:ln w="9000" cap="flat">
              <a:solidFill>
                <a:srgbClr val="666666"/>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sp>
          <p:nvSpPr>
            <p:cNvPr id="13317" name="Text Box 5"/>
            <p:cNvSpPr txBox="1">
              <a:spLocks noChangeArrowheads="1"/>
            </p:cNvSpPr>
            <p:nvPr/>
          </p:nvSpPr>
          <p:spPr bwMode="auto">
            <a:xfrm>
              <a:off x="5227265" y="5816771"/>
              <a:ext cx="2843666" cy="3816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000"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5558" tIns="59139" rIns="85558" bIns="44738"/>
            <a:lstStyle>
              <a:lvl1pPr>
                <a:tabLst>
                  <a:tab pos="723900" algn="l"/>
                </a:tabLst>
                <a:defRPr>
                  <a:solidFill>
                    <a:srgbClr val="000000"/>
                  </a:solidFill>
                  <a:latin typeface="Arial" charset="0"/>
                  <a:ea typeface="ＭＳ Ｐゴシック" charset="0"/>
                  <a:cs typeface="WenQuanYi Zen Hei" charset="0"/>
                </a:defRPr>
              </a:lvl1pPr>
              <a:lvl2pPr>
                <a:tabLst>
                  <a:tab pos="723900" algn="l"/>
                </a:tabLst>
                <a:defRPr>
                  <a:solidFill>
                    <a:srgbClr val="000000"/>
                  </a:solidFill>
                  <a:latin typeface="Arial" charset="0"/>
                  <a:ea typeface="ＭＳ Ｐゴシック" charset="0"/>
                  <a:cs typeface="WenQuanYi Zen Hei" charset="0"/>
                </a:defRPr>
              </a:lvl2pPr>
              <a:lvl3pPr>
                <a:tabLst>
                  <a:tab pos="723900" algn="l"/>
                </a:tabLst>
                <a:defRPr>
                  <a:solidFill>
                    <a:srgbClr val="000000"/>
                  </a:solidFill>
                  <a:latin typeface="Arial" charset="0"/>
                  <a:ea typeface="ＭＳ Ｐゴシック" charset="0"/>
                  <a:cs typeface="WenQuanYi Zen Hei" charset="0"/>
                </a:defRPr>
              </a:lvl3pPr>
              <a:lvl4pPr>
                <a:tabLst>
                  <a:tab pos="723900" algn="l"/>
                </a:tabLst>
                <a:defRPr>
                  <a:solidFill>
                    <a:srgbClr val="000000"/>
                  </a:solidFill>
                  <a:latin typeface="Arial" charset="0"/>
                  <a:ea typeface="ＭＳ Ｐゴシック" charset="0"/>
                  <a:cs typeface="WenQuanYi Zen Hei" charset="0"/>
                </a:defRPr>
              </a:lvl4pPr>
              <a:lvl5pPr>
                <a:tabLst>
                  <a:tab pos="723900" algn="l"/>
                </a:tabLst>
                <a:defRPr>
                  <a:solidFill>
                    <a:srgbClr val="000000"/>
                  </a:solidFill>
                  <a:latin typeface="Arial" charset="0"/>
                  <a:ea typeface="ＭＳ Ｐゴシック" charset="0"/>
                  <a:cs typeface="WenQuanYi Zen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WenQuanYi Zen Hei" charset="0"/>
                </a:defRPr>
              </a:lvl9pPr>
            </a:lstStyle>
            <a:p>
              <a:pPr fontAlgn="auto">
                <a:spcBef>
                  <a:spcPts val="0"/>
                </a:spcBef>
                <a:spcAft>
                  <a:spcPts val="0"/>
                </a:spcAft>
                <a:buClrTx/>
                <a:buSzTx/>
                <a:buFontTx/>
                <a:buNone/>
              </a:pPr>
              <a:r>
                <a:rPr lang="en-US" sz="1800" b="1" dirty="0"/>
                <a:t>system configuration</a:t>
              </a:r>
            </a:p>
          </p:txBody>
        </p:sp>
        <p:grpSp>
          <p:nvGrpSpPr>
            <p:cNvPr id="13403" name="Group 91"/>
            <p:cNvGrpSpPr>
              <a:grpSpLocks/>
            </p:cNvGrpSpPr>
            <p:nvPr/>
          </p:nvGrpSpPr>
          <p:grpSpPr bwMode="auto">
            <a:xfrm>
              <a:off x="4142881" y="2530346"/>
              <a:ext cx="4436640" cy="3151051"/>
              <a:chOff x="2877" y="1757"/>
              <a:chExt cx="3081" cy="2188"/>
            </a:xfrm>
          </p:grpSpPr>
          <p:sp>
            <p:nvSpPr>
              <p:cNvPr id="13404" name="Oval 92"/>
              <p:cNvSpPr>
                <a:spLocks noChangeArrowheads="1"/>
              </p:cNvSpPr>
              <p:nvPr/>
            </p:nvSpPr>
            <p:spPr bwMode="auto">
              <a:xfrm>
                <a:off x="5296" y="3788"/>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405" name="AutoShape 93"/>
              <p:cNvSpPr>
                <a:spLocks noChangeArrowheads="1"/>
              </p:cNvSpPr>
              <p:nvPr/>
            </p:nvSpPr>
            <p:spPr bwMode="auto">
              <a:xfrm>
                <a:off x="5296" y="3686"/>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b    c</a:t>
                </a:r>
              </a:p>
            </p:txBody>
          </p:sp>
          <p:grpSp>
            <p:nvGrpSpPr>
              <p:cNvPr id="13406" name="Group 94"/>
              <p:cNvGrpSpPr>
                <a:grpSpLocks/>
              </p:cNvGrpSpPr>
              <p:nvPr/>
            </p:nvGrpSpPr>
            <p:grpSpPr bwMode="auto">
              <a:xfrm>
                <a:off x="4720" y="2765"/>
                <a:ext cx="431" cy="258"/>
                <a:chOff x="4720" y="2765"/>
                <a:chExt cx="431" cy="258"/>
              </a:xfrm>
            </p:grpSpPr>
            <p:sp>
              <p:nvSpPr>
                <p:cNvPr id="13407" name="Oval 95"/>
                <p:cNvSpPr>
                  <a:spLocks noChangeArrowheads="1"/>
                </p:cNvSpPr>
                <p:nvPr/>
              </p:nvSpPr>
              <p:spPr bwMode="auto">
                <a:xfrm>
                  <a:off x="4720" y="2866"/>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408" name="AutoShape 96"/>
                <p:cNvSpPr>
                  <a:spLocks noChangeArrowheads="1"/>
                </p:cNvSpPr>
                <p:nvPr/>
              </p:nvSpPr>
              <p:spPr bwMode="auto">
                <a:xfrm>
                  <a:off x="4720" y="2765"/>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b    c</a:t>
                  </a:r>
                </a:p>
              </p:txBody>
            </p:sp>
          </p:grpSp>
          <p:grpSp>
            <p:nvGrpSpPr>
              <p:cNvPr id="13409" name="Group 97"/>
              <p:cNvGrpSpPr>
                <a:grpSpLocks/>
              </p:cNvGrpSpPr>
              <p:nvPr/>
            </p:nvGrpSpPr>
            <p:grpSpPr bwMode="auto">
              <a:xfrm>
                <a:off x="4749" y="3341"/>
                <a:ext cx="431" cy="287"/>
                <a:chOff x="4749" y="3341"/>
                <a:chExt cx="431" cy="287"/>
              </a:xfrm>
            </p:grpSpPr>
            <p:sp>
              <p:nvSpPr>
                <p:cNvPr id="13410" name="Oval 98"/>
                <p:cNvSpPr>
                  <a:spLocks noChangeArrowheads="1"/>
                </p:cNvSpPr>
                <p:nvPr/>
              </p:nvSpPr>
              <p:spPr bwMode="auto">
                <a:xfrm>
                  <a:off x="5037" y="3442"/>
                  <a:ext cx="143" cy="185"/>
                </a:xfrm>
                <a:prstGeom prst="ellipse">
                  <a:avLst/>
                </a:prstGeom>
                <a:solidFill>
                  <a:srgbClr val="D9D9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C</a:t>
                  </a:r>
                </a:p>
              </p:txBody>
            </p:sp>
            <p:sp>
              <p:nvSpPr>
                <p:cNvPr id="13411" name="AutoShape 99"/>
                <p:cNvSpPr>
                  <a:spLocks noChangeArrowheads="1"/>
                </p:cNvSpPr>
                <p:nvPr/>
              </p:nvSpPr>
              <p:spPr bwMode="auto">
                <a:xfrm>
                  <a:off x="4749" y="3341"/>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b    c</a:t>
                  </a:r>
                </a:p>
              </p:txBody>
            </p:sp>
          </p:grpSp>
          <p:grpSp>
            <p:nvGrpSpPr>
              <p:cNvPr id="13412" name="Group 100"/>
              <p:cNvGrpSpPr>
                <a:grpSpLocks/>
              </p:cNvGrpSpPr>
              <p:nvPr/>
            </p:nvGrpSpPr>
            <p:grpSpPr bwMode="auto">
              <a:xfrm>
                <a:off x="4518" y="2405"/>
                <a:ext cx="431" cy="287"/>
                <a:chOff x="4518" y="2405"/>
                <a:chExt cx="431" cy="287"/>
              </a:xfrm>
            </p:grpSpPr>
            <p:sp>
              <p:nvSpPr>
                <p:cNvPr id="13413" name="Oval 101"/>
                <p:cNvSpPr>
                  <a:spLocks noChangeArrowheads="1"/>
                </p:cNvSpPr>
                <p:nvPr/>
              </p:nvSpPr>
              <p:spPr bwMode="auto">
                <a:xfrm>
                  <a:off x="4806" y="2507"/>
                  <a:ext cx="143" cy="185"/>
                </a:xfrm>
                <a:prstGeom prst="ellipse">
                  <a:avLst/>
                </a:prstGeom>
                <a:solidFill>
                  <a:srgbClr val="D9D9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C</a:t>
                  </a:r>
                </a:p>
              </p:txBody>
            </p:sp>
            <p:sp>
              <p:nvSpPr>
                <p:cNvPr id="13414" name="Oval 102"/>
                <p:cNvSpPr>
                  <a:spLocks noChangeArrowheads="1"/>
                </p:cNvSpPr>
                <p:nvPr/>
              </p:nvSpPr>
              <p:spPr bwMode="auto">
                <a:xfrm>
                  <a:off x="4662" y="2507"/>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3415" name="AutoShape 103"/>
                <p:cNvSpPr>
                  <a:spLocks noChangeArrowheads="1"/>
                </p:cNvSpPr>
                <p:nvPr/>
              </p:nvSpPr>
              <p:spPr bwMode="auto">
                <a:xfrm>
                  <a:off x="4518" y="2405"/>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b    c</a:t>
                  </a:r>
                </a:p>
              </p:txBody>
            </p:sp>
          </p:grpSp>
          <p:grpSp>
            <p:nvGrpSpPr>
              <p:cNvPr id="13416" name="Group 104"/>
              <p:cNvGrpSpPr>
                <a:grpSpLocks/>
              </p:cNvGrpSpPr>
              <p:nvPr/>
            </p:nvGrpSpPr>
            <p:grpSpPr bwMode="auto">
              <a:xfrm>
                <a:off x="3741" y="2304"/>
                <a:ext cx="431" cy="287"/>
                <a:chOff x="3741" y="2304"/>
                <a:chExt cx="431" cy="287"/>
              </a:xfrm>
            </p:grpSpPr>
            <p:sp>
              <p:nvSpPr>
                <p:cNvPr id="13417" name="Oval 105"/>
                <p:cNvSpPr>
                  <a:spLocks noChangeArrowheads="1"/>
                </p:cNvSpPr>
                <p:nvPr/>
              </p:nvSpPr>
              <p:spPr bwMode="auto">
                <a:xfrm>
                  <a:off x="4029" y="2405"/>
                  <a:ext cx="143" cy="185"/>
                </a:xfrm>
                <a:prstGeom prst="ellipse">
                  <a:avLst/>
                </a:prstGeom>
                <a:solidFill>
                  <a:srgbClr val="D9D9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C</a:t>
                  </a:r>
                </a:p>
              </p:txBody>
            </p:sp>
            <p:sp>
              <p:nvSpPr>
                <p:cNvPr id="13418" name="Oval 106"/>
                <p:cNvSpPr>
                  <a:spLocks noChangeArrowheads="1"/>
                </p:cNvSpPr>
                <p:nvPr/>
              </p:nvSpPr>
              <p:spPr bwMode="auto">
                <a:xfrm>
                  <a:off x="3741" y="2405"/>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419" name="AutoShape 107"/>
                <p:cNvSpPr>
                  <a:spLocks noChangeArrowheads="1"/>
                </p:cNvSpPr>
                <p:nvPr/>
              </p:nvSpPr>
              <p:spPr bwMode="auto">
                <a:xfrm>
                  <a:off x="3741" y="2304"/>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b    c</a:t>
                  </a:r>
                </a:p>
              </p:txBody>
            </p:sp>
          </p:grpSp>
          <p:grpSp>
            <p:nvGrpSpPr>
              <p:cNvPr id="13420" name="Group 108"/>
              <p:cNvGrpSpPr>
                <a:grpSpLocks/>
              </p:cNvGrpSpPr>
              <p:nvPr/>
            </p:nvGrpSpPr>
            <p:grpSpPr bwMode="auto">
              <a:xfrm>
                <a:off x="3626" y="3686"/>
                <a:ext cx="431" cy="258"/>
                <a:chOff x="3626" y="3686"/>
                <a:chExt cx="431" cy="258"/>
              </a:xfrm>
            </p:grpSpPr>
            <p:sp>
              <p:nvSpPr>
                <p:cNvPr id="13421" name="Oval 109"/>
                <p:cNvSpPr>
                  <a:spLocks noChangeArrowheads="1"/>
                </p:cNvSpPr>
                <p:nvPr/>
              </p:nvSpPr>
              <p:spPr bwMode="auto">
                <a:xfrm>
                  <a:off x="3626" y="3788"/>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422" name="Oval 110"/>
                <p:cNvSpPr>
                  <a:spLocks noChangeArrowheads="1"/>
                </p:cNvSpPr>
                <p:nvPr/>
              </p:nvSpPr>
              <p:spPr bwMode="auto">
                <a:xfrm>
                  <a:off x="3770" y="3788"/>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3423" name="AutoShape 111"/>
                <p:cNvSpPr>
                  <a:spLocks noChangeArrowheads="1"/>
                </p:cNvSpPr>
                <p:nvPr/>
              </p:nvSpPr>
              <p:spPr bwMode="auto">
                <a:xfrm>
                  <a:off x="3626" y="3686"/>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    b    c</a:t>
                  </a:r>
                </a:p>
              </p:txBody>
            </p:sp>
          </p:grpSp>
          <p:grpSp>
            <p:nvGrpSpPr>
              <p:cNvPr id="13424" name="Group 112"/>
              <p:cNvGrpSpPr>
                <a:grpSpLocks/>
              </p:cNvGrpSpPr>
              <p:nvPr/>
            </p:nvGrpSpPr>
            <p:grpSpPr bwMode="auto">
              <a:xfrm>
                <a:off x="3194" y="1987"/>
                <a:ext cx="431" cy="287"/>
                <a:chOff x="3194" y="1987"/>
                <a:chExt cx="431" cy="287"/>
              </a:xfrm>
            </p:grpSpPr>
            <p:sp>
              <p:nvSpPr>
                <p:cNvPr id="13425" name="Oval 113"/>
                <p:cNvSpPr>
                  <a:spLocks noChangeArrowheads="1"/>
                </p:cNvSpPr>
                <p:nvPr/>
              </p:nvSpPr>
              <p:spPr bwMode="auto">
                <a:xfrm>
                  <a:off x="3482" y="2089"/>
                  <a:ext cx="143" cy="185"/>
                </a:xfrm>
                <a:prstGeom prst="ellipse">
                  <a:avLst/>
                </a:prstGeom>
                <a:solidFill>
                  <a:srgbClr val="D9D9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C</a:t>
                  </a:r>
                </a:p>
              </p:txBody>
            </p:sp>
            <p:sp>
              <p:nvSpPr>
                <p:cNvPr id="13426" name="Oval 114"/>
                <p:cNvSpPr>
                  <a:spLocks noChangeArrowheads="1"/>
                </p:cNvSpPr>
                <p:nvPr/>
              </p:nvSpPr>
              <p:spPr bwMode="auto">
                <a:xfrm>
                  <a:off x="3338" y="2089"/>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3427" name="AutoShape 115"/>
                <p:cNvSpPr>
                  <a:spLocks noChangeArrowheads="1"/>
                </p:cNvSpPr>
                <p:nvPr/>
              </p:nvSpPr>
              <p:spPr bwMode="auto">
                <a:xfrm>
                  <a:off x="3194" y="1987"/>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b    c</a:t>
                  </a:r>
                </a:p>
              </p:txBody>
            </p:sp>
          </p:grpSp>
          <p:grpSp>
            <p:nvGrpSpPr>
              <p:cNvPr id="13428" name="Group 116"/>
              <p:cNvGrpSpPr>
                <a:grpSpLocks/>
              </p:cNvGrpSpPr>
              <p:nvPr/>
            </p:nvGrpSpPr>
            <p:grpSpPr bwMode="auto">
              <a:xfrm>
                <a:off x="5325" y="1757"/>
                <a:ext cx="431" cy="287"/>
                <a:chOff x="5325" y="1757"/>
                <a:chExt cx="431" cy="287"/>
              </a:xfrm>
            </p:grpSpPr>
            <p:sp>
              <p:nvSpPr>
                <p:cNvPr id="13429" name="Oval 117"/>
                <p:cNvSpPr>
                  <a:spLocks noChangeArrowheads="1"/>
                </p:cNvSpPr>
                <p:nvPr/>
              </p:nvSpPr>
              <p:spPr bwMode="auto">
                <a:xfrm>
                  <a:off x="5613" y="1858"/>
                  <a:ext cx="143" cy="185"/>
                </a:xfrm>
                <a:prstGeom prst="ellipse">
                  <a:avLst/>
                </a:prstGeom>
                <a:solidFill>
                  <a:srgbClr val="D9D9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C</a:t>
                  </a:r>
                </a:p>
              </p:txBody>
            </p:sp>
            <p:sp>
              <p:nvSpPr>
                <p:cNvPr id="13430" name="Oval 118"/>
                <p:cNvSpPr>
                  <a:spLocks noChangeArrowheads="1"/>
                </p:cNvSpPr>
                <p:nvPr/>
              </p:nvSpPr>
              <p:spPr bwMode="auto">
                <a:xfrm>
                  <a:off x="5325" y="1858"/>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431" name="Oval 119"/>
                <p:cNvSpPr>
                  <a:spLocks noChangeArrowheads="1"/>
                </p:cNvSpPr>
                <p:nvPr/>
              </p:nvSpPr>
              <p:spPr bwMode="auto">
                <a:xfrm>
                  <a:off x="5469" y="1858"/>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3432" name="AutoShape 120"/>
                <p:cNvSpPr>
                  <a:spLocks noChangeArrowheads="1"/>
                </p:cNvSpPr>
                <p:nvPr/>
              </p:nvSpPr>
              <p:spPr bwMode="auto">
                <a:xfrm>
                  <a:off x="5325" y="1757"/>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b    c</a:t>
                  </a:r>
                </a:p>
              </p:txBody>
            </p:sp>
          </p:grpSp>
          <p:grpSp>
            <p:nvGrpSpPr>
              <p:cNvPr id="13433" name="Group 121"/>
              <p:cNvGrpSpPr>
                <a:grpSpLocks/>
              </p:cNvGrpSpPr>
              <p:nvPr/>
            </p:nvGrpSpPr>
            <p:grpSpPr bwMode="auto">
              <a:xfrm>
                <a:off x="2992" y="3225"/>
                <a:ext cx="431" cy="258"/>
                <a:chOff x="2992" y="3225"/>
                <a:chExt cx="431" cy="258"/>
              </a:xfrm>
            </p:grpSpPr>
            <p:sp>
              <p:nvSpPr>
                <p:cNvPr id="13434" name="Oval 122"/>
                <p:cNvSpPr>
                  <a:spLocks noChangeArrowheads="1"/>
                </p:cNvSpPr>
                <p:nvPr/>
              </p:nvSpPr>
              <p:spPr bwMode="auto">
                <a:xfrm>
                  <a:off x="2992" y="3327"/>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435" name="Oval 123"/>
                <p:cNvSpPr>
                  <a:spLocks noChangeArrowheads="1"/>
                </p:cNvSpPr>
                <p:nvPr/>
              </p:nvSpPr>
              <p:spPr bwMode="auto">
                <a:xfrm>
                  <a:off x="3136" y="3327"/>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3436" name="AutoShape 124"/>
                <p:cNvSpPr>
                  <a:spLocks noChangeArrowheads="1"/>
                </p:cNvSpPr>
                <p:nvPr/>
              </p:nvSpPr>
              <p:spPr bwMode="auto">
                <a:xfrm>
                  <a:off x="2992" y="3225"/>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b    c</a:t>
                  </a:r>
                </a:p>
              </p:txBody>
            </p:sp>
          </p:grpSp>
          <p:sp>
            <p:nvSpPr>
              <p:cNvPr id="13437" name="Oval 125"/>
              <p:cNvSpPr>
                <a:spLocks noChangeArrowheads="1"/>
              </p:cNvSpPr>
              <p:nvPr/>
            </p:nvSpPr>
            <p:spPr bwMode="auto">
              <a:xfrm>
                <a:off x="3222" y="2895"/>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438" name="Oval 126"/>
              <p:cNvSpPr>
                <a:spLocks noChangeArrowheads="1"/>
              </p:cNvSpPr>
              <p:nvPr/>
            </p:nvSpPr>
            <p:spPr bwMode="auto">
              <a:xfrm>
                <a:off x="3482" y="3456"/>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3439" name="Oval 127"/>
              <p:cNvSpPr>
                <a:spLocks noChangeArrowheads="1"/>
              </p:cNvSpPr>
              <p:nvPr/>
            </p:nvSpPr>
            <p:spPr bwMode="auto">
              <a:xfrm>
                <a:off x="2877" y="2665"/>
                <a:ext cx="143" cy="185"/>
              </a:xfrm>
              <a:prstGeom prst="ellipse">
                <a:avLst/>
              </a:prstGeom>
              <a:solidFill>
                <a:srgbClr val="D9D9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C</a:t>
                </a:r>
              </a:p>
            </p:txBody>
          </p:sp>
          <p:sp>
            <p:nvSpPr>
              <p:cNvPr id="13440" name="Oval 128"/>
              <p:cNvSpPr>
                <a:spLocks noChangeArrowheads="1"/>
              </p:cNvSpPr>
              <p:nvPr/>
            </p:nvSpPr>
            <p:spPr bwMode="auto">
              <a:xfrm>
                <a:off x="4086" y="1987"/>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3441" name="Oval 129"/>
              <p:cNvSpPr>
                <a:spLocks noChangeArrowheads="1"/>
              </p:cNvSpPr>
              <p:nvPr/>
            </p:nvSpPr>
            <p:spPr bwMode="auto">
              <a:xfrm>
                <a:off x="4230" y="3657"/>
                <a:ext cx="143" cy="185"/>
              </a:xfrm>
              <a:prstGeom prst="ellipse">
                <a:avLst/>
              </a:prstGeom>
              <a:solidFill>
                <a:srgbClr val="D9D9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C</a:t>
                </a:r>
              </a:p>
            </p:txBody>
          </p:sp>
          <p:sp>
            <p:nvSpPr>
              <p:cNvPr id="13442" name="Oval 130"/>
              <p:cNvSpPr>
                <a:spLocks noChangeArrowheads="1"/>
              </p:cNvSpPr>
              <p:nvPr/>
            </p:nvSpPr>
            <p:spPr bwMode="auto">
              <a:xfrm>
                <a:off x="4893" y="1872"/>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443" name="Oval 131"/>
              <p:cNvSpPr>
                <a:spLocks noChangeArrowheads="1"/>
              </p:cNvSpPr>
              <p:nvPr/>
            </p:nvSpPr>
            <p:spPr bwMode="auto">
              <a:xfrm>
                <a:off x="4029" y="2809"/>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3444" name="Oval 132"/>
              <p:cNvSpPr>
                <a:spLocks noChangeArrowheads="1"/>
              </p:cNvSpPr>
              <p:nvPr/>
            </p:nvSpPr>
            <p:spPr bwMode="auto">
              <a:xfrm>
                <a:off x="5613" y="3341"/>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445" name="Oval 133"/>
              <p:cNvSpPr>
                <a:spLocks noChangeArrowheads="1"/>
              </p:cNvSpPr>
              <p:nvPr/>
            </p:nvSpPr>
            <p:spPr bwMode="auto">
              <a:xfrm>
                <a:off x="4691" y="3730"/>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dirty="0">
                    <a:solidFill>
                      <a:srgbClr val="000000"/>
                    </a:solidFill>
                    <a:latin typeface="Calibri"/>
                  </a:rPr>
                  <a:t>B</a:t>
                </a:r>
              </a:p>
            </p:txBody>
          </p:sp>
          <p:sp>
            <p:nvSpPr>
              <p:cNvPr id="13446" name="Oval 134"/>
              <p:cNvSpPr>
                <a:spLocks noChangeArrowheads="1"/>
              </p:cNvSpPr>
              <p:nvPr/>
            </p:nvSpPr>
            <p:spPr bwMode="auto">
              <a:xfrm>
                <a:off x="4461" y="3197"/>
                <a:ext cx="143" cy="185"/>
              </a:xfrm>
              <a:prstGeom prst="ellipse">
                <a:avLst/>
              </a:prstGeom>
              <a:solidFill>
                <a:srgbClr val="D9D9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C</a:t>
                </a:r>
              </a:p>
            </p:txBody>
          </p:sp>
          <p:sp>
            <p:nvSpPr>
              <p:cNvPr id="13447" name="Oval 135"/>
              <p:cNvSpPr>
                <a:spLocks noChangeArrowheads="1"/>
              </p:cNvSpPr>
              <p:nvPr/>
            </p:nvSpPr>
            <p:spPr bwMode="auto">
              <a:xfrm>
                <a:off x="4173" y="3341"/>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448" name="Oval 136"/>
              <p:cNvSpPr>
                <a:spLocks noChangeArrowheads="1"/>
              </p:cNvSpPr>
              <p:nvPr/>
            </p:nvSpPr>
            <p:spPr bwMode="auto">
              <a:xfrm>
                <a:off x="5411" y="2434"/>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3449" name="AutoShape 137"/>
              <p:cNvSpPr>
                <a:spLocks noChangeArrowheads="1"/>
              </p:cNvSpPr>
              <p:nvPr/>
            </p:nvSpPr>
            <p:spPr bwMode="auto">
              <a:xfrm>
                <a:off x="5526" y="2851"/>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b    c</a:t>
                </a:r>
              </a:p>
            </p:txBody>
          </p:sp>
          <p:sp>
            <p:nvSpPr>
              <p:cNvPr id="13450" name="AutoShape 138"/>
              <p:cNvSpPr>
                <a:spLocks noChangeArrowheads="1"/>
              </p:cNvSpPr>
              <p:nvPr/>
            </p:nvSpPr>
            <p:spPr bwMode="auto">
              <a:xfrm>
                <a:off x="3626" y="3037"/>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b    c</a:t>
                </a:r>
              </a:p>
            </p:txBody>
          </p:sp>
          <p:grpSp>
            <p:nvGrpSpPr>
              <p:cNvPr id="13451" name="Group 139"/>
              <p:cNvGrpSpPr>
                <a:grpSpLocks/>
              </p:cNvGrpSpPr>
              <p:nvPr/>
            </p:nvGrpSpPr>
            <p:grpSpPr bwMode="auto">
              <a:xfrm>
                <a:off x="2877" y="2304"/>
                <a:ext cx="431" cy="201"/>
                <a:chOff x="2877" y="2304"/>
                <a:chExt cx="431" cy="201"/>
              </a:xfrm>
            </p:grpSpPr>
            <p:sp>
              <p:nvSpPr>
                <p:cNvPr id="13452" name="Oval 140"/>
                <p:cNvSpPr>
                  <a:spLocks noChangeArrowheads="1"/>
                </p:cNvSpPr>
                <p:nvPr/>
              </p:nvSpPr>
              <p:spPr bwMode="auto">
                <a:xfrm>
                  <a:off x="3021" y="2405"/>
                  <a:ext cx="143" cy="99"/>
                </a:xfrm>
                <a:prstGeom prst="ellipse">
                  <a:avLst/>
                </a:prstGeom>
                <a:solidFill>
                  <a:srgbClr val="CADEA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B</a:t>
                  </a:r>
                </a:p>
              </p:txBody>
            </p:sp>
            <p:sp>
              <p:nvSpPr>
                <p:cNvPr id="13453" name="AutoShape 141"/>
                <p:cNvSpPr>
                  <a:spLocks noChangeArrowheads="1"/>
                </p:cNvSpPr>
                <p:nvPr/>
              </p:nvSpPr>
              <p:spPr bwMode="auto">
                <a:xfrm>
                  <a:off x="2877" y="2304"/>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dirty="0">
                      <a:solidFill>
                        <a:srgbClr val="000000"/>
                      </a:solidFill>
                      <a:latin typeface="Calibri"/>
                    </a:rPr>
                    <a:t>a    b    c</a:t>
                  </a:r>
                </a:p>
              </p:txBody>
            </p:sp>
          </p:grpSp>
        </p:grpSp>
      </p:grpSp>
      <p:sp>
        <p:nvSpPr>
          <p:cNvPr id="2" name="Title 1"/>
          <p:cNvSpPr>
            <a:spLocks noGrp="1"/>
          </p:cNvSpPr>
          <p:nvPr>
            <p:ph type="title"/>
          </p:nvPr>
        </p:nvSpPr>
        <p:spPr>
          <a:xfrm>
            <a:off x="76200" y="304800"/>
            <a:ext cx="8610600" cy="990600"/>
          </a:xfrm>
        </p:spPr>
        <p:txBody>
          <a:bodyPr>
            <a:normAutofit fontScale="90000"/>
          </a:bodyPr>
          <a:lstStyle/>
          <a:p>
            <a:r>
              <a:rPr lang="en-US" dirty="0"/>
              <a:t>Direct Methods – rules generate reaction events and system configurations</a:t>
            </a:r>
          </a:p>
        </p:txBody>
      </p:sp>
      <p:grpSp>
        <p:nvGrpSpPr>
          <p:cNvPr id="5" name="Group 4"/>
          <p:cNvGrpSpPr/>
          <p:nvPr/>
        </p:nvGrpSpPr>
        <p:grpSpPr>
          <a:xfrm>
            <a:off x="4474081" y="1274271"/>
            <a:ext cx="3820319" cy="1009265"/>
            <a:chOff x="4474081" y="1148082"/>
            <a:chExt cx="3820319" cy="1009265"/>
          </a:xfrm>
        </p:grpSpPr>
        <p:sp>
          <p:nvSpPr>
            <p:cNvPr id="13314" name="Oval 2"/>
            <p:cNvSpPr>
              <a:spLocks noChangeArrowheads="1"/>
            </p:cNvSpPr>
            <p:nvPr/>
          </p:nvSpPr>
          <p:spPr bwMode="auto">
            <a:xfrm>
              <a:off x="6096960" y="1708020"/>
              <a:ext cx="207360" cy="227544"/>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sp>
          <p:nvSpPr>
            <p:cNvPr id="13315" name="AutoShape 3"/>
            <p:cNvSpPr>
              <a:spLocks noChangeArrowheads="1"/>
            </p:cNvSpPr>
            <p:nvPr/>
          </p:nvSpPr>
          <p:spPr bwMode="auto">
            <a:xfrm>
              <a:off x="4478400" y="1493438"/>
              <a:ext cx="3816000" cy="663909"/>
            </a:xfrm>
            <a:prstGeom prst="roundRect">
              <a:avLst>
                <a:gd name="adj" fmla="val 16667"/>
              </a:avLst>
            </a:prstGeom>
            <a:noFill/>
            <a:ln w="9000" cap="flat">
              <a:solidFill>
                <a:srgbClr val="808080"/>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pPr fontAlgn="auto">
                <a:spcBef>
                  <a:spcPts val="0"/>
                </a:spcBef>
                <a:spcAft>
                  <a:spcPts val="0"/>
                </a:spcAft>
                <a:buClrTx/>
                <a:buSzTx/>
                <a:buFontTx/>
                <a:buNone/>
              </a:pPr>
              <a:endParaRPr lang="en-US" sz="1800">
                <a:solidFill>
                  <a:srgbClr val="292934"/>
                </a:solidFill>
                <a:latin typeface="Calibri"/>
              </a:endParaRPr>
            </a:p>
          </p:txBody>
        </p:sp>
        <p:sp>
          <p:nvSpPr>
            <p:cNvPr id="13345" name="Oval 33"/>
            <p:cNvSpPr>
              <a:spLocks noChangeArrowheads="1"/>
            </p:cNvSpPr>
            <p:nvPr/>
          </p:nvSpPr>
          <p:spPr bwMode="auto">
            <a:xfrm>
              <a:off x="6096960" y="1708020"/>
              <a:ext cx="207360" cy="227544"/>
            </a:xfrm>
            <a:prstGeom prst="ellipse">
              <a:avLst/>
            </a:prstGeom>
            <a:solidFill>
              <a:srgbClr val="FFB2B2"/>
            </a:solidFill>
            <a:ln w="18360" cap="flat">
              <a:solidFill>
                <a:srgbClr val="80000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803" tIns="58584" rIns="89803" bIns="48983"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346" name="Freeform 34"/>
            <p:cNvSpPr>
              <a:spLocks/>
            </p:cNvSpPr>
            <p:nvPr/>
          </p:nvSpPr>
          <p:spPr bwMode="auto">
            <a:xfrm>
              <a:off x="6428160" y="1817471"/>
              <a:ext cx="456480" cy="7201"/>
            </a:xfrm>
            <a:custGeom>
              <a:avLst/>
              <a:gdLst>
                <a:gd name="T0" fmla="*/ 0 w 1398"/>
                <a:gd name="T1" fmla="*/ 0 h 22"/>
                <a:gd name="T2" fmla="*/ 1397 w 1398"/>
                <a:gd name="T3" fmla="*/ 21 h 22"/>
              </a:gdLst>
              <a:ahLst/>
              <a:cxnLst>
                <a:cxn ang="0">
                  <a:pos x="T0" y="T1"/>
                </a:cxn>
                <a:cxn ang="0">
                  <a:pos x="T2" y="T3"/>
                </a:cxn>
              </a:cxnLst>
              <a:rect l="0" t="0" r="r" b="b"/>
              <a:pathLst>
                <a:path w="1398" h="22">
                  <a:moveTo>
                    <a:pt x="0" y="0"/>
                  </a:moveTo>
                  <a:lnTo>
                    <a:pt x="1397" y="21"/>
                  </a:lnTo>
                </a:path>
              </a:pathLst>
            </a:custGeom>
            <a:noFill/>
            <a:ln w="18360" cap="flat">
              <a:solidFill>
                <a:srgbClr val="000000"/>
              </a:solidFill>
              <a:round/>
              <a:headEnd/>
              <a:tailEnd type="triangle" w="med" len="me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pPr fontAlgn="auto">
                <a:spcBef>
                  <a:spcPts val="0"/>
                </a:spcBef>
                <a:spcAft>
                  <a:spcPts val="0"/>
                </a:spcAft>
                <a:buClrTx/>
                <a:buSzTx/>
                <a:buFontTx/>
                <a:buNone/>
              </a:pPr>
              <a:endParaRPr lang="en-US" sz="1800">
                <a:solidFill>
                  <a:srgbClr val="292934"/>
                </a:solidFill>
                <a:latin typeface="Calibri"/>
              </a:endParaRPr>
            </a:p>
          </p:txBody>
        </p:sp>
        <p:pic>
          <p:nvPicPr>
            <p:cNvPr id="13359" name="Picture 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40480" y="1602888"/>
              <a:ext cx="214560" cy="13825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360" name="Text Box 48"/>
            <p:cNvSpPr txBox="1">
              <a:spLocks noChangeArrowheads="1"/>
            </p:cNvSpPr>
            <p:nvPr/>
          </p:nvSpPr>
          <p:spPr bwMode="auto">
            <a:xfrm>
              <a:off x="5772960" y="1683537"/>
              <a:ext cx="264960" cy="3456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1639" tIns="55221" rIns="81639" bIns="40820"/>
            <a:lstStyle/>
            <a:p>
              <a:pPr fontAlgn="auto">
                <a:spcBef>
                  <a:spcPts val="0"/>
                </a:spcBef>
                <a:spcAft>
                  <a:spcPts val="0"/>
                </a:spcAft>
                <a:buClrTx/>
                <a:buSzTx/>
                <a:buFontTx/>
                <a:buNone/>
              </a:pPr>
              <a:r>
                <a:rPr lang="en-US" sz="1800">
                  <a:solidFill>
                    <a:srgbClr val="000000"/>
                  </a:solidFill>
                  <a:latin typeface="Calibri"/>
                </a:rPr>
                <a:t>+</a:t>
              </a:r>
            </a:p>
          </p:txBody>
        </p:sp>
        <p:grpSp>
          <p:nvGrpSpPr>
            <p:cNvPr id="13361" name="Group 49"/>
            <p:cNvGrpSpPr>
              <a:grpSpLocks/>
            </p:cNvGrpSpPr>
            <p:nvPr/>
          </p:nvGrpSpPr>
          <p:grpSpPr bwMode="auto">
            <a:xfrm>
              <a:off x="7008480" y="1673456"/>
              <a:ext cx="620640" cy="371559"/>
              <a:chOff x="4867" y="1162"/>
              <a:chExt cx="431" cy="258"/>
            </a:xfrm>
          </p:grpSpPr>
          <p:sp>
            <p:nvSpPr>
              <p:cNvPr id="13362" name="Oval 50"/>
              <p:cNvSpPr>
                <a:spLocks noChangeArrowheads="1"/>
              </p:cNvSpPr>
              <p:nvPr/>
            </p:nvSpPr>
            <p:spPr bwMode="auto">
              <a:xfrm>
                <a:off x="4867" y="1264"/>
                <a:ext cx="143" cy="157"/>
              </a:xfrm>
              <a:prstGeom prst="ellipse">
                <a:avLst/>
              </a:prstGeom>
              <a:solidFill>
                <a:srgbClr val="FFB2B2"/>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5584" rIns="90000" bIns="45000" anchor="ctr"/>
              <a:lstStyle/>
              <a:p>
                <a:pPr algn="ctr" fontAlgn="auto">
                  <a:spcBef>
                    <a:spcPts val="0"/>
                  </a:spcBef>
                  <a:spcAft>
                    <a:spcPts val="0"/>
                  </a:spcAft>
                  <a:buClrTx/>
                  <a:buSzTx/>
                  <a:buFontTx/>
                  <a:buNone/>
                </a:pPr>
                <a:r>
                  <a:rPr lang="en-US" sz="1100">
                    <a:solidFill>
                      <a:srgbClr val="000000"/>
                    </a:solidFill>
                    <a:latin typeface="Calibri"/>
                  </a:rPr>
                  <a:t>A</a:t>
                </a:r>
              </a:p>
            </p:txBody>
          </p:sp>
          <p:sp>
            <p:nvSpPr>
              <p:cNvPr id="13363" name="AutoShape 51"/>
              <p:cNvSpPr>
                <a:spLocks noChangeArrowheads="1"/>
              </p:cNvSpPr>
              <p:nvPr/>
            </p:nvSpPr>
            <p:spPr bwMode="auto">
              <a:xfrm>
                <a:off x="4867" y="1162"/>
                <a:ext cx="431" cy="101"/>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0000" tIns="54702" rIns="90000" bIns="45000" anchor="ctr"/>
              <a:lstStyle/>
              <a:p>
                <a:pPr algn="ctr" fontAlgn="auto">
                  <a:spcBef>
                    <a:spcPts val="0"/>
                  </a:spcBef>
                  <a:spcAft>
                    <a:spcPts val="0"/>
                  </a:spcAft>
                  <a:buClrTx/>
                  <a:buSzTx/>
                  <a:buFontTx/>
                  <a:buNone/>
                </a:pPr>
                <a:r>
                  <a:rPr lang="en-US" sz="1000">
                    <a:solidFill>
                      <a:srgbClr val="000000"/>
                    </a:solidFill>
                    <a:latin typeface="Calibri"/>
                  </a:rPr>
                  <a:t>a           </a:t>
                </a:r>
              </a:p>
            </p:txBody>
          </p:sp>
        </p:grpSp>
        <p:sp>
          <p:nvSpPr>
            <p:cNvPr id="13364" name="AutoShape 52"/>
            <p:cNvSpPr>
              <a:spLocks noChangeArrowheads="1"/>
            </p:cNvSpPr>
            <p:nvPr/>
          </p:nvSpPr>
          <p:spPr bwMode="auto">
            <a:xfrm>
              <a:off x="5100480" y="1749785"/>
              <a:ext cx="622080" cy="146895"/>
            </a:xfrm>
            <a:prstGeom prst="roundRect">
              <a:avLst>
                <a:gd name="adj" fmla="val 36736"/>
              </a:avLst>
            </a:prstGeom>
            <a:solidFill>
              <a:srgbClr val="CCFFFF"/>
            </a:solidFill>
            <a:ln w="9525" cap="flat">
              <a:solidFill>
                <a:srgbClr val="808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1639" tIns="49620" rIns="81639" bIns="40820" anchor="ctr"/>
            <a:lstStyle/>
            <a:p>
              <a:pPr algn="ctr" fontAlgn="auto">
                <a:spcBef>
                  <a:spcPts val="0"/>
                </a:spcBef>
                <a:spcAft>
                  <a:spcPts val="0"/>
                </a:spcAft>
                <a:buClrTx/>
                <a:buSzTx/>
                <a:buFontTx/>
                <a:buNone/>
              </a:pPr>
              <a:r>
                <a:rPr lang="en-US" sz="1000">
                  <a:solidFill>
                    <a:srgbClr val="000000"/>
                  </a:solidFill>
                  <a:latin typeface="Calibri"/>
                </a:rPr>
                <a:t>a           </a:t>
              </a:r>
            </a:p>
          </p:txBody>
        </p:sp>
        <p:sp>
          <p:nvSpPr>
            <p:cNvPr id="13365" name="AutoShape 53"/>
            <p:cNvSpPr>
              <a:spLocks noChangeArrowheads="1"/>
            </p:cNvSpPr>
            <p:nvPr/>
          </p:nvSpPr>
          <p:spPr bwMode="auto">
            <a:xfrm>
              <a:off x="5100480" y="1749785"/>
              <a:ext cx="622080" cy="146895"/>
            </a:xfrm>
            <a:prstGeom prst="roundRect">
              <a:avLst>
                <a:gd name="adj" fmla="val 36736"/>
              </a:avLst>
            </a:prstGeom>
            <a:solidFill>
              <a:srgbClr val="CCFFFF"/>
            </a:solidFill>
            <a:ln w="18360" cap="flat">
              <a:solidFill>
                <a:srgbClr val="000080"/>
              </a:solidFill>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9803" tIns="57784" rIns="89803" bIns="48983" anchor="ctr"/>
            <a:lstStyle/>
            <a:p>
              <a:pPr algn="ctr" fontAlgn="auto">
                <a:spcBef>
                  <a:spcPts val="0"/>
                </a:spcBef>
                <a:spcAft>
                  <a:spcPts val="0"/>
                </a:spcAft>
                <a:buClrTx/>
                <a:buSzTx/>
                <a:buFontTx/>
                <a:buNone/>
              </a:pPr>
              <a:r>
                <a:rPr lang="en-US" sz="1000" b="1">
                  <a:solidFill>
                    <a:srgbClr val="0000FF"/>
                  </a:solidFill>
                  <a:latin typeface="Calibri"/>
                </a:rPr>
                <a:t>a</a:t>
              </a:r>
              <a:r>
                <a:rPr lang="en-US" sz="1000">
                  <a:solidFill>
                    <a:srgbClr val="000000"/>
                  </a:solidFill>
                  <a:latin typeface="Calibri"/>
                </a:rPr>
                <a:t>           </a:t>
              </a:r>
            </a:p>
          </p:txBody>
        </p:sp>
        <p:sp>
          <p:nvSpPr>
            <p:cNvPr id="145" name="Text Box 19"/>
            <p:cNvSpPr txBox="1">
              <a:spLocks noChangeArrowheads="1"/>
            </p:cNvSpPr>
            <p:nvPr/>
          </p:nvSpPr>
          <p:spPr bwMode="auto">
            <a:xfrm>
              <a:off x="4474081" y="1148082"/>
              <a:ext cx="2777760" cy="3816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000"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85558" tIns="59139" rIns="85558" bIns="44738"/>
            <a:lstStyle>
              <a:lvl1pPr>
                <a:tabLst>
                  <a:tab pos="723900" algn="l"/>
                  <a:tab pos="1447800" algn="l"/>
                </a:tabLst>
                <a:defRPr>
                  <a:solidFill>
                    <a:srgbClr val="000000"/>
                  </a:solidFill>
                  <a:latin typeface="Arial" charset="0"/>
                  <a:ea typeface="ＭＳ Ｐゴシック" charset="0"/>
                  <a:cs typeface="WenQuanYi Zen Hei" charset="0"/>
                </a:defRPr>
              </a:lvl1pPr>
              <a:lvl2pPr>
                <a:tabLst>
                  <a:tab pos="723900" algn="l"/>
                  <a:tab pos="1447800" algn="l"/>
                </a:tabLst>
                <a:defRPr>
                  <a:solidFill>
                    <a:srgbClr val="000000"/>
                  </a:solidFill>
                  <a:latin typeface="Arial" charset="0"/>
                  <a:ea typeface="ＭＳ Ｐゴシック" charset="0"/>
                  <a:cs typeface="WenQuanYi Zen Hei" charset="0"/>
                </a:defRPr>
              </a:lvl2pPr>
              <a:lvl3pPr>
                <a:tabLst>
                  <a:tab pos="723900" algn="l"/>
                  <a:tab pos="1447800" algn="l"/>
                </a:tabLst>
                <a:defRPr>
                  <a:solidFill>
                    <a:srgbClr val="000000"/>
                  </a:solidFill>
                  <a:latin typeface="Arial" charset="0"/>
                  <a:ea typeface="ＭＳ Ｐゴシック" charset="0"/>
                  <a:cs typeface="WenQuanYi Zen Hei" charset="0"/>
                </a:defRPr>
              </a:lvl3pPr>
              <a:lvl4pPr>
                <a:tabLst>
                  <a:tab pos="723900" algn="l"/>
                  <a:tab pos="1447800" algn="l"/>
                </a:tabLst>
                <a:defRPr>
                  <a:solidFill>
                    <a:srgbClr val="000000"/>
                  </a:solidFill>
                  <a:latin typeface="Arial" charset="0"/>
                  <a:ea typeface="ＭＳ Ｐゴシック" charset="0"/>
                  <a:cs typeface="WenQuanYi Zen Hei" charset="0"/>
                </a:defRPr>
              </a:lvl4pPr>
              <a:lvl5pPr>
                <a:tabLst>
                  <a:tab pos="723900" algn="l"/>
                  <a:tab pos="1447800" algn="l"/>
                </a:tabLst>
                <a:defRPr>
                  <a:solidFill>
                    <a:srgbClr val="000000"/>
                  </a:solidFill>
                  <a:latin typeface="Arial" charset="0"/>
                  <a:ea typeface="ＭＳ Ｐゴシック" charset="0"/>
                  <a:cs typeface="WenQuanYi Zen Hei"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Lst>
                <a:defRPr>
                  <a:solidFill>
                    <a:srgbClr val="000000"/>
                  </a:solidFill>
                  <a:latin typeface="Arial" charset="0"/>
                  <a:ea typeface="ＭＳ Ｐゴシック" charset="0"/>
                  <a:cs typeface="WenQuanYi Zen Hei" charset="0"/>
                </a:defRPr>
              </a:lvl9pPr>
            </a:lstStyle>
            <a:p>
              <a:pPr fontAlgn="auto">
                <a:spcBef>
                  <a:spcPts val="0"/>
                </a:spcBef>
                <a:spcAft>
                  <a:spcPts val="0"/>
                </a:spcAft>
                <a:buClrTx/>
                <a:buSzTx/>
                <a:buFontTx/>
                <a:buNone/>
              </a:pPr>
              <a:r>
                <a:rPr lang="en-US" sz="1800" b="1" dirty="0"/>
                <a:t>event generation</a:t>
              </a:r>
            </a:p>
          </p:txBody>
        </p:sp>
      </p:grpSp>
    </p:spTree>
    <p:extLst>
      <p:ext uri="{BB962C8B-B14F-4D97-AF65-F5344CB8AC3E}">
        <p14:creationId xmlns:p14="http://schemas.microsoft.com/office/powerpoint/2010/main" val="7125822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3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3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3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3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3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3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3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3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33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3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3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3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3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animBg="1"/>
      <p:bldP spid="13321" grpId="0" animBg="1"/>
      <p:bldP spid="13323" grpId="0" animBg="1"/>
      <p:bldP spid="13325" grpId="0" animBg="1"/>
      <p:bldP spid="13328" grpId="0" animBg="1"/>
      <p:bldP spid="13329" grpId="0" animBg="1"/>
      <p:bldP spid="13330" grpId="0" animBg="1"/>
      <p:bldP spid="13332" grpId="0"/>
      <p:bldP spid="13333" grpId="0" animBg="1"/>
      <p:bldP spid="13337" grpId="0" animBg="1"/>
      <p:bldP spid="13347" grpId="0" animBg="1"/>
      <p:bldP spid="1334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en-US" dirty="0" err="1"/>
              <a:t>RuleBender</a:t>
            </a:r>
            <a:r>
              <a:rPr lang="en-US" dirty="0"/>
              <a:t>/</a:t>
            </a:r>
            <a:r>
              <a:rPr lang="en-US" dirty="0" err="1"/>
              <a:t>BioNetGen</a:t>
            </a:r>
            <a:r>
              <a:rPr lang="en-US" dirty="0"/>
              <a:t>/</a:t>
            </a:r>
            <a:r>
              <a:rPr lang="en-US" dirty="0" err="1"/>
              <a:t>NFsim</a:t>
            </a:r>
            <a:endParaRPr lang="en-US" dirty="0"/>
          </a:p>
        </p:txBody>
      </p:sp>
      <p:sp>
        <p:nvSpPr>
          <p:cNvPr id="47" name="TextBox 23"/>
          <p:cNvSpPr txBox="1">
            <a:spLocks noChangeArrowheads="1"/>
          </p:cNvSpPr>
          <p:nvPr/>
        </p:nvSpPr>
        <p:spPr bwMode="auto">
          <a:xfrm>
            <a:off x="76200" y="5974449"/>
            <a:ext cx="9067800" cy="646331"/>
          </a:xfrm>
          <a:prstGeom prst="rect">
            <a:avLst/>
          </a:prstGeom>
          <a:noFill/>
          <a:ln w="9525">
            <a:noFill/>
            <a:miter lim="800000"/>
            <a:headEnd/>
            <a:tailEnd/>
          </a:ln>
        </p:spPr>
        <p:txBody>
          <a:bodyPr wrap="square">
            <a:prstTxWarp prst="textNoShape">
              <a:avLst/>
            </a:prstTxWarp>
            <a:spAutoFit/>
          </a:bodyPr>
          <a:lstStyle/>
          <a:p>
            <a:pPr fontAlgn="auto">
              <a:spcBef>
                <a:spcPts val="0"/>
              </a:spcBef>
              <a:spcAft>
                <a:spcPts val="0"/>
              </a:spcAft>
              <a:buClrTx/>
              <a:buSzTx/>
              <a:buFontTx/>
              <a:buNone/>
            </a:pPr>
            <a:r>
              <a:rPr lang="en-US" sz="3600" b="1" dirty="0">
                <a:solidFill>
                  <a:srgbClr val="005AB3"/>
                </a:solidFill>
                <a:latin typeface="Gill Sans MT" pitchFamily="-112" charset="-18"/>
              </a:rPr>
              <a:t>http://</a:t>
            </a:r>
            <a:r>
              <a:rPr lang="en-US" sz="3600" b="1" dirty="0" err="1">
                <a:solidFill>
                  <a:srgbClr val="005AB3"/>
                </a:solidFill>
                <a:latin typeface="Gill Sans MT" pitchFamily="-112" charset="-18"/>
              </a:rPr>
              <a:t>bionetgen.org</a:t>
            </a:r>
            <a:r>
              <a:rPr lang="en-US" sz="3600" b="1" dirty="0">
                <a:solidFill>
                  <a:srgbClr val="005AB3"/>
                </a:solidFill>
                <a:latin typeface="Gill Sans MT" pitchFamily="-112" charset="-18"/>
              </a:rPr>
              <a:t>/</a:t>
            </a:r>
            <a:r>
              <a:rPr lang="en-US" sz="3600" b="1" dirty="0" err="1">
                <a:solidFill>
                  <a:srgbClr val="005AB3"/>
                </a:solidFill>
                <a:latin typeface="Gill Sans MT" pitchFamily="-112" charset="-18"/>
              </a:rPr>
              <a:t>index.php</a:t>
            </a:r>
            <a:r>
              <a:rPr lang="en-US" sz="3600" b="1" dirty="0">
                <a:solidFill>
                  <a:srgbClr val="005AB3"/>
                </a:solidFill>
                <a:latin typeface="Gill Sans MT" pitchFamily="-112" charset="-18"/>
              </a:rPr>
              <a:t>/Download</a:t>
            </a:r>
          </a:p>
        </p:txBody>
      </p:sp>
      <p:pic>
        <p:nvPicPr>
          <p:cNvPr id="19" name="Picture 18"/>
          <p:cNvPicPr>
            <a:picLocks noChangeAspect="1"/>
          </p:cNvPicPr>
          <p:nvPr/>
        </p:nvPicPr>
        <p:blipFill>
          <a:blip r:embed="rId2"/>
          <a:stretch>
            <a:fillRect/>
          </a:stretch>
        </p:blipFill>
        <p:spPr>
          <a:xfrm>
            <a:off x="608414" y="3697111"/>
            <a:ext cx="8079572" cy="2296672"/>
          </a:xfrm>
          <a:prstGeom prst="rect">
            <a:avLst/>
          </a:prstGeom>
        </p:spPr>
      </p:pic>
      <p:pic>
        <p:nvPicPr>
          <p:cNvPr id="20" name="Picture 19"/>
          <p:cNvPicPr/>
          <p:nvPr/>
        </p:nvPicPr>
        <p:blipFill>
          <a:blip r:embed="rId3">
            <a:extLst>
              <a:ext uri="{28A0092B-C50C-407E-A947-70E740481C1C}">
                <a14:useLocalDpi xmlns:a14="http://schemas.microsoft.com/office/drawing/2010/main" val="0"/>
              </a:ext>
            </a:extLst>
          </a:blip>
          <a:stretch>
            <a:fillRect/>
          </a:stretch>
        </p:blipFill>
        <p:spPr>
          <a:xfrm>
            <a:off x="566081" y="1578044"/>
            <a:ext cx="4514969" cy="2587556"/>
          </a:xfrm>
          <a:prstGeom prst="rect">
            <a:avLst/>
          </a:prstGeom>
        </p:spPr>
      </p:pic>
      <p:sp>
        <p:nvSpPr>
          <p:cNvPr id="3" name="TextBox 2"/>
          <p:cNvSpPr txBox="1"/>
          <p:nvPr/>
        </p:nvSpPr>
        <p:spPr>
          <a:xfrm>
            <a:off x="566081" y="1217583"/>
            <a:ext cx="6276077" cy="400110"/>
          </a:xfrm>
          <a:prstGeom prst="rect">
            <a:avLst/>
          </a:prstGeom>
          <a:noFill/>
        </p:spPr>
        <p:txBody>
          <a:bodyPr wrap="none" rtlCol="0">
            <a:spAutoFit/>
          </a:bodyPr>
          <a:lstStyle/>
          <a:p>
            <a:pPr fontAlgn="auto">
              <a:spcBef>
                <a:spcPts val="0"/>
              </a:spcBef>
              <a:spcAft>
                <a:spcPts val="0"/>
              </a:spcAft>
              <a:buClrTx/>
              <a:buSzTx/>
              <a:buFontTx/>
              <a:buNone/>
            </a:pPr>
            <a:r>
              <a:rPr lang="en-US" b="1" dirty="0" err="1">
                <a:solidFill>
                  <a:srgbClr val="292934"/>
                </a:solidFill>
                <a:latin typeface="Calibri"/>
              </a:rPr>
              <a:t>RuleBender</a:t>
            </a:r>
            <a:r>
              <a:rPr lang="en-US" b="1" dirty="0">
                <a:solidFill>
                  <a:srgbClr val="292934"/>
                </a:solidFill>
                <a:latin typeface="Calibri"/>
              </a:rPr>
              <a:t> – integrated development environment (IDE)</a:t>
            </a:r>
          </a:p>
        </p:txBody>
      </p:sp>
    </p:spTree>
    <p:extLst>
      <p:ext uri="{BB962C8B-B14F-4D97-AF65-F5344CB8AC3E}">
        <p14:creationId xmlns:p14="http://schemas.microsoft.com/office/powerpoint/2010/main" val="3344660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rule-based modeling techniques?</a:t>
            </a:r>
          </a:p>
        </p:txBody>
      </p:sp>
      <p:sp>
        <p:nvSpPr>
          <p:cNvPr id="3" name="Content Placeholder 2"/>
          <p:cNvSpPr>
            <a:spLocks noGrp="1"/>
          </p:cNvSpPr>
          <p:nvPr>
            <p:ph idx="1"/>
          </p:nvPr>
        </p:nvSpPr>
        <p:spPr>
          <a:xfrm>
            <a:off x="457200" y="1394585"/>
            <a:ext cx="8229600" cy="4525963"/>
          </a:xfrm>
        </p:spPr>
        <p:txBody>
          <a:bodyPr>
            <a:normAutofit/>
          </a:bodyPr>
          <a:lstStyle/>
          <a:p>
            <a:r>
              <a:rPr lang="en-US" i="1" dirty="0"/>
              <a:t>Concise and precise</a:t>
            </a:r>
            <a:r>
              <a:rPr lang="en-US" dirty="0"/>
              <a:t> representation of biochemical knowledge</a:t>
            </a:r>
          </a:p>
          <a:p>
            <a:pPr lvl="1"/>
            <a:r>
              <a:rPr lang="en-US" dirty="0"/>
              <a:t>Rules provide a convenient language for representing </a:t>
            </a:r>
            <a:r>
              <a:rPr lang="en-US" dirty="0" err="1"/>
              <a:t>biomolecular</a:t>
            </a:r>
            <a:r>
              <a:rPr lang="en-US" dirty="0"/>
              <a:t> interactions</a:t>
            </a:r>
          </a:p>
          <a:p>
            <a:pPr lvl="1"/>
            <a:r>
              <a:rPr lang="en-US" dirty="0"/>
              <a:t>Intricate molecular mechanisms can be captured easily in rule-based models</a:t>
            </a:r>
          </a:p>
          <a:p>
            <a:r>
              <a:rPr lang="en-US" i="1" dirty="0"/>
              <a:t>Flexible</a:t>
            </a:r>
            <a:r>
              <a:rPr lang="en-US" dirty="0"/>
              <a:t> with respect to simulation method</a:t>
            </a:r>
          </a:p>
          <a:p>
            <a:pPr lvl="1"/>
            <a:r>
              <a:rPr lang="en-US" dirty="0"/>
              <a:t>Deterministic / Stochastic</a:t>
            </a:r>
          </a:p>
          <a:p>
            <a:pPr lvl="1"/>
            <a:r>
              <a:rPr lang="en-US" dirty="0"/>
              <a:t>Well-mixed / Compartmental / Spatial</a:t>
            </a:r>
          </a:p>
          <a:p>
            <a:r>
              <a:rPr lang="en-US" dirty="0"/>
              <a:t>Model elements are </a:t>
            </a:r>
            <a:r>
              <a:rPr lang="en-US" i="1" dirty="0"/>
              <a:t>modular</a:t>
            </a:r>
            <a:r>
              <a:rPr lang="en-US" dirty="0"/>
              <a:t> and </a:t>
            </a:r>
            <a:r>
              <a:rPr lang="en-US" i="1" dirty="0"/>
              <a:t>reusable</a:t>
            </a:r>
            <a:endParaRPr lang="en-US" dirty="0"/>
          </a:p>
          <a:p>
            <a:pPr lvl="1"/>
            <a:r>
              <a:rPr lang="en-US" dirty="0"/>
              <a:t>Rule libraries (</a:t>
            </a:r>
            <a:r>
              <a:rPr lang="en-US" dirty="0" err="1"/>
              <a:t>Chylek</a:t>
            </a:r>
            <a:r>
              <a:rPr lang="en-US" dirty="0"/>
              <a:t> et al., 2014) </a:t>
            </a:r>
            <a:r>
              <a:rPr lang="en-US" i="1" dirty="0"/>
              <a:t>Frontiers in Immunology</a:t>
            </a:r>
          </a:p>
          <a:p>
            <a:r>
              <a:rPr lang="en-US" dirty="0"/>
              <a:t>Compact and automatic </a:t>
            </a:r>
            <a:r>
              <a:rPr lang="en-US" i="1" dirty="0"/>
              <a:t>visualization</a:t>
            </a:r>
          </a:p>
          <a:p>
            <a:pPr lvl="1"/>
            <a:r>
              <a:rPr lang="en-US" dirty="0"/>
              <a:t>Contact map and beyond</a:t>
            </a:r>
          </a:p>
          <a:p>
            <a:r>
              <a:rPr lang="en-US" dirty="0"/>
              <a:t>Easy </a:t>
            </a:r>
            <a:r>
              <a:rPr lang="en-US" i="1" dirty="0"/>
              <a:t>annotation</a:t>
            </a:r>
          </a:p>
          <a:p>
            <a:pPr lvl="1"/>
            <a:r>
              <a:rPr lang="en-US" dirty="0"/>
              <a:t>Model elements can be directly mapped to database entries</a:t>
            </a:r>
          </a:p>
          <a:p>
            <a:pPr lvl="1"/>
            <a:endParaRPr lang="en-US" dirty="0"/>
          </a:p>
        </p:txBody>
      </p:sp>
      <p:pic>
        <p:nvPicPr>
          <p:cNvPr id="4" name="Picture 3"/>
          <p:cNvPicPr>
            <a:picLocks noChangeAspect="1"/>
          </p:cNvPicPr>
          <p:nvPr/>
        </p:nvPicPr>
        <p:blipFill>
          <a:blip r:embed="rId2"/>
          <a:stretch>
            <a:fillRect/>
          </a:stretch>
        </p:blipFill>
        <p:spPr>
          <a:xfrm>
            <a:off x="6629400" y="2743200"/>
            <a:ext cx="2095500" cy="2667000"/>
          </a:xfrm>
          <a:prstGeom prst="rect">
            <a:avLst/>
          </a:prstGeom>
        </p:spPr>
      </p:pic>
      <p:sp>
        <p:nvSpPr>
          <p:cNvPr id="5" name="TextBox 4"/>
          <p:cNvSpPr txBox="1"/>
          <p:nvPr/>
        </p:nvSpPr>
        <p:spPr>
          <a:xfrm>
            <a:off x="6902614" y="5486400"/>
            <a:ext cx="1403186" cy="369332"/>
          </a:xfrm>
          <a:prstGeom prst="rect">
            <a:avLst/>
          </a:prstGeom>
          <a:noFill/>
        </p:spPr>
        <p:txBody>
          <a:bodyPr wrap="none" rtlCol="0">
            <a:spAutoFit/>
          </a:bodyPr>
          <a:lstStyle/>
          <a:p>
            <a:pPr fontAlgn="auto">
              <a:spcBef>
                <a:spcPts val="0"/>
              </a:spcBef>
              <a:spcAft>
                <a:spcPts val="0"/>
              </a:spcAft>
              <a:buClrTx/>
              <a:buSzTx/>
              <a:buFontTx/>
              <a:buNone/>
            </a:pPr>
            <a:r>
              <a:rPr lang="en-US" sz="1800" b="1" dirty="0">
                <a:solidFill>
                  <a:srgbClr val="93A299"/>
                </a:solidFill>
                <a:latin typeface="Calibri"/>
              </a:rPr>
              <a:t>Contact map</a:t>
            </a:r>
          </a:p>
        </p:txBody>
      </p:sp>
    </p:spTree>
    <p:extLst>
      <p:ext uri="{BB962C8B-B14F-4D97-AF65-F5344CB8AC3E}">
        <p14:creationId xmlns:p14="http://schemas.microsoft.com/office/powerpoint/2010/main" val="3702553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r>
              <a:rPr lang="en-US" dirty="0">
                <a:ea typeface="ＭＳ Ｐゴシック" charset="-128"/>
                <a:cs typeface="ＭＳ Ｐゴシック" charset="-128"/>
              </a:rPr>
              <a:t>Outline</a:t>
            </a:r>
          </a:p>
        </p:txBody>
      </p:sp>
      <p:sp>
        <p:nvSpPr>
          <p:cNvPr id="17411" name="Rectangle 1027"/>
          <p:cNvSpPr>
            <a:spLocks noGrp="1" noChangeArrowheads="1"/>
          </p:cNvSpPr>
          <p:nvPr>
            <p:ph type="body" idx="1"/>
          </p:nvPr>
        </p:nvSpPr>
        <p:spPr>
          <a:xfrm>
            <a:off x="533400" y="1447800"/>
            <a:ext cx="8343900" cy="2514600"/>
          </a:xfrm>
          <a:noFill/>
        </p:spPr>
        <p:txBody>
          <a:bodyPr/>
          <a:lstStyle/>
          <a:p>
            <a:pPr marL="457200" indent="-457200">
              <a:buFont typeface="Arial" charset="0"/>
              <a:buAutoNum type="arabicPeriod"/>
            </a:pPr>
            <a:r>
              <a:rPr lang="en-US" b="0" dirty="0">
                <a:ea typeface="ＭＳ Ｐゴシック" charset="-128"/>
                <a:cs typeface="ＭＳ Ｐゴシック" charset="-128"/>
              </a:rPr>
              <a:t>Features of signaling proteins</a:t>
            </a:r>
          </a:p>
          <a:p>
            <a:pPr marL="457200" indent="-457200">
              <a:buFont typeface="Arial" charset="0"/>
              <a:buAutoNum type="arabicPeriod"/>
            </a:pPr>
            <a:r>
              <a:rPr lang="en-US" b="0" dirty="0">
                <a:ea typeface="ＭＳ Ｐゴシック" charset="-128"/>
                <a:cs typeface="ＭＳ Ｐゴシック" charset="-128"/>
              </a:rPr>
              <a:t>Combinatorial complexity: the key problem solved by rule-based modeling</a:t>
            </a:r>
          </a:p>
          <a:p>
            <a:pPr marL="457200" indent="-457200">
              <a:buFont typeface="Arial" charset="0"/>
              <a:buAutoNum type="arabicPeriod"/>
            </a:pPr>
            <a:r>
              <a:rPr lang="en-US" b="0" dirty="0">
                <a:ea typeface="ＭＳ Ｐゴシック" charset="-128"/>
                <a:cs typeface="ＭＳ Ｐゴシック" charset="-128"/>
              </a:rPr>
              <a:t>Basic concepts of rule-based representation of </a:t>
            </a:r>
            <a:r>
              <a:rPr lang="en-US" b="0" dirty="0" err="1">
                <a:ea typeface="ＭＳ Ｐゴシック" charset="-128"/>
                <a:cs typeface="ＭＳ Ｐゴシック" charset="-128"/>
              </a:rPr>
              <a:t>biomolecular</a:t>
            </a:r>
            <a:r>
              <a:rPr lang="en-US" b="0" dirty="0">
                <a:ea typeface="ＭＳ Ｐゴシック" charset="-128"/>
                <a:cs typeface="ＭＳ Ｐゴシック" charset="-128"/>
              </a:rPr>
              <a:t> interactions</a:t>
            </a:r>
            <a:endParaRPr lang="en-US" dirty="0">
              <a:ea typeface="ＭＳ Ｐゴシック" charset="-128"/>
              <a:cs typeface="ＭＳ Ｐゴシック" charset="-128"/>
            </a:endParaRPr>
          </a:p>
          <a:p>
            <a:pPr marL="457200" indent="-457200">
              <a:buFont typeface="Arial" charset="0"/>
              <a:buAutoNum type="arabicPeriod"/>
            </a:pPr>
            <a:r>
              <a:rPr lang="en-US" b="0" dirty="0">
                <a:ea typeface="ＭＳ Ｐゴシック" charset="-128"/>
                <a:cs typeface="ＭＳ Ｐゴシック" charset="-128"/>
              </a:rPr>
              <a:t>Simulation methods for rule-based models (indirect and direct)</a:t>
            </a:r>
          </a:p>
          <a:p>
            <a:pPr marL="457200" indent="-457200">
              <a:buFont typeface="Arial" charset="0"/>
              <a:buAutoNum type="arabicPeriod"/>
            </a:pPr>
            <a:r>
              <a:rPr lang="en-US" dirty="0">
                <a:ea typeface="ＭＳ Ｐゴシック" charset="-128"/>
                <a:cs typeface="ＭＳ Ｐゴシック" charset="-128"/>
              </a:rPr>
              <a:t>Exercises (computer lab)</a:t>
            </a:r>
          </a:p>
          <a:p>
            <a:pPr marL="457200" indent="-457200">
              <a:buFont typeface="Wingdings" charset="2"/>
              <a:buNone/>
            </a:pPr>
            <a:endParaRPr lang="en-US" dirty="0">
              <a:ea typeface="ＭＳ Ｐゴシック" charset="-128"/>
              <a:cs typeface="ＭＳ Ｐゴシック" charset="-128"/>
            </a:endParaRPr>
          </a:p>
        </p:txBody>
      </p:sp>
      <p:sp>
        <p:nvSpPr>
          <p:cNvPr id="2" name="TextBox 1"/>
          <p:cNvSpPr txBox="1"/>
          <p:nvPr/>
        </p:nvSpPr>
        <p:spPr>
          <a:xfrm>
            <a:off x="609600" y="3657600"/>
            <a:ext cx="8305800" cy="1938992"/>
          </a:xfrm>
          <a:prstGeom prst="rect">
            <a:avLst/>
          </a:prstGeom>
          <a:noFill/>
        </p:spPr>
        <p:txBody>
          <a:bodyPr wrap="square" rtlCol="0">
            <a:spAutoFit/>
          </a:bodyPr>
          <a:lstStyle/>
          <a:p>
            <a:pPr>
              <a:buNone/>
            </a:pPr>
            <a:r>
              <a:rPr lang="en-US" dirty="0"/>
              <a:t>During the afternoon computer lab (</a:t>
            </a:r>
            <a:r>
              <a:rPr lang="en-US" b="1" dirty="0"/>
              <a:t>6/11, Mon</a:t>
            </a:r>
            <a:r>
              <a:rPr lang="en-US" dirty="0"/>
              <a:t>), we will build a simple rule-based model using </a:t>
            </a:r>
            <a:r>
              <a:rPr lang="en-US" dirty="0" err="1"/>
              <a:t>RuleBender</a:t>
            </a:r>
            <a:r>
              <a:rPr lang="en-US" dirty="0"/>
              <a:t> and  look at several example models presented in this tutorial/review:  </a:t>
            </a:r>
            <a:r>
              <a:rPr lang="en-US" dirty="0" err="1"/>
              <a:t>Chylek</a:t>
            </a:r>
            <a:r>
              <a:rPr lang="en-US" dirty="0"/>
              <a:t> et al. (2015) </a:t>
            </a:r>
            <a:r>
              <a:rPr lang="en-US" i="1" dirty="0" err="1"/>
              <a:t>Phys</a:t>
            </a:r>
            <a:r>
              <a:rPr lang="en-US" i="1" dirty="0"/>
              <a:t> </a:t>
            </a:r>
            <a:r>
              <a:rPr lang="en-US" i="1" dirty="0" err="1"/>
              <a:t>Biol</a:t>
            </a:r>
            <a:r>
              <a:rPr lang="en-US" i="1" dirty="0"/>
              <a:t> </a:t>
            </a:r>
            <a:r>
              <a:rPr lang="en-US" b="1" dirty="0"/>
              <a:t>12</a:t>
            </a:r>
            <a:r>
              <a:rPr lang="en-US" dirty="0"/>
              <a:t>: 045007.</a:t>
            </a:r>
          </a:p>
          <a:p>
            <a:pPr>
              <a:buNone/>
            </a:pPr>
            <a:r>
              <a:rPr lang="en-US" dirty="0">
                <a:solidFill>
                  <a:srgbClr val="005AB3"/>
                </a:solidFill>
              </a:rPr>
              <a:t>https://</a:t>
            </a:r>
            <a:r>
              <a:rPr lang="en-US" dirty="0" err="1">
                <a:solidFill>
                  <a:srgbClr val="005AB3"/>
                </a:solidFill>
              </a:rPr>
              <a:t>www.ncbi.nlm.nih.gov</a:t>
            </a:r>
            <a:r>
              <a:rPr lang="en-US" dirty="0">
                <a:solidFill>
                  <a:srgbClr val="005AB3"/>
                </a:solidFill>
              </a:rPr>
              <a:t>/</a:t>
            </a:r>
            <a:r>
              <a:rPr lang="en-US" dirty="0" err="1">
                <a:solidFill>
                  <a:srgbClr val="005AB3"/>
                </a:solidFill>
              </a:rPr>
              <a:t>pmc</a:t>
            </a:r>
            <a:r>
              <a:rPr lang="en-US" dirty="0">
                <a:solidFill>
                  <a:srgbClr val="005AB3"/>
                </a:solidFill>
              </a:rPr>
              <a:t>/articles/PMC4526164/</a:t>
            </a:r>
          </a:p>
        </p:txBody>
      </p:sp>
    </p:spTree>
    <p:extLst>
      <p:ext uri="{BB962C8B-B14F-4D97-AF65-F5344CB8AC3E}">
        <p14:creationId xmlns:p14="http://schemas.microsoft.com/office/powerpoint/2010/main" val="1105198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42900" y="479425"/>
            <a:ext cx="8343900" cy="838200"/>
          </a:xfrm>
        </p:spPr>
        <p:txBody>
          <a:bodyPr/>
          <a:lstStyle/>
          <a:p>
            <a:r>
              <a:rPr lang="en-US" dirty="0">
                <a:ea typeface="ＭＳ Ｐゴシック" charset="-128"/>
                <a:cs typeface="ＭＳ Ｐゴシック" charset="-128"/>
              </a:rPr>
              <a:t>A rule-based model corresponding to the equilibrium continuum model of Goldstein and </a:t>
            </a:r>
            <a:r>
              <a:rPr lang="en-US" dirty="0" err="1">
                <a:ea typeface="ＭＳ Ｐゴシック" charset="-128"/>
                <a:cs typeface="ＭＳ Ｐゴシック" charset="-128"/>
              </a:rPr>
              <a:t>Perelson</a:t>
            </a:r>
            <a:r>
              <a:rPr lang="en-US" dirty="0">
                <a:ea typeface="ＭＳ Ｐゴシック" charset="-128"/>
                <a:cs typeface="ＭＳ Ｐゴシック" charset="-128"/>
              </a:rPr>
              <a:t> (1984)</a:t>
            </a:r>
          </a:p>
        </p:txBody>
      </p:sp>
      <p:pic>
        <p:nvPicPr>
          <p:cNvPr id="31747" name="Picture 3" descr="model_specification1"/>
          <p:cNvPicPr>
            <a:picLocks noChangeAspect="1" noChangeArrowheads="1"/>
          </p:cNvPicPr>
          <p:nvPr/>
        </p:nvPicPr>
        <p:blipFill>
          <a:blip r:embed="rId3"/>
          <a:srcRect/>
          <a:stretch>
            <a:fillRect/>
          </a:stretch>
        </p:blipFill>
        <p:spPr bwMode="auto">
          <a:xfrm>
            <a:off x="914400" y="1676400"/>
            <a:ext cx="5562600" cy="4100513"/>
          </a:xfrm>
          <a:prstGeom prst="rect">
            <a:avLst/>
          </a:prstGeom>
          <a:noFill/>
          <a:ln w="9525">
            <a:noFill/>
            <a:miter lim="800000"/>
            <a:headEnd/>
            <a:tailEnd/>
          </a:ln>
        </p:spPr>
      </p:pic>
      <p:sp>
        <p:nvSpPr>
          <p:cNvPr id="31748" name="Text Box 4"/>
          <p:cNvSpPr txBox="1">
            <a:spLocks noChangeArrowheads="1"/>
          </p:cNvSpPr>
          <p:nvPr/>
        </p:nvSpPr>
        <p:spPr bwMode="auto">
          <a:xfrm>
            <a:off x="5181600" y="2209800"/>
            <a:ext cx="3362369" cy="400110"/>
          </a:xfrm>
          <a:prstGeom prst="rect">
            <a:avLst/>
          </a:prstGeom>
          <a:noFill/>
          <a:ln w="9525">
            <a:noFill/>
            <a:miter lim="800000"/>
            <a:headEnd/>
            <a:tailEnd/>
          </a:ln>
        </p:spPr>
        <p:txBody>
          <a:bodyPr wrap="none">
            <a:prstTxWarp prst="textNoShape">
              <a:avLst/>
            </a:prstTxWarp>
            <a:spAutoFit/>
          </a:bodyPr>
          <a:lstStyle/>
          <a:p>
            <a:pPr>
              <a:buFont typeface="Wingdings" charset="2"/>
              <a:buNone/>
            </a:pPr>
            <a:r>
              <a:rPr lang="en-US" b="1" dirty="0"/>
              <a:t>This is the “TLBR model.”</a:t>
            </a:r>
            <a:endParaRPr lang="en-US" dirty="0"/>
          </a:p>
        </p:txBody>
      </p:sp>
      <p:pic>
        <p:nvPicPr>
          <p:cNvPr id="31749" name="Picture 5" descr="NoRings"/>
          <p:cNvPicPr>
            <a:picLocks noChangeAspect="1" noChangeArrowheads="1"/>
          </p:cNvPicPr>
          <p:nvPr/>
        </p:nvPicPr>
        <p:blipFill>
          <a:blip r:embed="rId4"/>
          <a:srcRect/>
          <a:stretch>
            <a:fillRect/>
          </a:stretch>
        </p:blipFill>
        <p:spPr bwMode="auto">
          <a:xfrm>
            <a:off x="6602413" y="4778375"/>
            <a:ext cx="1919287" cy="1241425"/>
          </a:xfrm>
          <a:prstGeom prst="rect">
            <a:avLst/>
          </a:prstGeom>
          <a:noFill/>
          <a:ln w="9525">
            <a:noFill/>
            <a:miter lim="800000"/>
            <a:headEnd/>
            <a:tailEnd/>
          </a:ln>
        </p:spPr>
      </p:pic>
      <p:sp>
        <p:nvSpPr>
          <p:cNvPr id="31750" name="Text Box 6"/>
          <p:cNvSpPr txBox="1">
            <a:spLocks noChangeArrowheads="1"/>
          </p:cNvSpPr>
          <p:nvPr/>
        </p:nvSpPr>
        <p:spPr bwMode="auto">
          <a:xfrm>
            <a:off x="6145213" y="4321175"/>
            <a:ext cx="2541587" cy="549275"/>
          </a:xfrm>
          <a:prstGeom prst="rect">
            <a:avLst/>
          </a:prstGeom>
          <a:noFill/>
          <a:ln w="9525">
            <a:noFill/>
            <a:miter lim="800000"/>
            <a:headEnd/>
            <a:tailEnd/>
          </a:ln>
        </p:spPr>
        <p:txBody>
          <a:bodyPr wrap="none">
            <a:prstTxWarp prst="textNoShape">
              <a:avLst/>
            </a:prstTxWarp>
            <a:spAutoFit/>
          </a:bodyPr>
          <a:lstStyle/>
          <a:p>
            <a:pPr>
              <a:buFont typeface="Wingdings" charset="2"/>
              <a:buNone/>
            </a:pPr>
            <a:r>
              <a:rPr lang="en-US"/>
              <a:t>No cyclic aggregates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ea typeface="ＭＳ Ｐゴシック" charset="-128"/>
                <a:cs typeface="ＭＳ Ｐゴシック" charset="-128"/>
              </a:rPr>
              <a:t>“Generate-first” method starts with seed species</a:t>
            </a:r>
          </a:p>
        </p:txBody>
      </p:sp>
      <p:pic>
        <p:nvPicPr>
          <p:cNvPr id="33795" name="Picture 3" descr="step1"/>
          <p:cNvPicPr>
            <a:picLocks noChangeAspect="1" noChangeArrowheads="1"/>
          </p:cNvPicPr>
          <p:nvPr/>
        </p:nvPicPr>
        <p:blipFill>
          <a:blip r:embed="rId3"/>
          <a:srcRect/>
          <a:stretch>
            <a:fillRect/>
          </a:stretch>
        </p:blipFill>
        <p:spPr bwMode="auto">
          <a:xfrm>
            <a:off x="3016250" y="2616200"/>
            <a:ext cx="3111500" cy="1625600"/>
          </a:xfrm>
          <a:prstGeom prst="rect">
            <a:avLst/>
          </a:prstGeom>
          <a:noFill/>
          <a:ln w="9525">
            <a:noFill/>
            <a:miter lim="800000"/>
            <a:headEnd/>
            <a:tailEnd/>
          </a:ln>
        </p:spPr>
      </p:pic>
      <p:sp>
        <p:nvSpPr>
          <p:cNvPr id="33796" name="Text Box 4"/>
          <p:cNvSpPr txBox="1">
            <a:spLocks noChangeArrowheads="1"/>
          </p:cNvSpPr>
          <p:nvPr/>
        </p:nvSpPr>
        <p:spPr bwMode="auto">
          <a:xfrm>
            <a:off x="2974975" y="4437063"/>
            <a:ext cx="1047750" cy="457200"/>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2400">
                <a:latin typeface="Times" charset="0"/>
              </a:rPr>
              <a:t>Ligand</a:t>
            </a:r>
          </a:p>
        </p:txBody>
      </p:sp>
      <p:sp>
        <p:nvSpPr>
          <p:cNvPr id="33797" name="Text Box 5"/>
          <p:cNvSpPr txBox="1">
            <a:spLocks noChangeArrowheads="1"/>
          </p:cNvSpPr>
          <p:nvPr/>
        </p:nvSpPr>
        <p:spPr bwMode="auto">
          <a:xfrm>
            <a:off x="4927600" y="4437063"/>
            <a:ext cx="1284288" cy="457200"/>
          </a:xfrm>
          <a:prstGeom prst="rect">
            <a:avLst/>
          </a:prstGeom>
          <a:noFill/>
          <a:ln w="9525">
            <a:noFill/>
            <a:miter lim="800000"/>
            <a:headEnd/>
            <a:tailEnd/>
          </a:ln>
        </p:spPr>
        <p:txBody>
          <a:bodyPr wrap="none">
            <a:prstTxWarp prst="textNoShape">
              <a:avLst/>
            </a:prstTxWarp>
            <a:spAutoFit/>
          </a:bodyPr>
          <a:lstStyle/>
          <a:p>
            <a:pPr eaLnBrk="0" hangingPunct="0">
              <a:spcBef>
                <a:spcPct val="0"/>
              </a:spcBef>
              <a:spcAft>
                <a:spcPct val="0"/>
              </a:spcAft>
              <a:buClrTx/>
              <a:buSzTx/>
              <a:buFontTx/>
              <a:buNone/>
            </a:pPr>
            <a:r>
              <a:rPr lang="en-US" sz="2400">
                <a:latin typeface="Times" charset="0"/>
              </a:rPr>
              <a:t>Receptor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p:txBody>
          <a:bodyPr/>
          <a:lstStyle/>
          <a:p>
            <a:r>
              <a:rPr lang="en-US" dirty="0"/>
              <a:t>Value added by modeling of cellular regulatory systems</a:t>
            </a:r>
          </a:p>
        </p:txBody>
      </p:sp>
      <p:sp>
        <p:nvSpPr>
          <p:cNvPr id="452611" name="Rectangle 3"/>
          <p:cNvSpPr>
            <a:spLocks noGrp="1" noChangeArrowheads="1"/>
          </p:cNvSpPr>
          <p:nvPr>
            <p:ph type="body" idx="1"/>
          </p:nvPr>
        </p:nvSpPr>
        <p:spPr>
          <a:noFill/>
          <a:ln/>
        </p:spPr>
        <p:txBody>
          <a:bodyPr/>
          <a:lstStyle/>
          <a:p>
            <a:r>
              <a:rPr lang="en-US" dirty="0"/>
              <a:t>We can use models to organize and evaluate information</a:t>
            </a:r>
          </a:p>
          <a:p>
            <a:pPr lvl="1"/>
            <a:r>
              <a:rPr lang="en-US" dirty="0"/>
              <a:t>To think with greater rigor and precision</a:t>
            </a:r>
          </a:p>
          <a:p>
            <a:pPr lvl="1"/>
            <a:r>
              <a:rPr lang="en-US" dirty="0"/>
              <a:t>To discover knowledge gaps</a:t>
            </a:r>
          </a:p>
          <a:p>
            <a:pPr lvl="1"/>
            <a:r>
              <a:rPr lang="en-US" dirty="0"/>
              <a:t>To identify key quantitative factors that affect system behavior</a:t>
            </a:r>
          </a:p>
          <a:p>
            <a:pPr lvl="1"/>
            <a:r>
              <a:rPr lang="en-US" dirty="0"/>
              <a:t>To summarize observations and preserve knowledge</a:t>
            </a:r>
          </a:p>
          <a:p>
            <a:r>
              <a:rPr lang="en-US" dirty="0"/>
              <a:t>We can analyze models to obtain insights and generate hypotheses</a:t>
            </a:r>
          </a:p>
          <a:p>
            <a:pPr lvl="1"/>
            <a:r>
              <a:rPr lang="en-US" dirty="0"/>
              <a:t>To elucidate general design principles</a:t>
            </a:r>
          </a:p>
          <a:p>
            <a:pPr lvl="1"/>
            <a:r>
              <a:rPr lang="en-US" dirty="0"/>
              <a:t>To explain counterintuitive behavior</a:t>
            </a:r>
          </a:p>
          <a:p>
            <a:pPr lvl="1"/>
            <a:r>
              <a:rPr lang="en-US" dirty="0"/>
              <a:t>To enhance experimental efforts (e.g., through experimental design)</a:t>
            </a:r>
          </a:p>
          <a:p>
            <a:pPr lvl="1"/>
            <a:r>
              <a:rPr lang="en-US" dirty="0"/>
              <a:t>To guide interventions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ea typeface="ＭＳ Ｐゴシック" charset="-128"/>
                <a:cs typeface="ＭＳ Ｐゴシック" charset="-128"/>
              </a:rPr>
              <a:t>After first round of rule application</a:t>
            </a:r>
          </a:p>
        </p:txBody>
      </p:sp>
      <p:pic>
        <p:nvPicPr>
          <p:cNvPr id="35843" name="Picture 3" descr="step2"/>
          <p:cNvPicPr>
            <a:picLocks noChangeAspect="1" noChangeArrowheads="1"/>
          </p:cNvPicPr>
          <p:nvPr/>
        </p:nvPicPr>
        <p:blipFill>
          <a:blip r:embed="rId3"/>
          <a:srcRect/>
          <a:stretch>
            <a:fillRect/>
          </a:stretch>
        </p:blipFill>
        <p:spPr bwMode="auto">
          <a:xfrm>
            <a:off x="1287463" y="1712913"/>
            <a:ext cx="2132012" cy="4090987"/>
          </a:xfrm>
          <a:prstGeom prst="rect">
            <a:avLst/>
          </a:prstGeom>
          <a:noFill/>
          <a:ln w="9525">
            <a:noFill/>
            <a:miter lim="800000"/>
            <a:headEnd/>
            <a:tailEnd/>
          </a:ln>
        </p:spPr>
      </p:pic>
      <p:pic>
        <p:nvPicPr>
          <p:cNvPr id="35844" name="Picture 4" descr="rule1"/>
          <p:cNvPicPr>
            <a:picLocks noChangeAspect="1" noChangeArrowheads="1"/>
          </p:cNvPicPr>
          <p:nvPr/>
        </p:nvPicPr>
        <p:blipFill>
          <a:blip r:embed="rId4"/>
          <a:srcRect/>
          <a:stretch>
            <a:fillRect/>
          </a:stretch>
        </p:blipFill>
        <p:spPr bwMode="auto">
          <a:xfrm>
            <a:off x="3389313" y="3203575"/>
            <a:ext cx="5178425" cy="13589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ea typeface="ＭＳ Ｐゴシック" charset="-128"/>
                <a:cs typeface="ＭＳ Ｐゴシック" charset="-128"/>
              </a:rPr>
              <a:t>After the second round of rule application</a:t>
            </a:r>
          </a:p>
        </p:txBody>
      </p:sp>
      <p:pic>
        <p:nvPicPr>
          <p:cNvPr id="37891" name="Picture 3" descr="step3"/>
          <p:cNvPicPr>
            <a:picLocks noChangeAspect="1" noChangeArrowheads="1"/>
          </p:cNvPicPr>
          <p:nvPr/>
        </p:nvPicPr>
        <p:blipFill>
          <a:blip r:embed="rId3"/>
          <a:srcRect/>
          <a:stretch>
            <a:fillRect/>
          </a:stretch>
        </p:blipFill>
        <p:spPr bwMode="auto">
          <a:xfrm>
            <a:off x="473075" y="1271588"/>
            <a:ext cx="4418013" cy="4672012"/>
          </a:xfrm>
          <a:prstGeom prst="rect">
            <a:avLst/>
          </a:prstGeom>
          <a:noFill/>
          <a:ln w="9525">
            <a:noFill/>
            <a:miter lim="800000"/>
            <a:headEnd/>
            <a:tailEnd/>
          </a:ln>
        </p:spPr>
      </p:pic>
      <p:pic>
        <p:nvPicPr>
          <p:cNvPr id="37892" name="Picture 4" descr="rule2"/>
          <p:cNvPicPr>
            <a:picLocks noChangeAspect="1" noChangeArrowheads="1"/>
          </p:cNvPicPr>
          <p:nvPr/>
        </p:nvPicPr>
        <p:blipFill>
          <a:blip r:embed="rId4"/>
          <a:srcRect/>
          <a:stretch>
            <a:fillRect/>
          </a:stretch>
        </p:blipFill>
        <p:spPr bwMode="auto">
          <a:xfrm>
            <a:off x="4773613" y="4233863"/>
            <a:ext cx="3773487" cy="170973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ea typeface="ＭＳ Ｐゴシック" charset="-128"/>
                <a:cs typeface="ＭＳ Ｐゴシック" charset="-128"/>
              </a:rPr>
              <a:t>Rule-derived network can be too large to simulate using conventional population-based methods</a:t>
            </a:r>
          </a:p>
        </p:txBody>
      </p:sp>
      <p:sp>
        <p:nvSpPr>
          <p:cNvPr id="39939" name="Rectangle 4"/>
          <p:cNvSpPr>
            <a:spLocks noChangeArrowheads="1"/>
          </p:cNvSpPr>
          <p:nvPr/>
        </p:nvSpPr>
        <p:spPr bwMode="auto">
          <a:xfrm>
            <a:off x="4114800" y="3429000"/>
            <a:ext cx="4191000" cy="6858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39940" name="Picture 5"/>
          <p:cNvPicPr>
            <a:picLocks noChangeAspect="1" noChangeArrowheads="1"/>
          </p:cNvPicPr>
          <p:nvPr/>
        </p:nvPicPr>
        <p:blipFill>
          <a:blip r:embed="rId3"/>
          <a:srcRect/>
          <a:stretch>
            <a:fillRect/>
          </a:stretch>
        </p:blipFill>
        <p:spPr bwMode="auto">
          <a:xfrm>
            <a:off x="3659188" y="1490663"/>
            <a:ext cx="4570412" cy="2395537"/>
          </a:xfrm>
          <a:prstGeom prst="rect">
            <a:avLst/>
          </a:prstGeom>
          <a:noFill/>
          <a:ln w="9525">
            <a:noFill/>
            <a:round/>
            <a:headEnd/>
            <a:tailEnd/>
          </a:ln>
        </p:spPr>
      </p:pic>
      <p:pic>
        <p:nvPicPr>
          <p:cNvPr id="39941" name="Picture 6" descr="OTF"/>
          <p:cNvPicPr>
            <a:picLocks noChangeAspect="1" noChangeArrowheads="1"/>
          </p:cNvPicPr>
          <p:nvPr/>
        </p:nvPicPr>
        <p:blipFill>
          <a:blip r:embed="rId4"/>
          <a:srcRect/>
          <a:stretch>
            <a:fillRect/>
          </a:stretch>
        </p:blipFill>
        <p:spPr bwMode="auto">
          <a:xfrm>
            <a:off x="3240088" y="3903663"/>
            <a:ext cx="5218112" cy="2497137"/>
          </a:xfrm>
          <a:prstGeom prst="rect">
            <a:avLst/>
          </a:prstGeom>
          <a:noFill/>
          <a:ln w="9525">
            <a:noFill/>
            <a:miter lim="800000"/>
            <a:headEnd/>
            <a:tailEnd/>
          </a:ln>
        </p:spPr>
      </p:pic>
      <p:pic>
        <p:nvPicPr>
          <p:cNvPr id="39942" name="Picture 13"/>
          <p:cNvPicPr>
            <a:picLocks noChangeAspect="1" noChangeArrowheads="1"/>
          </p:cNvPicPr>
          <p:nvPr/>
        </p:nvPicPr>
        <p:blipFill>
          <a:blip r:embed="rId5"/>
          <a:srcRect/>
          <a:stretch>
            <a:fillRect/>
          </a:stretch>
        </p:blipFill>
        <p:spPr bwMode="auto">
          <a:xfrm>
            <a:off x="668338" y="1752600"/>
            <a:ext cx="2455862" cy="1223963"/>
          </a:xfrm>
          <a:prstGeom prst="rect">
            <a:avLst/>
          </a:prstGeom>
          <a:noFill/>
          <a:ln w="9525">
            <a:noFill/>
            <a:round/>
            <a:headEnd/>
            <a:tailEnd/>
          </a:ln>
        </p:spPr>
      </p:pic>
      <p:sp>
        <p:nvSpPr>
          <p:cNvPr id="39943" name="Line 16"/>
          <p:cNvSpPr>
            <a:spLocks noChangeShapeType="1"/>
          </p:cNvSpPr>
          <p:nvPr/>
        </p:nvSpPr>
        <p:spPr bwMode="auto">
          <a:xfrm>
            <a:off x="2209800" y="2281238"/>
            <a:ext cx="762000" cy="6858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sp>
        <p:nvSpPr>
          <p:cNvPr id="39944" name="Line 17"/>
          <p:cNvSpPr>
            <a:spLocks noChangeShapeType="1"/>
          </p:cNvSpPr>
          <p:nvPr/>
        </p:nvSpPr>
        <p:spPr bwMode="auto">
          <a:xfrm flipV="1">
            <a:off x="2286000" y="2357438"/>
            <a:ext cx="762000" cy="457200"/>
          </a:xfrm>
          <a:prstGeom prst="line">
            <a:avLst/>
          </a:prstGeom>
          <a:noFill/>
          <a:ln w="38100">
            <a:solidFill>
              <a:srgbClr val="FF0000"/>
            </a:solidFill>
            <a:round/>
            <a:headEnd/>
            <a:tailEnd/>
          </a:ln>
        </p:spPr>
        <p:txBody>
          <a:bodyPr wrap="none" anchor="ctr">
            <a:prstTxWarp prst="textNoShape">
              <a:avLst/>
            </a:prstTxWarp>
          </a:bodyPr>
          <a:lstStyle/>
          <a:p>
            <a:endParaRPr lang="en-US"/>
          </a:p>
        </p:txBody>
      </p:sp>
      <p:pic>
        <p:nvPicPr>
          <p:cNvPr id="39945" name="Picture 6"/>
          <p:cNvPicPr>
            <a:picLocks noChangeAspect="1" noChangeArrowheads="1"/>
          </p:cNvPicPr>
          <p:nvPr/>
        </p:nvPicPr>
        <p:blipFill>
          <a:blip r:embed="rId6"/>
          <a:srcRect/>
          <a:stretch>
            <a:fillRect/>
          </a:stretch>
        </p:blipFill>
        <p:spPr bwMode="auto">
          <a:xfrm>
            <a:off x="457200" y="3276600"/>
            <a:ext cx="2667000" cy="935038"/>
          </a:xfrm>
          <a:prstGeom prst="rect">
            <a:avLst/>
          </a:prstGeom>
          <a:noFill/>
          <a:ln w="9525">
            <a:noFill/>
            <a:round/>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Influences within the AMPK-MTORC1-ULK1 network</a:t>
            </a:r>
          </a:p>
        </p:txBody>
      </p:sp>
      <p:sp>
        <p:nvSpPr>
          <p:cNvPr id="4" name="Slide Number Placeholder 3"/>
          <p:cNvSpPr>
            <a:spLocks noGrp="1"/>
          </p:cNvSpPr>
          <p:nvPr>
            <p:ph type="sldNum" sz="quarter" idx="10"/>
          </p:nvPr>
        </p:nvSpPr>
        <p:spPr/>
        <p:txBody>
          <a:bodyPr/>
          <a:lstStyle/>
          <a:p>
            <a:pPr>
              <a:defRPr/>
            </a:pPr>
            <a:r>
              <a:rPr lang="en-US"/>
              <a:t>Slide </a:t>
            </a:r>
            <a:fld id="{BF0E3EA9-A8A9-2B48-888A-54BAA6C40224}" type="slidenum">
              <a:rPr lang="en-US" smtClean="0"/>
              <a:pPr>
                <a:defRPr/>
              </a:pPr>
              <a:t>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20900"/>
            <a:ext cx="9144000" cy="2602006"/>
          </a:xfrm>
          <a:prstGeom prst="rect">
            <a:avLst/>
          </a:prstGeom>
        </p:spPr>
      </p:pic>
    </p:spTree>
    <p:extLst>
      <p:ext uri="{BB962C8B-B14F-4D97-AF65-F5344CB8AC3E}">
        <p14:creationId xmlns:p14="http://schemas.microsoft.com/office/powerpoint/2010/main" val="2919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of details involved in tracking site dynamics</a:t>
            </a:r>
          </a:p>
        </p:txBody>
      </p:sp>
      <p:sp>
        <p:nvSpPr>
          <p:cNvPr id="4" name="Slide Number Placeholder 3"/>
          <p:cNvSpPr>
            <a:spLocks noGrp="1"/>
          </p:cNvSpPr>
          <p:nvPr>
            <p:ph type="sldNum" sz="quarter" idx="10"/>
          </p:nvPr>
        </p:nvSpPr>
        <p:spPr/>
        <p:txBody>
          <a:bodyPr/>
          <a:lstStyle/>
          <a:p>
            <a:pPr>
              <a:defRPr/>
            </a:pPr>
            <a:r>
              <a:rPr lang="en-US"/>
              <a:t>Slide </a:t>
            </a:r>
            <a:fld id="{BF0E3EA9-A8A9-2B48-888A-54BAA6C40224}" type="slidenum">
              <a:rPr lang="en-US" smtClean="0"/>
              <a:pPr>
                <a:defRPr/>
              </a:pPr>
              <a:t>5</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276446"/>
            <a:ext cx="4470400" cy="3352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234" y="1523999"/>
            <a:ext cx="5886166" cy="3208813"/>
          </a:xfrm>
          <a:prstGeom prst="rect">
            <a:avLst/>
          </a:prstGeom>
        </p:spPr>
      </p:pic>
    </p:spTree>
    <p:extLst>
      <p:ext uri="{BB962C8B-B14F-4D97-AF65-F5344CB8AC3E}">
        <p14:creationId xmlns:p14="http://schemas.microsoft.com/office/powerpoint/2010/main" val="801605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r>
              <a:rPr lang="en-US" dirty="0">
                <a:ea typeface="ＭＳ Ｐゴシック" charset="-128"/>
                <a:cs typeface="ＭＳ Ｐゴシック" charset="-128"/>
              </a:rPr>
              <a:t>Outline</a:t>
            </a:r>
          </a:p>
        </p:txBody>
      </p:sp>
      <p:sp>
        <p:nvSpPr>
          <p:cNvPr id="17411" name="Rectangle 1027"/>
          <p:cNvSpPr>
            <a:spLocks noGrp="1" noChangeArrowheads="1"/>
          </p:cNvSpPr>
          <p:nvPr>
            <p:ph type="body" idx="1"/>
          </p:nvPr>
        </p:nvSpPr>
        <p:spPr>
          <a:noFill/>
        </p:spPr>
        <p:txBody>
          <a:bodyPr/>
          <a:lstStyle/>
          <a:p>
            <a:pPr marL="457200" indent="-457200">
              <a:buFont typeface="Arial" charset="0"/>
              <a:buAutoNum type="arabicPeriod"/>
            </a:pPr>
            <a:r>
              <a:rPr lang="en-US" dirty="0">
                <a:ea typeface="ＭＳ Ｐゴシック" charset="-128"/>
                <a:cs typeface="ＭＳ Ｐゴシック" charset="-128"/>
              </a:rPr>
              <a:t>Features of signaling proteins</a:t>
            </a:r>
          </a:p>
          <a:p>
            <a:pPr marL="457200" indent="-457200">
              <a:buFont typeface="Arial" charset="0"/>
              <a:buAutoNum type="arabicPeriod"/>
            </a:pPr>
            <a:r>
              <a:rPr lang="en-US" b="0" dirty="0">
                <a:ea typeface="ＭＳ Ｐゴシック" charset="-128"/>
                <a:cs typeface="ＭＳ Ｐゴシック" charset="-128"/>
              </a:rPr>
              <a:t>Combinatorial complexity: the key problem solved by rule-based modeling</a:t>
            </a:r>
          </a:p>
          <a:p>
            <a:pPr marL="457200" indent="-457200">
              <a:buFont typeface="Arial" charset="0"/>
              <a:buAutoNum type="arabicPeriod"/>
            </a:pPr>
            <a:r>
              <a:rPr lang="en-US" b="0" dirty="0">
                <a:ea typeface="ＭＳ Ｐゴシック" charset="-128"/>
                <a:cs typeface="ＭＳ Ｐゴシック" charset="-128"/>
              </a:rPr>
              <a:t>Basic concepts of rule-based representation of </a:t>
            </a:r>
            <a:r>
              <a:rPr lang="en-US" b="0" dirty="0" err="1">
                <a:ea typeface="ＭＳ Ｐゴシック" charset="-128"/>
                <a:cs typeface="ＭＳ Ｐゴシック" charset="-128"/>
              </a:rPr>
              <a:t>biomolecular</a:t>
            </a:r>
            <a:r>
              <a:rPr lang="en-US" b="0" dirty="0">
                <a:ea typeface="ＭＳ Ｐゴシック" charset="-128"/>
                <a:cs typeface="ＭＳ Ｐゴシック" charset="-128"/>
              </a:rPr>
              <a:t> interactions</a:t>
            </a:r>
            <a:endParaRPr lang="en-US" dirty="0">
              <a:ea typeface="ＭＳ Ｐゴシック" charset="-128"/>
              <a:cs typeface="ＭＳ Ｐゴシック" charset="-128"/>
            </a:endParaRPr>
          </a:p>
          <a:p>
            <a:pPr marL="457200" indent="-457200">
              <a:buFont typeface="Arial" charset="0"/>
              <a:buAutoNum type="arabicPeriod"/>
            </a:pPr>
            <a:r>
              <a:rPr lang="en-US" b="0" dirty="0">
                <a:ea typeface="ＭＳ Ｐゴシック" charset="-128"/>
                <a:cs typeface="ＭＳ Ｐゴシック" charset="-128"/>
              </a:rPr>
              <a:t>Simulation methods for rule-based models (indirect and direct)</a:t>
            </a:r>
          </a:p>
          <a:p>
            <a:pPr marL="457200" indent="-457200">
              <a:buFont typeface="Arial" charset="0"/>
              <a:buAutoNum type="arabicPeriod"/>
            </a:pPr>
            <a:r>
              <a:rPr lang="en-US" b="0" dirty="0">
                <a:ea typeface="ＭＳ Ｐゴシック" charset="-128"/>
                <a:cs typeface="ＭＳ Ｐゴシック" charset="-128"/>
              </a:rPr>
              <a:t>Exercises (computer lab)</a:t>
            </a:r>
            <a:endParaRPr lang="en-US" dirty="0">
              <a:ea typeface="ＭＳ Ｐゴシック" charset="-128"/>
              <a:cs typeface="ＭＳ Ｐゴシック" charset="-128"/>
            </a:endParaRPr>
          </a:p>
          <a:p>
            <a:pPr marL="457200" indent="-457200">
              <a:buFont typeface="Wingdings" charset="2"/>
              <a:buNone/>
            </a:pPr>
            <a:endParaRPr lang="en-US" dirty="0">
              <a:ea typeface="ＭＳ Ｐゴシック" charset="-128"/>
              <a:cs typeface="ＭＳ Ｐゴシック" charset="-128"/>
            </a:endParaRPr>
          </a:p>
        </p:txBody>
      </p:sp>
    </p:spTree>
    <p:extLst>
      <p:ext uri="{BB962C8B-B14F-4D97-AF65-F5344CB8AC3E}">
        <p14:creationId xmlns:p14="http://schemas.microsoft.com/office/powerpoint/2010/main" val="354343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ea typeface="ＭＳ Ｐゴシック" charset="-128"/>
                <a:cs typeface="ＭＳ Ｐゴシック" charset="-128"/>
              </a:rPr>
              <a:t>A signaling protein is typically composed of multiple components (subunits, domains, and/or linear motifs) that mediate interactions with other proteins</a:t>
            </a:r>
          </a:p>
        </p:txBody>
      </p:sp>
      <p:pic>
        <p:nvPicPr>
          <p:cNvPr id="19" name="Picture 18" descr="Fig1.png"/>
          <p:cNvPicPr/>
          <p:nvPr/>
        </p:nvPicPr>
        <p:blipFill>
          <a:blip r:embed="rId3"/>
          <a:stretch>
            <a:fillRect/>
          </a:stretch>
        </p:blipFill>
        <p:spPr>
          <a:xfrm>
            <a:off x="457200" y="1371600"/>
            <a:ext cx="7166685" cy="2209800"/>
          </a:xfrm>
          <a:prstGeom prst="rect">
            <a:avLst/>
          </a:prstGeom>
        </p:spPr>
      </p:pic>
      <p:pic>
        <p:nvPicPr>
          <p:cNvPr id="20" name="Picture 19" descr="Fig3.png"/>
          <p:cNvPicPr/>
          <p:nvPr/>
        </p:nvPicPr>
        <p:blipFill>
          <a:blip r:embed="rId4"/>
          <a:stretch>
            <a:fillRect/>
          </a:stretch>
        </p:blipFill>
        <p:spPr>
          <a:xfrm>
            <a:off x="3657600" y="3810000"/>
            <a:ext cx="5137150" cy="2279650"/>
          </a:xfrm>
          <a:prstGeom prst="rect">
            <a:avLst/>
          </a:prstGeom>
        </p:spPr>
      </p:pic>
      <p:sp>
        <p:nvSpPr>
          <p:cNvPr id="23" name="TextBox 22"/>
          <p:cNvSpPr txBox="1"/>
          <p:nvPr/>
        </p:nvSpPr>
        <p:spPr>
          <a:xfrm>
            <a:off x="152400" y="3581400"/>
            <a:ext cx="4955228" cy="400110"/>
          </a:xfrm>
          <a:prstGeom prst="rect">
            <a:avLst/>
          </a:prstGeom>
          <a:noFill/>
        </p:spPr>
        <p:txBody>
          <a:bodyPr wrap="none" rtlCol="0">
            <a:spAutoFit/>
          </a:bodyPr>
          <a:lstStyle/>
          <a:p>
            <a:pPr>
              <a:buNone/>
            </a:pPr>
            <a:r>
              <a:rPr lang="en-US" dirty="0"/>
              <a:t>CD3E: </a:t>
            </a:r>
            <a:r>
              <a:rPr lang="en-US" baseline="30000" dirty="0"/>
              <a:t>184</a:t>
            </a:r>
            <a:r>
              <a:rPr lang="en-US" dirty="0">
                <a:solidFill>
                  <a:srgbClr val="008000"/>
                </a:solidFill>
              </a:rPr>
              <a:t>PNPD</a:t>
            </a:r>
            <a:r>
              <a:rPr lang="en-US" dirty="0"/>
              <a:t>Y</a:t>
            </a:r>
            <a:r>
              <a:rPr lang="en-US" dirty="0">
                <a:solidFill>
                  <a:srgbClr val="FF0000"/>
                </a:solidFill>
              </a:rPr>
              <a:t>EPIRKGQRDLYSGL</a:t>
            </a:r>
            <a:r>
              <a:rPr lang="en-US" baseline="30000" dirty="0"/>
              <a:t>202</a:t>
            </a:r>
          </a:p>
        </p:txBody>
      </p:sp>
      <p:sp>
        <p:nvSpPr>
          <p:cNvPr id="24" name="TextBox 23"/>
          <p:cNvSpPr txBox="1"/>
          <p:nvPr/>
        </p:nvSpPr>
        <p:spPr>
          <a:xfrm>
            <a:off x="685800" y="4114800"/>
            <a:ext cx="1646605" cy="400110"/>
          </a:xfrm>
          <a:prstGeom prst="rect">
            <a:avLst/>
          </a:prstGeom>
          <a:noFill/>
        </p:spPr>
        <p:txBody>
          <a:bodyPr wrap="none" rtlCol="0">
            <a:spAutoFit/>
          </a:bodyPr>
          <a:lstStyle/>
          <a:p>
            <a:pPr>
              <a:buNone/>
            </a:pPr>
            <a:r>
              <a:rPr lang="en-US" dirty="0">
                <a:solidFill>
                  <a:srgbClr val="008000"/>
                </a:solidFill>
              </a:rPr>
              <a:t>PRS</a:t>
            </a:r>
            <a:r>
              <a:rPr lang="en-US" dirty="0"/>
              <a:t>: </a:t>
            </a:r>
            <a:r>
              <a:rPr lang="en-US" dirty="0" err="1"/>
              <a:t>PxxDY</a:t>
            </a:r>
            <a:endParaRPr lang="en-US" dirty="0"/>
          </a:p>
        </p:txBody>
      </p:sp>
      <p:sp>
        <p:nvSpPr>
          <p:cNvPr id="25" name="TextBox 24"/>
          <p:cNvSpPr txBox="1"/>
          <p:nvPr/>
        </p:nvSpPr>
        <p:spPr>
          <a:xfrm>
            <a:off x="1219200" y="4648200"/>
            <a:ext cx="2838345" cy="400110"/>
          </a:xfrm>
          <a:prstGeom prst="rect">
            <a:avLst/>
          </a:prstGeom>
          <a:noFill/>
        </p:spPr>
        <p:txBody>
          <a:bodyPr wrap="none" rtlCol="0">
            <a:spAutoFit/>
          </a:bodyPr>
          <a:lstStyle/>
          <a:p>
            <a:pPr>
              <a:buNone/>
            </a:pPr>
            <a:r>
              <a:rPr lang="en-US" dirty="0">
                <a:solidFill>
                  <a:srgbClr val="FF0000"/>
                </a:solidFill>
              </a:rPr>
              <a:t>ITAM</a:t>
            </a:r>
            <a:r>
              <a:rPr lang="en-US" dirty="0"/>
              <a:t>: YxxL/I(x</a:t>
            </a:r>
            <a:r>
              <a:rPr lang="en-US" sz="1600" baseline="-25000" dirty="0"/>
              <a:t>6-8</a:t>
            </a:r>
            <a:r>
              <a:rPr lang="en-US" dirty="0"/>
              <a:t>)YxxL/I</a:t>
            </a:r>
          </a:p>
        </p:txBody>
      </p:sp>
      <p:pic>
        <p:nvPicPr>
          <p:cNvPr id="26" name="Picture 25" descr="1bhh_bio_r_250.jpg"/>
          <p:cNvPicPr>
            <a:picLocks noChangeAspect="1"/>
          </p:cNvPicPr>
          <p:nvPr/>
        </p:nvPicPr>
        <p:blipFill>
          <a:blip r:embed="rId5"/>
          <a:stretch>
            <a:fillRect/>
          </a:stretch>
        </p:blipFill>
        <p:spPr>
          <a:xfrm>
            <a:off x="2057400" y="2438400"/>
            <a:ext cx="1104900" cy="1104900"/>
          </a:xfrm>
          <a:prstGeom prst="rect">
            <a:avLst/>
          </a:prstGeom>
        </p:spPr>
      </p:pic>
      <p:sp>
        <p:nvSpPr>
          <p:cNvPr id="27" name="TextBox 26"/>
          <p:cNvSpPr txBox="1"/>
          <p:nvPr/>
        </p:nvSpPr>
        <p:spPr>
          <a:xfrm>
            <a:off x="609600" y="2438400"/>
            <a:ext cx="583789" cy="400110"/>
          </a:xfrm>
          <a:prstGeom prst="rect">
            <a:avLst/>
          </a:prstGeom>
          <a:noFill/>
        </p:spPr>
        <p:txBody>
          <a:bodyPr wrap="none" rtlCol="0">
            <a:spAutoFit/>
          </a:bodyPr>
          <a:lstStyle/>
          <a:p>
            <a:pPr>
              <a:buNone/>
            </a:pPr>
            <a:r>
              <a:rPr lang="en-US" dirty="0" err="1"/>
              <a:t>Lck</a:t>
            </a:r>
            <a:endParaRPr lang="en-US" dirty="0"/>
          </a:p>
        </p:txBody>
      </p:sp>
      <p:sp>
        <p:nvSpPr>
          <p:cNvPr id="28" name="TextBox 27"/>
          <p:cNvSpPr txBox="1"/>
          <p:nvPr/>
        </p:nvSpPr>
        <p:spPr>
          <a:xfrm>
            <a:off x="3124200" y="2971800"/>
            <a:ext cx="1980781" cy="400110"/>
          </a:xfrm>
          <a:prstGeom prst="rect">
            <a:avLst/>
          </a:prstGeom>
          <a:noFill/>
        </p:spPr>
        <p:txBody>
          <a:bodyPr wrap="none" rtlCol="0">
            <a:spAutoFit/>
          </a:bodyPr>
          <a:lstStyle/>
          <a:p>
            <a:pPr>
              <a:buNone/>
            </a:pPr>
            <a:r>
              <a:rPr lang="en-US" dirty="0"/>
              <a:t>Lck-SH2 (1bhh)</a:t>
            </a:r>
          </a:p>
        </p:txBody>
      </p:sp>
      <p:sp>
        <p:nvSpPr>
          <p:cNvPr id="29" name="TextBox 28"/>
          <p:cNvSpPr txBox="1"/>
          <p:nvPr/>
        </p:nvSpPr>
        <p:spPr>
          <a:xfrm>
            <a:off x="7543800" y="1600200"/>
            <a:ext cx="1296123" cy="400110"/>
          </a:xfrm>
          <a:prstGeom prst="rect">
            <a:avLst/>
          </a:prstGeom>
          <a:noFill/>
        </p:spPr>
        <p:txBody>
          <a:bodyPr wrap="none" rtlCol="0">
            <a:spAutoFit/>
          </a:bodyPr>
          <a:lstStyle/>
          <a:p>
            <a:pPr>
              <a:buNone/>
            </a:pPr>
            <a:r>
              <a:rPr lang="en-US" dirty="0"/>
              <a:t>TCR/CD3</a:t>
            </a:r>
          </a:p>
        </p:txBody>
      </p:sp>
      <p:sp>
        <p:nvSpPr>
          <p:cNvPr id="30" name="TextBox 29"/>
          <p:cNvSpPr txBox="1"/>
          <p:nvPr/>
        </p:nvSpPr>
        <p:spPr>
          <a:xfrm>
            <a:off x="609600" y="5562600"/>
            <a:ext cx="260940" cy="400110"/>
          </a:xfrm>
          <a:prstGeom prst="rect">
            <a:avLst/>
          </a:prstGeom>
          <a:noFill/>
        </p:spPr>
        <p:txBody>
          <a:bodyPr wrap="none" rtlCol="0">
            <a:spAutoFit/>
          </a:bodyPr>
          <a:lstStyle/>
          <a:p>
            <a:endParaRPr lang="en-US"/>
          </a:p>
        </p:txBody>
      </p:sp>
      <p:sp>
        <p:nvSpPr>
          <p:cNvPr id="13" name="TextBox 12"/>
          <p:cNvSpPr txBox="1"/>
          <p:nvPr/>
        </p:nvSpPr>
        <p:spPr>
          <a:xfrm>
            <a:off x="838200" y="5257800"/>
            <a:ext cx="3266940" cy="276999"/>
          </a:xfrm>
          <a:prstGeom prst="rect">
            <a:avLst/>
          </a:prstGeom>
          <a:noFill/>
        </p:spPr>
        <p:txBody>
          <a:bodyPr wrap="none" rtlCol="0">
            <a:spAutoFit/>
          </a:bodyPr>
          <a:lstStyle/>
          <a:p>
            <a:pPr>
              <a:buNone/>
            </a:pPr>
            <a:r>
              <a:rPr lang="en-US" sz="1200" dirty="0" err="1"/>
              <a:t>Kesti</a:t>
            </a:r>
            <a:r>
              <a:rPr lang="en-US" sz="1200" dirty="0"/>
              <a:t> T et al. (2007) J. </a:t>
            </a:r>
            <a:r>
              <a:rPr lang="en-US" sz="1200" dirty="0" err="1"/>
              <a:t>Immunol</a:t>
            </a:r>
            <a:r>
              <a:rPr lang="en-US" sz="1200" dirty="0"/>
              <a:t>.  179:878-85.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r>
              <a:rPr lang="en-US" dirty="0">
                <a:ea typeface="ＭＳ Ｐゴシック" charset="-128"/>
                <a:cs typeface="ＭＳ Ｐゴシック" charset="-128"/>
              </a:rPr>
              <a:t>Domain-motif interactions are often controlled by post-translational modifications</a:t>
            </a:r>
          </a:p>
        </p:txBody>
      </p:sp>
      <p:pic>
        <p:nvPicPr>
          <p:cNvPr id="5" name="Picture 4" descr="Schulze.jpg"/>
          <p:cNvPicPr>
            <a:picLocks noChangeAspect="1"/>
          </p:cNvPicPr>
          <p:nvPr/>
        </p:nvPicPr>
        <p:blipFill>
          <a:blip r:embed="rId3"/>
          <a:stretch>
            <a:fillRect/>
          </a:stretch>
        </p:blipFill>
        <p:spPr>
          <a:xfrm>
            <a:off x="2133600" y="1371599"/>
            <a:ext cx="4267200" cy="4971495"/>
          </a:xfrm>
          <a:prstGeom prst="rect">
            <a:avLst/>
          </a:prstGeom>
        </p:spPr>
      </p:pic>
      <p:sp>
        <p:nvSpPr>
          <p:cNvPr id="6" name="TextBox 5"/>
          <p:cNvSpPr txBox="1"/>
          <p:nvPr/>
        </p:nvSpPr>
        <p:spPr>
          <a:xfrm>
            <a:off x="6705600" y="3810000"/>
            <a:ext cx="2032741" cy="461665"/>
          </a:xfrm>
          <a:prstGeom prst="rect">
            <a:avLst/>
          </a:prstGeom>
          <a:noFill/>
        </p:spPr>
        <p:txBody>
          <a:bodyPr wrap="square" rtlCol="0">
            <a:spAutoFit/>
          </a:bodyPr>
          <a:lstStyle/>
          <a:p>
            <a:pPr>
              <a:buNone/>
            </a:pPr>
            <a:r>
              <a:rPr lang="en-US" sz="1200" dirty="0"/>
              <a:t>Schulze WX et al. (2005) Mol. Syst. Biol.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p:txBody>
          <a:bodyPr/>
          <a:lstStyle/>
          <a:p>
            <a:r>
              <a:rPr lang="en-US" dirty="0">
                <a:ea typeface="ＭＳ Ｐゴシック" charset="-128"/>
                <a:cs typeface="ＭＳ Ｐゴシック" charset="-128"/>
              </a:rPr>
              <a:t>Outline</a:t>
            </a:r>
          </a:p>
        </p:txBody>
      </p:sp>
      <p:sp>
        <p:nvSpPr>
          <p:cNvPr id="17411" name="Rectangle 1027"/>
          <p:cNvSpPr>
            <a:spLocks noGrp="1" noChangeArrowheads="1"/>
          </p:cNvSpPr>
          <p:nvPr>
            <p:ph type="body" idx="1"/>
          </p:nvPr>
        </p:nvSpPr>
        <p:spPr>
          <a:noFill/>
        </p:spPr>
        <p:txBody>
          <a:bodyPr/>
          <a:lstStyle/>
          <a:p>
            <a:pPr marL="457200" indent="-457200">
              <a:buFont typeface="Arial" charset="0"/>
              <a:buAutoNum type="arabicPeriod"/>
            </a:pPr>
            <a:r>
              <a:rPr lang="en-US" b="0" dirty="0">
                <a:ea typeface="ＭＳ Ｐゴシック" charset="-128"/>
                <a:cs typeface="ＭＳ Ｐゴシック" charset="-128"/>
              </a:rPr>
              <a:t>Features of signaling proteins</a:t>
            </a:r>
          </a:p>
          <a:p>
            <a:pPr marL="457200" indent="-457200">
              <a:buFont typeface="Arial" charset="0"/>
              <a:buAutoNum type="arabicPeriod"/>
            </a:pPr>
            <a:r>
              <a:rPr lang="en-US" dirty="0">
                <a:ea typeface="ＭＳ Ｐゴシック" charset="-128"/>
                <a:cs typeface="ＭＳ Ｐゴシック" charset="-128"/>
              </a:rPr>
              <a:t>Combinatorial complexity: the key problem solved by rule-based modeling</a:t>
            </a:r>
          </a:p>
          <a:p>
            <a:pPr marL="457200" indent="-457200">
              <a:buFont typeface="Arial" charset="0"/>
              <a:buAutoNum type="arabicPeriod"/>
            </a:pPr>
            <a:r>
              <a:rPr lang="en-US" b="0" dirty="0">
                <a:ea typeface="ＭＳ Ｐゴシック" charset="-128"/>
                <a:cs typeface="ＭＳ Ｐゴシック" charset="-128"/>
              </a:rPr>
              <a:t>Basic concepts of rule-based representation of </a:t>
            </a:r>
            <a:r>
              <a:rPr lang="en-US" b="0" dirty="0" err="1">
                <a:ea typeface="ＭＳ Ｐゴシック" charset="-128"/>
                <a:cs typeface="ＭＳ Ｐゴシック" charset="-128"/>
              </a:rPr>
              <a:t>biomolecular</a:t>
            </a:r>
            <a:r>
              <a:rPr lang="en-US" b="0" dirty="0">
                <a:ea typeface="ＭＳ Ｐゴシック" charset="-128"/>
                <a:cs typeface="ＭＳ Ｐゴシック" charset="-128"/>
              </a:rPr>
              <a:t> interactions</a:t>
            </a:r>
            <a:endParaRPr lang="en-US" dirty="0">
              <a:ea typeface="ＭＳ Ｐゴシック" charset="-128"/>
              <a:cs typeface="ＭＳ Ｐゴシック" charset="-128"/>
            </a:endParaRPr>
          </a:p>
          <a:p>
            <a:pPr marL="457200" indent="-457200">
              <a:buFont typeface="Arial" charset="0"/>
              <a:buAutoNum type="arabicPeriod"/>
            </a:pPr>
            <a:r>
              <a:rPr lang="en-US" b="0" dirty="0">
                <a:ea typeface="ＭＳ Ｐゴシック" charset="-128"/>
                <a:cs typeface="ＭＳ Ｐゴシック" charset="-128"/>
              </a:rPr>
              <a:t>Simulation methods for rule-based models (indirect and direct)</a:t>
            </a:r>
          </a:p>
          <a:p>
            <a:pPr marL="457200" indent="-457200">
              <a:buFont typeface="Arial" charset="0"/>
              <a:buAutoNum type="arabicPeriod"/>
            </a:pPr>
            <a:r>
              <a:rPr lang="en-US" b="0" dirty="0">
                <a:ea typeface="ＭＳ Ｐゴシック" charset="-128"/>
                <a:cs typeface="ＭＳ Ｐゴシック" charset="-128"/>
              </a:rPr>
              <a:t>Exercises (computer lab)</a:t>
            </a:r>
            <a:endParaRPr lang="en-US" dirty="0">
              <a:ea typeface="ＭＳ Ｐゴシック" charset="-128"/>
              <a:cs typeface="ＭＳ Ｐゴシック" charset="-128"/>
            </a:endParaRPr>
          </a:p>
          <a:p>
            <a:pPr marL="457200" indent="-457200">
              <a:buFont typeface="Wingdings" charset="2"/>
              <a:buNone/>
            </a:pPr>
            <a:endParaRPr lang="en-US" dirty="0">
              <a:ea typeface="ＭＳ Ｐゴシック" charset="-128"/>
              <a:cs typeface="ＭＳ Ｐゴシック" charset="-128"/>
            </a:endParaRPr>
          </a:p>
        </p:txBody>
      </p:sp>
    </p:spTree>
    <p:extLst>
      <p:ext uri="{BB962C8B-B14F-4D97-AF65-F5344CB8AC3E}">
        <p14:creationId xmlns:p14="http://schemas.microsoft.com/office/powerpoint/2010/main" val="243757227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Edge">
  <a:themeElements>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fontScheme name="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50000"/>
          </a:spcAft>
          <a:buClr>
            <a:srgbClr val="004080"/>
          </a:buClr>
          <a:buSzPct val="65000"/>
          <a:buFont typeface="Wingdings" pitchFamily="-108" charset="2"/>
          <a:buChar char="§"/>
          <a:tabLst/>
          <a:defRPr kumimoji="0" lang="en-US" sz="20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50000"/>
          </a:spcBef>
          <a:spcAft>
            <a:spcPct val="50000"/>
          </a:spcAft>
          <a:buClr>
            <a:srgbClr val="004080"/>
          </a:buClr>
          <a:buSzPct val="65000"/>
          <a:buFont typeface="Wingdings" pitchFamily="-108" charset="2"/>
          <a:buChar char="§"/>
          <a:tabLst/>
          <a:defRPr kumimoji="0" lang="en-US" sz="2000" b="0" i="0" u="none" strike="noStrike" cap="none" normalizeH="0" baseline="0">
            <a:ln>
              <a:noFill/>
            </a:ln>
            <a:solidFill>
              <a:schemeClr val="tx1"/>
            </a:solidFill>
            <a:effectLst/>
            <a:latin typeface="Arial" pitchFamily="-108"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Business Mgt Overview 8.8.05</Template>
  <TotalTime>10530</TotalTime>
  <Words>1688</Words>
  <Application>Microsoft Macintosh PowerPoint</Application>
  <PresentationFormat>On-screen Show (4:3)</PresentationFormat>
  <Paragraphs>345</Paragraphs>
  <Slides>32</Slides>
  <Notes>25</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32</vt:i4>
      </vt:variant>
    </vt:vector>
  </HeadingPairs>
  <TitlesOfParts>
    <vt:vector size="47" baseType="lpstr">
      <vt:lpstr>ＭＳ Ｐゴシック</vt:lpstr>
      <vt:lpstr>Arial</vt:lpstr>
      <vt:lpstr>Calibri</vt:lpstr>
      <vt:lpstr>Calibri Light</vt:lpstr>
      <vt:lpstr>Courier</vt:lpstr>
      <vt:lpstr>Gill Sans MT</vt:lpstr>
      <vt:lpstr>Helvetica</vt:lpstr>
      <vt:lpstr>Monaco</vt:lpstr>
      <vt:lpstr>Symbol</vt:lpstr>
      <vt:lpstr>Times</vt:lpstr>
      <vt:lpstr>WenQuanYi Zen Hei</vt:lpstr>
      <vt:lpstr>Wingdings</vt:lpstr>
      <vt:lpstr>Edge</vt:lpstr>
      <vt:lpstr>3_Clarity</vt:lpstr>
      <vt:lpstr>Office Theme</vt:lpstr>
      <vt:lpstr>Modeling Cell Signaling</vt:lpstr>
      <vt:lpstr>PowerPoint Presentation</vt:lpstr>
      <vt:lpstr>Value added by modeling of cellular regulatory systems</vt:lpstr>
      <vt:lpstr>Influences within the AMPK-MTORC1-ULK1 network</vt:lpstr>
      <vt:lpstr>Illustration of details involved in tracking site dynamics</vt:lpstr>
      <vt:lpstr>Outline</vt:lpstr>
      <vt:lpstr>A signaling protein is typically composed of multiple components (subunits, domains, and/or linear motifs) that mediate interactions with other proteins</vt:lpstr>
      <vt:lpstr>Domain-motif interactions are often controlled by post-translational modifications</vt:lpstr>
      <vt:lpstr>Outline</vt:lpstr>
      <vt:lpstr>Complexity arises from post-translational modifications</vt:lpstr>
      <vt:lpstr>Complexity arises from oligomerization/aggregation</vt:lpstr>
      <vt:lpstr>The textbook approach</vt:lpstr>
      <vt:lpstr>Network (model) size tends to grow nonlinearly (exponentially) with the number of molecular interactions</vt:lpstr>
      <vt:lpstr>Rule-based modeling solves the problem of combinatorial complexity</vt:lpstr>
      <vt:lpstr>Outline</vt:lpstr>
      <vt:lpstr>Rule-based modeling: basic concepts</vt:lpstr>
      <vt:lpstr>The site graphs of a model for EGFR signaling</vt:lpstr>
      <vt:lpstr>A rule for EGF-EGFR binding</vt:lpstr>
      <vt:lpstr>A rule for ligand-dependent EGFR dimerization</vt:lpstr>
      <vt:lpstr>Outline</vt:lpstr>
      <vt:lpstr>Many different traditional simulation techniques are compatible with RBM</vt:lpstr>
      <vt:lpstr>Two types of methods for simulating RBMs</vt:lpstr>
      <vt:lpstr>Indirect Methods – Network Generation</vt:lpstr>
      <vt:lpstr>Direct Methods – rules generate reaction events and system configurations</vt:lpstr>
      <vt:lpstr>RuleBender/BioNetGen/NFsim</vt:lpstr>
      <vt:lpstr>Why use rule-based modeling techniques?</vt:lpstr>
      <vt:lpstr>Outline</vt:lpstr>
      <vt:lpstr>A rule-based model corresponding to the equilibrium continuum model of Goldstein and Perelson (1984)</vt:lpstr>
      <vt:lpstr>“Generate-first” method starts with seed species</vt:lpstr>
      <vt:lpstr>After first round of rule application</vt:lpstr>
      <vt:lpstr>After the second round of rule application</vt:lpstr>
      <vt:lpstr>Rule-derived network can be too large to simulate using conventional population-based methods</vt:lpstr>
    </vt:vector>
  </TitlesOfParts>
  <Company>LANL</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Attendee Introduction</dc:title>
  <dc:creator>LC-LM</dc:creator>
  <cp:lastModifiedBy>Microsoft Office User</cp:lastModifiedBy>
  <cp:revision>697</cp:revision>
  <cp:lastPrinted>2009-07-22T11:47:12Z</cp:lastPrinted>
  <dcterms:created xsi:type="dcterms:W3CDTF">2010-07-27T16:18:06Z</dcterms:created>
  <dcterms:modified xsi:type="dcterms:W3CDTF">2018-06-13T17:35:52Z</dcterms:modified>
</cp:coreProperties>
</file>