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7.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0" r:id="rId1"/>
    <p:sldMasterId id="2147483700" r:id="rId2"/>
    <p:sldMasterId id="2147483717" r:id="rId3"/>
    <p:sldMasterId id="2147483733" r:id="rId4"/>
    <p:sldMasterId id="2147483793" r:id="rId5"/>
    <p:sldMasterId id="2147483882" r:id="rId6"/>
    <p:sldMasterId id="2147483909" r:id="rId7"/>
    <p:sldMasterId id="2147484022" r:id="rId8"/>
    <p:sldMasterId id="2147484065" r:id="rId9"/>
    <p:sldMasterId id="2147484066" r:id="rId10"/>
  </p:sldMasterIdLst>
  <p:notesMasterIdLst>
    <p:notesMasterId r:id="rId34"/>
  </p:notesMasterIdLst>
  <p:sldIdLst>
    <p:sldId id="256" r:id="rId11"/>
    <p:sldId id="285" r:id="rId12"/>
    <p:sldId id="410" r:id="rId13"/>
    <p:sldId id="409" r:id="rId14"/>
    <p:sldId id="399" r:id="rId15"/>
    <p:sldId id="407" r:id="rId16"/>
    <p:sldId id="489" r:id="rId17"/>
    <p:sldId id="492" r:id="rId18"/>
    <p:sldId id="493" r:id="rId19"/>
    <p:sldId id="441" r:id="rId20"/>
    <p:sldId id="446" r:id="rId21"/>
    <p:sldId id="447" r:id="rId22"/>
    <p:sldId id="448" r:id="rId23"/>
    <p:sldId id="449" r:id="rId24"/>
    <p:sldId id="450" r:id="rId25"/>
    <p:sldId id="451" r:id="rId26"/>
    <p:sldId id="452" r:id="rId27"/>
    <p:sldId id="442" r:id="rId28"/>
    <p:sldId id="443" r:id="rId29"/>
    <p:sldId id="444" r:id="rId30"/>
    <p:sldId id="501" r:id="rId31"/>
    <p:sldId id="453" r:id="rId32"/>
    <p:sldId id="306"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08" userDrawn="1">
          <p15:clr>
            <a:srgbClr val="A4A3A4"/>
          </p15:clr>
        </p15:guide>
        <p15:guide id="2" pos="287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ohit Prasankumar" initials="dU" lastIdx="28" clrIdx="0"/>
  <p:cmAuthor id="1" name="Rohit Prasankumar" initials="RP" lastIdx="17" clrIdx="1"/>
  <p:cmAuthor id="2" name="Rohit Prasankumar" initials="" lastIdx="4"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C9AB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68" autoAdjust="0"/>
    <p:restoredTop sz="89953" autoAdjust="0"/>
  </p:normalViewPr>
  <p:slideViewPr>
    <p:cSldViewPr snapToGrid="0" snapToObjects="1" showGuides="1">
      <p:cViewPr varScale="1">
        <p:scale>
          <a:sx n="104" d="100"/>
          <a:sy n="104" d="100"/>
        </p:scale>
        <p:origin x="1224" y="192"/>
      </p:cViewPr>
      <p:guideLst>
        <p:guide orient="horz" pos="2808"/>
        <p:guide pos="287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DE1CA56-783B-0B4D-A742-AA5229858EBE}" type="datetimeFigureOut">
              <a:rPr lang="en-US" smtClean="0"/>
              <a:pPr/>
              <a:t>5/10/19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741BE1-21F3-724D-B3B5-4097CC062C70}" type="slidenum">
              <a:rPr lang="en-US" smtClean="0"/>
              <a:pPr/>
              <a:t>‹#›</a:t>
            </a:fld>
            <a:endParaRPr lang="en-US"/>
          </a:p>
        </p:txBody>
      </p:sp>
    </p:spTree>
    <p:extLst>
      <p:ext uri="{BB962C8B-B14F-4D97-AF65-F5344CB8AC3E}">
        <p14:creationId xmlns:p14="http://schemas.microsoft.com/office/powerpoint/2010/main" val="339520731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Thank organizers for invitation. Outline: 1-2 slides on CEMs in general. Then talk about how UOS has been useful in probing the physics of these systems over the past ~15 years, but that the vast majority of these experiments have used all-optical p-p spectroscopy. This has been surprisingly insightful, resulting in quite a few PRLs, etc., but one might reasonably expect that using more selective optical techniques that directly access certain order parameters/DOF could give a lot more insight on CEM physics. These techniques have already begun to be applied to more standard CEMs like superconductors, VO2, and manganites, but there are many other classes of materials that would benefit from such approaches. So here, I will give them some overview of multiferroic and HF materials, and then start by discussing our all-optical p-p experiments on these systems. Then I will point out some unresolved issues in these classes of materials on which more advanced UOS techniques could shed some light, and our ideas/preliminary results for moving in this direction. This would start with our SHG/TR-SHG experiments on BSTO/LCMO and maybe include our all-optical experiments on YBCO/SMO (motivating other experiments, like THz), and then include a slide or two on potential other multiferroic experiments, some of which us and other groups are working on (e.g., intense THz pumping of electromagnons and soft mode phonons, pumping/probing magnons (</a:t>
            </a:r>
            <a:r>
              <a:rPr lang="en-US" baseline="0" dirty="0" err="1"/>
              <a:t>Nphot</a:t>
            </a:r>
            <a:r>
              <a:rPr lang="en-US" baseline="0" dirty="0"/>
              <a:t> on </a:t>
            </a:r>
            <a:r>
              <a:rPr lang="en-US" baseline="0" dirty="0" err="1"/>
              <a:t>NiO</a:t>
            </a:r>
            <a:r>
              <a:rPr lang="en-US" baseline="0" dirty="0"/>
              <a:t>, Pam’s work), Kerr probing, etc.) and some directions which haven’t been explored yet (e.g., TR-ARPES, TR-XRD on multiferroics). Then we could describe how HFs are even more open, showing our preliminary SHG on SmB6 results and maybe UO2 results, and go off the proposal for more ideas. It’s worth mentioning at some point how we have to study problems relevant to traditional condensed matter physicists, and continue making the case that our experiments can reveal information that other approaches simply can’t (e.g., unraveling coupling between order parameters in the time domain, revealing non-thermally accessible hidden phases, using light to control matter on timescales that are inaccessible with traditional methods (maybe use Nature </a:t>
            </a:r>
            <a:r>
              <a:rPr lang="en-US" baseline="0" dirty="0" err="1"/>
              <a:t>attosecond</a:t>
            </a:r>
            <a:r>
              <a:rPr lang="en-US" baseline="0" dirty="0"/>
              <a:t> papers on dielectrics here)). Make sure to mention UOM too, since one can imagine doing spatiotemporally resolved experiments on domains in CEMs.</a:t>
            </a:r>
            <a:endParaRPr lang="en-US" dirty="0"/>
          </a:p>
        </p:txBody>
      </p:sp>
      <p:sp>
        <p:nvSpPr>
          <p:cNvPr id="4" name="Slide Number Placeholder 3"/>
          <p:cNvSpPr>
            <a:spLocks noGrp="1"/>
          </p:cNvSpPr>
          <p:nvPr>
            <p:ph type="sldNum" sz="quarter" idx="10"/>
          </p:nvPr>
        </p:nvSpPr>
        <p:spPr/>
        <p:txBody>
          <a:bodyPr/>
          <a:lstStyle/>
          <a:p>
            <a:fld id="{22741BE1-21F3-724D-B3B5-4097CC062C70}"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a:t>
            </a:r>
            <a:r>
              <a:rPr lang="en-US" baseline="0" dirty="0"/>
              <a:t> are working towards the bigger goal of controlling and observing the ultrafast evolution of a material’s properties, and specifically multiferroics which have simultaneous, coupled magnetic and electric dipole moments. Our approach is to do this through optically active low energy resonances. Some example are the soft mode phonons associated with the atomic displacements that result in ferroelectricity, or spin waves in magnetically ordered systems which can be either magnetic dipole active, in the case of the magnon, or electric dipole active in the case of electromagnons. In common multiferroics these modes often overlap well with the spectra of typical ultrashort THz pulses. The exciting thing about multiferroics is potentially using these modes for ultrafast magnetoelectric control. Here I will talk about probing spin dynamics through a magnon mode.</a:t>
            </a:r>
            <a:endParaRPr lang="en-US" dirty="0"/>
          </a:p>
        </p:txBody>
      </p:sp>
      <p:sp>
        <p:nvSpPr>
          <p:cNvPr id="4" name="Slide Number Placeholder 3"/>
          <p:cNvSpPr>
            <a:spLocks noGrp="1"/>
          </p:cNvSpPr>
          <p:nvPr>
            <p:ph type="sldNum" sz="quarter" idx="10"/>
          </p:nvPr>
        </p:nvSpPr>
        <p:spPr/>
        <p:txBody>
          <a:bodyPr/>
          <a:lstStyle/>
          <a:p>
            <a:fld id="{CE119A36-668B-4568-A449-7FFB890F9433}" type="slidenum">
              <a:rPr lang="en-US" smtClean="0"/>
              <a:t>11</a:t>
            </a:fld>
            <a:endParaRPr lang="en-US"/>
          </a:p>
        </p:txBody>
      </p:sp>
    </p:spTree>
    <p:extLst>
      <p:ext uri="{BB962C8B-B14F-4D97-AF65-F5344CB8AC3E}">
        <p14:creationId xmlns:p14="http://schemas.microsoft.com/office/powerpoint/2010/main" val="2355940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have been studying the hexagonal rare earth manganite HoMnO3. In its crystal structure the Mn3+ ions are in the center of corner sharing bipyramids of oxygen atoms forming layers. Above and below this are layers of Ho ions. Below 875 K the Ho ions alternate their c-axis coordinate and MnO5 pyramids tilt away from them forming a net polarization in each unit cell. The Mn3+ ions become antiferromagnetically ordered below 78 K where, due to their triangular lattice and frustrated exchange interaction, there are 120 degrees between each of the spins. Around 40 K the spins rotate by 90 degrees and at 8 K the Ho ions order along the c-axis.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ferroelectric phase, R-ions alternate</a:t>
            </a:r>
          </a:p>
          <a:p>
            <a:r>
              <a:rPr lang="en-US" sz="1200" b="0" i="0" u="none" strike="noStrike" kern="1200" baseline="0" dirty="0">
                <a:solidFill>
                  <a:schemeClr val="tx1"/>
                </a:solidFill>
                <a:latin typeface="+mn-lt"/>
                <a:ea typeface="+mn-ea"/>
                <a:cs typeface="+mn-cs"/>
              </a:rPr>
              <a:t>their c-axis coordinates, producing a net electric moment</a:t>
            </a:r>
          </a:p>
          <a:p>
            <a:r>
              <a:rPr lang="en-US" sz="1200" b="0" i="0" u="none" strike="noStrike" kern="1200" baseline="0" dirty="0">
                <a:solidFill>
                  <a:schemeClr val="tx1"/>
                </a:solidFill>
                <a:latin typeface="+mn-lt"/>
                <a:ea typeface="+mn-ea"/>
                <a:cs typeface="+mn-cs"/>
              </a:rPr>
              <a:t>of the unit cell, and the MnO5 pyramids tilt away from</a:t>
            </a:r>
          </a:p>
          <a:p>
            <a:r>
              <a:rPr lang="en-US" sz="1200" b="0" i="0" u="none" strike="noStrike" kern="1200" baseline="0" dirty="0">
                <a:solidFill>
                  <a:schemeClr val="tx1"/>
                </a:solidFill>
                <a:latin typeface="+mn-lt"/>
                <a:ea typeface="+mn-ea"/>
                <a:cs typeface="+mn-cs"/>
              </a:rPr>
              <a:t>the c-axis.” from Rai et. al.</a:t>
            </a:r>
            <a:endParaRPr lang="en-US" dirty="0"/>
          </a:p>
          <a:p>
            <a:endParaRPr lang="en-US" dirty="0"/>
          </a:p>
          <a:p>
            <a:r>
              <a:rPr lang="en-US" dirty="0"/>
              <a:t>Transition temperatures</a:t>
            </a:r>
          </a:p>
          <a:p>
            <a:r>
              <a:rPr lang="en-US" dirty="0"/>
              <a:t>Spin waves</a:t>
            </a:r>
          </a:p>
          <a:p>
            <a:r>
              <a:rPr lang="en-US" dirty="0"/>
              <a:t>Optical absorption</a:t>
            </a:r>
          </a:p>
        </p:txBody>
      </p:sp>
      <p:sp>
        <p:nvSpPr>
          <p:cNvPr id="4" name="Slide Number Placeholder 3"/>
          <p:cNvSpPr>
            <a:spLocks noGrp="1"/>
          </p:cNvSpPr>
          <p:nvPr>
            <p:ph type="sldNum" sz="quarter" idx="10"/>
          </p:nvPr>
        </p:nvSpPr>
        <p:spPr/>
        <p:txBody>
          <a:bodyPr/>
          <a:lstStyle/>
          <a:p>
            <a:fld id="{CE119A36-668B-4568-A449-7FFB890F9433}" type="slidenum">
              <a:rPr lang="en-US" smtClean="0"/>
              <a:t>12</a:t>
            </a:fld>
            <a:endParaRPr lang="en-US"/>
          </a:p>
        </p:txBody>
      </p:sp>
    </p:spTree>
    <p:extLst>
      <p:ext uri="{BB962C8B-B14F-4D97-AF65-F5344CB8AC3E}">
        <p14:creationId xmlns:p14="http://schemas.microsoft.com/office/powerpoint/2010/main" val="204396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measured the THz transmission to see the </a:t>
            </a:r>
            <a:r>
              <a:rPr lang="en-US" baseline="0" dirty="0"/>
              <a:t>steady state magnon mode absorption.  Note that we are exciting the spin waves with the h-field of our THz pulses. The magnon absorption shifts to lower frequencies and broadens as the temperature increases since the restoring force, which is the exchange interaction becomes weaker. The mode is no longer apparent at 80 K. </a:t>
            </a:r>
            <a:endParaRPr lang="en-US" dirty="0"/>
          </a:p>
        </p:txBody>
      </p:sp>
      <p:sp>
        <p:nvSpPr>
          <p:cNvPr id="4" name="Slide Number Placeholder 3"/>
          <p:cNvSpPr>
            <a:spLocks noGrp="1"/>
          </p:cNvSpPr>
          <p:nvPr>
            <p:ph type="sldNum" sz="quarter" idx="10"/>
          </p:nvPr>
        </p:nvSpPr>
        <p:spPr/>
        <p:txBody>
          <a:bodyPr/>
          <a:lstStyle/>
          <a:p>
            <a:fld id="{CE119A36-668B-4568-A449-7FFB890F9433}" type="slidenum">
              <a:rPr lang="en-US" smtClean="0"/>
              <a:t>13</a:t>
            </a:fld>
            <a:endParaRPr lang="en-US"/>
          </a:p>
        </p:txBody>
      </p:sp>
    </p:spTree>
    <p:extLst>
      <p:ext uri="{BB962C8B-B14F-4D97-AF65-F5344CB8AC3E}">
        <p14:creationId xmlns:p14="http://schemas.microsoft.com/office/powerpoint/2010/main" val="4008504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blue</a:t>
            </a:r>
            <a:r>
              <a:rPr lang="en-US" baseline="0" dirty="0"/>
              <a:t> curve shows the transmitted THz E-field through the HMO crystal at 10 K. The oscillations after the pulse are due to the magnon absorption line. </a:t>
            </a:r>
            <a:r>
              <a:rPr lang="en-US" dirty="0"/>
              <a:t>Next, we optically excited the HoMnO3 with 2 </a:t>
            </a:r>
            <a:r>
              <a:rPr lang="en-US" dirty="0" err="1"/>
              <a:t>mJ</a:t>
            </a:r>
            <a:r>
              <a:rPr lang="en-US" dirty="0"/>
              <a:t>/cm</a:t>
            </a:r>
            <a:r>
              <a:rPr lang="en-US" baseline="30000" dirty="0"/>
              <a:t>2</a:t>
            </a:r>
            <a:r>
              <a:rPr lang="en-US" baseline="0" dirty="0"/>
              <a:t> pulses at 800 nm which arrived 100 </a:t>
            </a:r>
            <a:r>
              <a:rPr lang="en-US" baseline="0" dirty="0" err="1"/>
              <a:t>ps</a:t>
            </a:r>
            <a:r>
              <a:rPr lang="en-US" baseline="0" dirty="0"/>
              <a:t> before the THz probe pulse. At this photon energy we excite on-side d-d transitions in the Mn3+ions. The green curve shows the difference in the transmitted THz E-field due to the optical pump which occurs primarily where the oscillations from the </a:t>
            </a:r>
            <a:r>
              <a:rPr lang="en-US" baseline="0" dirty="0" err="1"/>
              <a:t>magnons</a:t>
            </a:r>
            <a:r>
              <a:rPr lang="en-US" baseline="0" dirty="0"/>
              <a:t> are. Or if we Fourier transform both the transmitted E-field and the difference due to pumping, we see that the difference occurs where the magnon absorption is. Optical pumping slightly reduces the magnon absorption. Unlike most optical-pump, THz-probe experiments, we do not see a significant free carrier response, which would occur across the entire THz pulse spectrum.     </a:t>
            </a:r>
          </a:p>
          <a:p>
            <a:endParaRPr lang="en-US" baseline="0" dirty="0"/>
          </a:p>
          <a:p>
            <a:r>
              <a:rPr lang="en-US" dirty="0"/>
              <a:t>Here, it could be helpful to put a schematic or figure from another paper showing a typical </a:t>
            </a:r>
            <a:r>
              <a:rPr lang="en-US" dirty="0" err="1"/>
              <a:t>Drude</a:t>
            </a:r>
            <a:r>
              <a:rPr lang="en-US" dirty="0"/>
              <a:t> response at THz frequencies. Maybe you could include an animation that goes over the on-site d-d transition figure on the right.</a:t>
            </a:r>
          </a:p>
          <a:p>
            <a:endParaRPr lang="en-US" dirty="0"/>
          </a:p>
          <a:p>
            <a:endParaRPr lang="en-US" dirty="0"/>
          </a:p>
          <a:p>
            <a:r>
              <a:rPr lang="en-US" dirty="0"/>
              <a:t>How</a:t>
            </a:r>
            <a:r>
              <a:rPr lang="en-US" baseline="0" dirty="0"/>
              <a:t> would a free carrier response vary with temperature?</a:t>
            </a:r>
            <a:endParaRPr lang="en-US" dirty="0"/>
          </a:p>
        </p:txBody>
      </p:sp>
      <p:sp>
        <p:nvSpPr>
          <p:cNvPr id="4" name="Slide Number Placeholder 3"/>
          <p:cNvSpPr>
            <a:spLocks noGrp="1"/>
          </p:cNvSpPr>
          <p:nvPr>
            <p:ph type="sldNum" sz="quarter" idx="10"/>
          </p:nvPr>
        </p:nvSpPr>
        <p:spPr/>
        <p:txBody>
          <a:bodyPr/>
          <a:lstStyle/>
          <a:p>
            <a:fld id="{CE119A36-668B-4568-A449-7FFB890F9433}" type="slidenum">
              <a:rPr lang="en-US" smtClean="0"/>
              <a:t>14</a:t>
            </a:fld>
            <a:endParaRPr lang="en-US"/>
          </a:p>
        </p:txBody>
      </p:sp>
    </p:spTree>
    <p:extLst>
      <p:ext uri="{BB962C8B-B14F-4D97-AF65-F5344CB8AC3E}">
        <p14:creationId xmlns:p14="http://schemas.microsoft.com/office/powerpoint/2010/main" val="1634982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a:t>
            </a:r>
            <a:r>
              <a:rPr lang="en-US" baseline="0" dirty="0"/>
              <a:t> plots show the delay dependence of the photo-induced transparency at the magnon resonance choosing a point in time (i.e. the gate delay) where this difference was maximal. We see a slow onset which by 40 </a:t>
            </a:r>
            <a:r>
              <a:rPr lang="en-US" baseline="0" dirty="0" err="1"/>
              <a:t>ps</a:t>
            </a:r>
            <a:r>
              <a:rPr lang="en-US" baseline="0" dirty="0"/>
              <a:t> was constant (within our noise level) out to the 400 </a:t>
            </a:r>
            <a:r>
              <a:rPr lang="en-US" baseline="0" dirty="0" err="1"/>
              <a:t>ps</a:t>
            </a:r>
            <a:r>
              <a:rPr lang="en-US" baseline="0" dirty="0"/>
              <a:t> delay that we measured to. At higher temperatures, the rise is faster. The amplitude decreases with increasing temperature which is expected since the heat capacity and reflectivity also increase with temperature. Since the pump-induced effect is only at the magnon resonance, the signal is gone by </a:t>
            </a:r>
            <a:r>
              <a:rPr lang="en-US" baseline="0" dirty="0" err="1"/>
              <a:t>TNeel</a:t>
            </a:r>
            <a:r>
              <a:rPr lang="en-US" baseline="0" dirty="0"/>
              <a:t>.  Across the 20 </a:t>
            </a:r>
            <a:r>
              <a:rPr lang="en-US" baseline="0" dirty="0" err="1"/>
              <a:t>ps</a:t>
            </a:r>
            <a:r>
              <a:rPr lang="en-US" baseline="0" dirty="0"/>
              <a:t> rise time the spectrum of the </a:t>
            </a:r>
            <a:r>
              <a:rPr lang="en-US" baseline="0" dirty="0" err="1"/>
              <a:t>photoinduced</a:t>
            </a:r>
            <a:r>
              <a:rPr lang="en-US" baseline="0" dirty="0"/>
              <a:t> difference does not change, only its amplitude.</a:t>
            </a:r>
          </a:p>
          <a:p>
            <a:endParaRPr lang="en-US" baseline="0" dirty="0"/>
          </a:p>
          <a:p>
            <a:r>
              <a:rPr lang="en-US" baseline="0" dirty="0"/>
              <a:t>Our measurements are consistent with a pump-induced heating. For example, increasing the pump </a:t>
            </a:r>
            <a:r>
              <a:rPr lang="en-US" baseline="0" dirty="0" err="1"/>
              <a:t>fluence</a:t>
            </a:r>
            <a:r>
              <a:rPr lang="en-US" baseline="0" dirty="0"/>
              <a:t> at 10 K from 2-6 </a:t>
            </a:r>
            <a:r>
              <a:rPr lang="en-US" baseline="0" dirty="0" err="1"/>
              <a:t>mJ</a:t>
            </a:r>
            <a:r>
              <a:rPr lang="en-US" baseline="0" dirty="0"/>
              <a:t>/cm^2 results in a faster decay time as shown by the orange curve. </a:t>
            </a:r>
            <a:endParaRPr lang="en-US" dirty="0"/>
          </a:p>
        </p:txBody>
      </p:sp>
      <p:sp>
        <p:nvSpPr>
          <p:cNvPr id="4" name="Slide Number Placeholder 3"/>
          <p:cNvSpPr>
            <a:spLocks noGrp="1"/>
          </p:cNvSpPr>
          <p:nvPr>
            <p:ph type="sldNum" sz="quarter" idx="10"/>
          </p:nvPr>
        </p:nvSpPr>
        <p:spPr/>
        <p:txBody>
          <a:bodyPr/>
          <a:lstStyle/>
          <a:p>
            <a:fld id="{CE119A36-668B-4568-A449-7FFB890F9433}" type="slidenum">
              <a:rPr lang="en-US" smtClean="0"/>
              <a:t>15</a:t>
            </a:fld>
            <a:endParaRPr lang="en-US"/>
          </a:p>
        </p:txBody>
      </p:sp>
    </p:spTree>
    <p:extLst>
      <p:ext uri="{BB962C8B-B14F-4D97-AF65-F5344CB8AC3E}">
        <p14:creationId xmlns:p14="http://schemas.microsoft.com/office/powerpoint/2010/main" val="3381601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also</a:t>
            </a:r>
            <a:r>
              <a:rPr lang="en-US" baseline="0" dirty="0"/>
              <a:t> seen in the fluence and temperature dependence of the photoinduced magnon changes. </a:t>
            </a:r>
          </a:p>
          <a:p>
            <a:r>
              <a:rPr lang="en-US" baseline="0" dirty="0"/>
              <a:t>Lattice heating ~18 K</a:t>
            </a:r>
          </a:p>
          <a:p>
            <a:r>
              <a:rPr lang="en-US" baseline="0" dirty="0"/>
              <a:t>Fixing the fluence and increasing the sample temperature the difference spectrum broadens. This is because the magnon resonance broadens with increasing temperatures, so the photoinduced changes happen over a broader frequency range.  At low fluences pumping only slightly decreases the amplitude of the magnon absorption, since 1 </a:t>
            </a:r>
            <a:r>
              <a:rPr lang="en-US" baseline="0" dirty="0" err="1"/>
              <a:t>mJ</a:t>
            </a:r>
            <a:r>
              <a:rPr lang="en-US" baseline="0" dirty="0"/>
              <a:t>/cm2 is only about ½ K of heating according to heat capacity measurements. As the pump fluence increases it shifts the magnon to a lower frequency resulting in the double peak in the difference spectrum.</a:t>
            </a:r>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CE119A36-668B-4568-A449-7FFB890F9433}" type="slidenum">
              <a:rPr lang="en-US" smtClean="0"/>
              <a:t>16</a:t>
            </a:fld>
            <a:endParaRPr lang="en-US"/>
          </a:p>
        </p:txBody>
      </p:sp>
    </p:spTree>
    <p:extLst>
      <p:ext uri="{BB962C8B-B14F-4D97-AF65-F5344CB8AC3E}">
        <p14:creationId xmlns:p14="http://schemas.microsoft.com/office/powerpoint/2010/main" val="25863855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Heating means that the electrons, spins and phonons are all at the same temperature</a:t>
            </a:r>
            <a:r>
              <a:rPr lang="en-US" baseline="0" dirty="0"/>
              <a:t>. Or that much like the typical picture in </a:t>
            </a:r>
            <a:r>
              <a:rPr lang="en-US" baseline="0" dirty="0" err="1"/>
              <a:t>manganites</a:t>
            </a:r>
            <a:r>
              <a:rPr lang="en-US" baseline="0" dirty="0"/>
              <a:t>, the spins get energy from the electrons via the hot phonons, and the rise time of our THz probe signals is the amount of time that this takes. The temperature dependence of this rise time further supports the phonon mediated transport of energy from electrons to spins, since at higher temperatures the spins heat up more quickly because there are more excited phonons for them to gain energy from. </a:t>
            </a:r>
          </a:p>
          <a:p>
            <a:r>
              <a:rPr lang="en-US" baseline="0" dirty="0"/>
              <a:t>In AFMs, lattice vibrations can directly change spin-lattice coupling by changing the separation between spins, which in turn changes the exchange interaction J(r); this is possible since both the ground and excited states have zero spin, while in FMs the excited state has lower spin so this can’t directly modulate the spin since the Hamiltonian has to conserve spin.</a:t>
            </a:r>
          </a:p>
          <a:p>
            <a:r>
              <a:rPr lang="en-US" baseline="0" dirty="0"/>
              <a:t>Mention that we see similar phenomena in TbMnO3</a:t>
            </a:r>
          </a:p>
        </p:txBody>
      </p:sp>
      <p:sp>
        <p:nvSpPr>
          <p:cNvPr id="4" name="Slide Number Placeholder 3"/>
          <p:cNvSpPr>
            <a:spLocks noGrp="1"/>
          </p:cNvSpPr>
          <p:nvPr>
            <p:ph type="sldNum" sz="quarter" idx="10"/>
          </p:nvPr>
        </p:nvSpPr>
        <p:spPr/>
        <p:txBody>
          <a:bodyPr/>
          <a:lstStyle/>
          <a:p>
            <a:fld id="{CE119A36-668B-4568-A449-7FFB890F9433}" type="slidenum">
              <a:rPr lang="en-US" smtClean="0"/>
              <a:t>17</a:t>
            </a:fld>
            <a:endParaRPr lang="en-US"/>
          </a:p>
        </p:txBody>
      </p:sp>
    </p:spTree>
    <p:extLst>
      <p:ext uri="{BB962C8B-B14F-4D97-AF65-F5344CB8AC3E}">
        <p14:creationId xmlns:p14="http://schemas.microsoft.com/office/powerpoint/2010/main" val="728559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(incident light, SHG)=(</a:t>
            </a:r>
            <a:r>
              <a:rPr lang="en-US" dirty="0" err="1"/>
              <a:t>s,p</a:t>
            </a:r>
            <a:r>
              <a:rPr lang="en-US" dirty="0"/>
              <a:t>) or (45, s)</a:t>
            </a:r>
          </a:p>
          <a:p>
            <a:r>
              <a:rPr lang="en-US" dirty="0"/>
              <a:t>The</a:t>
            </a:r>
            <a:r>
              <a:rPr lang="en-US" baseline="0" dirty="0"/>
              <a:t> two equations describe measured intensity in each of these SHG polarizations (p or s) as a function of the incident light polarization.</a:t>
            </a:r>
            <a:endParaRPr lang="en-US" dirty="0"/>
          </a:p>
        </p:txBody>
      </p:sp>
      <p:sp>
        <p:nvSpPr>
          <p:cNvPr id="4" name="Slide Number Placeholder 3"/>
          <p:cNvSpPr>
            <a:spLocks noGrp="1"/>
          </p:cNvSpPr>
          <p:nvPr>
            <p:ph type="sldNum" sz="quarter" idx="10"/>
          </p:nvPr>
        </p:nvSpPr>
        <p:spPr/>
        <p:txBody>
          <a:bodyPr/>
          <a:lstStyle/>
          <a:p>
            <a:fld id="{22741BE1-21F3-724D-B3B5-4097CC062C70}" type="slidenum">
              <a:rPr lang="en-US" smtClean="0"/>
              <a:pPr/>
              <a:t>18</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741BE1-21F3-724D-B3B5-4097CC062C70}"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4122031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Track evolution of </a:t>
            </a:r>
            <a:r>
              <a:rPr lang="en-US" sz="2400" i="1" dirty="0"/>
              <a:t>p</a:t>
            </a:r>
            <a:r>
              <a:rPr lang="en-US" sz="2400" dirty="0"/>
              <a:t>-polarized SHG signal as a function of incident light polarization for different time delays and temperatures</a:t>
            </a:r>
          </a:p>
          <a:p>
            <a:r>
              <a:rPr lang="en-US" sz="2400" dirty="0"/>
              <a:t>“Unipolar” change in </a:t>
            </a:r>
            <a:r>
              <a:rPr lang="en-US" sz="2400" i="1" dirty="0" err="1"/>
              <a:t>I</a:t>
            </a:r>
            <a:r>
              <a:rPr lang="en-US" sz="2400" i="1" baseline="-25000" dirty="0" err="1"/>
              <a:t>p</a:t>
            </a:r>
            <a:r>
              <a:rPr lang="en-US" sz="2400" dirty="0"/>
              <a:t> before </a:t>
            </a:r>
            <a:r>
              <a:rPr lang="en-US" sz="2400" i="1" dirty="0"/>
              <a:t>t</a:t>
            </a:r>
            <a:r>
              <a:rPr lang="en-US" sz="2400" dirty="0"/>
              <a:t>=0</a:t>
            </a:r>
            <a:endParaRPr lang="en-US" sz="2400" i="1" baseline="-25000" dirty="0"/>
          </a:p>
          <a:p>
            <a:pPr lvl="1"/>
            <a:r>
              <a:rPr lang="en-US" sz="1800" dirty="0"/>
              <a:t>Corresponds to a thermally induced change from residual heating</a:t>
            </a:r>
            <a:endParaRPr lang="en-US" dirty="0"/>
          </a:p>
          <a:p>
            <a:r>
              <a:rPr lang="en-US" sz="2400" dirty="0"/>
              <a:t>“Bipolar” change in </a:t>
            </a:r>
            <a:r>
              <a:rPr lang="en-US" sz="2400" i="1" dirty="0" err="1"/>
              <a:t>I</a:t>
            </a:r>
            <a:r>
              <a:rPr lang="en-US" sz="2400" i="1" baseline="-25000" dirty="0" err="1"/>
              <a:t>p</a:t>
            </a:r>
            <a:r>
              <a:rPr lang="en-US" sz="2400" dirty="0"/>
              <a:t> for </a:t>
            </a:r>
            <a:r>
              <a:rPr lang="en-US" sz="2400" i="1" dirty="0"/>
              <a:t>t</a:t>
            </a:r>
            <a:r>
              <a:rPr lang="en-US" sz="2400" dirty="0"/>
              <a:t>&gt;0</a:t>
            </a:r>
            <a:endParaRPr lang="en-US" sz="2400" i="1" baseline="-25000" dirty="0"/>
          </a:p>
          <a:p>
            <a:pPr lvl="1"/>
            <a:r>
              <a:rPr lang="en-US" sz="1800" dirty="0"/>
              <a:t>Indicates that </a:t>
            </a:r>
            <a:r>
              <a:rPr lang="en-US" sz="1800" dirty="0" err="1">
                <a:latin typeface="Symbol" charset="2"/>
                <a:cs typeface="Symbol" charset="2"/>
              </a:rPr>
              <a:t>D</a:t>
            </a:r>
            <a:r>
              <a:rPr lang="en-US" sz="1800" i="1" dirty="0" err="1"/>
              <a:t>I</a:t>
            </a:r>
            <a:r>
              <a:rPr lang="en-US" sz="1600" i="1" baseline="-25000" dirty="0" err="1"/>
              <a:t>p</a:t>
            </a:r>
            <a:r>
              <a:rPr lang="en-US" sz="1800" dirty="0"/>
              <a:t> has a non-thermal origin</a:t>
            </a:r>
          </a:p>
          <a:p>
            <a:endParaRPr lang="en-US" dirty="0"/>
          </a:p>
        </p:txBody>
      </p:sp>
      <p:sp>
        <p:nvSpPr>
          <p:cNvPr id="4" name="Slide Number Placeholder 3"/>
          <p:cNvSpPr>
            <a:spLocks noGrp="1"/>
          </p:cNvSpPr>
          <p:nvPr>
            <p:ph type="sldNum" sz="quarter" idx="10"/>
          </p:nvPr>
        </p:nvSpPr>
        <p:spPr/>
        <p:txBody>
          <a:bodyPr/>
          <a:lstStyle/>
          <a:p>
            <a:fld id="{22741BE1-21F3-724D-B3B5-4097CC062C70}" type="slidenum">
              <a:rPr lang="en-US" smtClean="0"/>
              <a:pPr/>
              <a:t>20</a:t>
            </a:fld>
            <a:endParaRPr lang="en-US"/>
          </a:p>
        </p:txBody>
      </p:sp>
    </p:spTree>
    <p:extLst>
      <p:ext uri="{BB962C8B-B14F-4D97-AF65-F5344CB8AC3E}">
        <p14:creationId xmlns:p14="http://schemas.microsoft.com/office/powerpoint/2010/main" val="620244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31"/>
          <p:cNvSpPr>
            <a:spLocks noGrp="1" noChangeArrowheads="1"/>
          </p:cNvSpPr>
          <p:nvPr>
            <p:ph type="sldNum" sz="quarter" idx="5"/>
          </p:nvPr>
        </p:nvSpPr>
        <p:spPr>
          <a:noFill/>
        </p:spPr>
        <p:txBody>
          <a:bodyPr/>
          <a:lstStyle/>
          <a:p>
            <a:fld id="{AEB984E8-A794-2640-9831-A07EA572D3B0}" type="slidenum">
              <a:rPr lang="en-US">
                <a:latin typeface="Arial" charset="0"/>
              </a:rPr>
              <a:pPr/>
              <a:t>2</a:t>
            </a:fld>
            <a:endParaRPr lang="en-US">
              <a:latin typeface="Arial" charset="0"/>
            </a:endParaRPr>
          </a:p>
        </p:txBody>
      </p:sp>
      <p:sp>
        <p:nvSpPr>
          <p:cNvPr id="25603" name="Rectangle 2"/>
          <p:cNvSpPr>
            <a:spLocks noGrp="1" noRot="1" noChangeAspect="1" noChangeArrowheads="1"/>
          </p:cNvSpPr>
          <p:nvPr>
            <p:ph type="sldImg"/>
          </p:nvPr>
        </p:nvSpPr>
        <p:spPr>
          <a:solidFill>
            <a:srgbClr val="FFFFFF"/>
          </a:solidFill>
          <a:ln/>
        </p:spPr>
      </p:sp>
      <p:sp>
        <p:nvSpPr>
          <p:cNvPr id="2560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Acknowledge</a:t>
            </a:r>
            <a:r>
              <a:rPr lang="en-US" baseline="0" dirty="0">
                <a:latin typeface="Arial" charset="0"/>
              </a:rPr>
              <a:t> LDRD support</a:t>
            </a:r>
            <a:endParaRPr lang="en-US" dirty="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Optically induced coupling demonstrated here is analogous to strain-based ME under external magnetic field</a:t>
            </a:r>
          </a:p>
          <a:p>
            <a:r>
              <a:rPr lang="en-US" sz="1200" dirty="0"/>
              <a:t>Temporal degree of freedom allows us to discriminate between different contributions to ME coupling (e.g., heating-induced lattice expansion vs. reduction in lattice contraction through magnetostriction)</a:t>
            </a:r>
            <a:endParaRPr lang="en-US" sz="1100" dirty="0"/>
          </a:p>
          <a:p>
            <a:r>
              <a:rPr lang="en-US" sz="1200" dirty="0"/>
              <a:t>Potential for coherent spin control to reduce timescale limiting ME coupling</a:t>
            </a:r>
          </a:p>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741BE1-21F3-724D-B3B5-4097CC062C70}" type="slidenum">
              <a:rPr kumimoji="0" lang="en-US" sz="1200" b="0" i="0" u="none" strike="noStrike" kern="1200" cap="none" spc="0" normalizeH="0" baseline="0" noProof="0" smtClean="0">
                <a:ln>
                  <a:noFill/>
                </a:ln>
                <a:solidFill>
                  <a:prstClr val="black"/>
                </a:solidFill>
                <a:effectLst/>
                <a:uLnTx/>
                <a:uFillTx/>
                <a:latin typeface="Calibri"/>
                <a:ea typeface="ヒラギノ角ゴ ProN W3" charset="0"/>
                <a:sym typeface="굴림"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ヒラギノ角ゴ ProN W3" charset="0"/>
              <a:sym typeface="굴림" charset="0"/>
            </a:endParaRPr>
          </a:p>
        </p:txBody>
      </p:sp>
    </p:spTree>
    <p:extLst>
      <p:ext uri="{BB962C8B-B14F-4D97-AF65-F5344CB8AC3E}">
        <p14:creationId xmlns:p14="http://schemas.microsoft.com/office/powerpoint/2010/main" val="18186818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mention that this is analogous to systems like </a:t>
            </a:r>
            <a:r>
              <a:rPr lang="en-US" dirty="0" err="1"/>
              <a:t>cuprates</a:t>
            </a:r>
            <a:r>
              <a:rPr lang="en-US" dirty="0"/>
              <a:t>, in which the interplay between CDW and SC order is of great current interest. Also can mention that we’ve already heard about </a:t>
            </a:r>
            <a:r>
              <a:rPr lang="en-US" dirty="0" err="1"/>
              <a:t>cuprates</a:t>
            </a:r>
            <a:r>
              <a:rPr lang="en-US" dirty="0"/>
              <a:t>. Lots of work on the interplay between CDW and SC in NbSe2 over the years, but still not fully understood. Is pairing mechanism known? CDW believed driven by e-</a:t>
            </a:r>
            <a:r>
              <a:rPr lang="en-US" dirty="0" err="1"/>
              <a:t>ph</a:t>
            </a:r>
            <a:r>
              <a:rPr lang="en-US" dirty="0"/>
              <a:t> coupling. Refer to Ni’s talk.</a:t>
            </a:r>
          </a:p>
          <a:p>
            <a:r>
              <a:rPr lang="en-US" dirty="0"/>
              <a:t>Also mention that this hasn’t been studied yet w/pp, as far as we know</a:t>
            </a:r>
          </a:p>
        </p:txBody>
      </p:sp>
      <p:sp>
        <p:nvSpPr>
          <p:cNvPr id="4" name="Slide Number Placeholder 3"/>
          <p:cNvSpPr>
            <a:spLocks noGrp="1"/>
          </p:cNvSpPr>
          <p:nvPr>
            <p:ph type="sldNum" sz="quarter" idx="5"/>
          </p:nvPr>
        </p:nvSpPr>
        <p:spPr/>
        <p:txBody>
          <a:bodyPr/>
          <a:lstStyle/>
          <a:p>
            <a:fld id="{22741BE1-21F3-724D-B3B5-4097CC062C70}" type="slidenum">
              <a:rPr lang="en-US" smtClean="0"/>
              <a:pPr/>
              <a:t>22</a:t>
            </a:fld>
            <a:endParaRPr lang="en-US"/>
          </a:p>
        </p:txBody>
      </p:sp>
    </p:spTree>
    <p:extLst>
      <p:ext uri="{BB962C8B-B14F-4D97-AF65-F5344CB8AC3E}">
        <p14:creationId xmlns:p14="http://schemas.microsoft.com/office/powerpoint/2010/main" val="40954002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to mention interplay of SC with other phases, like CDW, and also refer to Ni’s talk here and later</a:t>
            </a:r>
          </a:p>
        </p:txBody>
      </p:sp>
      <p:sp>
        <p:nvSpPr>
          <p:cNvPr id="4" name="Slide Number Placeholder 3"/>
          <p:cNvSpPr>
            <a:spLocks noGrp="1"/>
          </p:cNvSpPr>
          <p:nvPr>
            <p:ph type="sldNum" sz="quarter" idx="5"/>
          </p:nvPr>
        </p:nvSpPr>
        <p:spPr/>
        <p:txBody>
          <a:bodyPr/>
          <a:lstStyle/>
          <a:p>
            <a:fld id="{22741BE1-21F3-724D-B3B5-4097CC062C70}" type="slidenum">
              <a:rPr lang="en-US" smtClean="0"/>
              <a:pPr/>
              <a:t>3</a:t>
            </a:fld>
            <a:endParaRPr lang="en-US"/>
          </a:p>
        </p:txBody>
      </p:sp>
    </p:spTree>
    <p:extLst>
      <p:ext uri="{BB962C8B-B14F-4D97-AF65-F5344CB8AC3E}">
        <p14:creationId xmlns:p14="http://schemas.microsoft.com/office/powerpoint/2010/main" val="4061265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040643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1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latin typeface="Arial" pitchFamily="1" charset="0"/>
                <a:ea typeface="ＭＳ Ｐゴシック" pitchFamily="1" charset="-128"/>
                <a:cs typeface="ＭＳ Ｐゴシック" pitchFamily="1" charset="-128"/>
              </a:rPr>
              <a:t>Need to say that these experiment have primarily been applied to canonical</a:t>
            </a:r>
            <a:r>
              <a:rPr lang="en-US" baseline="0" dirty="0">
                <a:latin typeface="Arial" pitchFamily="1" charset="0"/>
                <a:ea typeface="ＭＳ Ｐゴシック" pitchFamily="1" charset="-128"/>
                <a:cs typeface="ＭＳ Ｐゴシック" pitchFamily="1" charset="-128"/>
              </a:rPr>
              <a:t> materials like HTSC, VO2, manganites so far, so the potential for doing this with multiferroics and heavy fermions is high. Possibly add a slide before this on simple p-p experiments with CEMs to lead into this one, then we can say that very few of these techniques have been applied to multiferroics/HF; initially, when we started working on this we started with simple p-p experiments on canonical materials, and only recently has the understanding been there to start pushing in new directions to selectively photoexcite and probe multiferroics/HF.</a:t>
            </a:r>
            <a:endParaRPr lang="en-US" dirty="0">
              <a:latin typeface="Arial" pitchFamily="1" charset="0"/>
              <a:ea typeface="ＭＳ Ｐゴシック" pitchFamily="1" charset="-128"/>
              <a:cs typeface="ＭＳ Ｐゴシック" pitchFamily="1" charset="-128"/>
            </a:endParaRPr>
          </a:p>
        </p:txBody>
      </p:sp>
    </p:spTree>
    <p:extLst>
      <p:ext uri="{BB962C8B-B14F-4D97-AF65-F5344CB8AC3E}">
        <p14:creationId xmlns:p14="http://schemas.microsoft.com/office/powerpoint/2010/main" val="258657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Important</a:t>
            </a:r>
            <a:r>
              <a:rPr lang="en-US" baseline="0" dirty="0"/>
              <a:t> to emphasize that at least at LANL, we have to do things that are relevant to traditional CMP</a:t>
            </a:r>
            <a:endParaRPr lang="en-US" dirty="0"/>
          </a:p>
        </p:txBody>
      </p:sp>
      <p:sp>
        <p:nvSpPr>
          <p:cNvPr id="4" name="Slide Number Placeholder 3"/>
          <p:cNvSpPr>
            <a:spLocks noGrp="1"/>
          </p:cNvSpPr>
          <p:nvPr>
            <p:ph type="sldNum" sz="quarter" idx="10"/>
          </p:nvPr>
        </p:nvSpPr>
        <p:spPr/>
        <p:txBody>
          <a:bodyPr/>
          <a:lstStyle/>
          <a:p>
            <a:fld id="{22741BE1-21F3-724D-B3B5-4097CC062C70}"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741BE1-21F3-724D-B3B5-4097CC062C70}" type="slidenum">
              <a:rPr kumimoji="0" lang="en-US" sz="1200" b="0" i="0" u="none" strike="noStrike" kern="1200" cap="none" spc="0" normalizeH="0" baseline="0" noProof="0" smtClean="0">
                <a:ln>
                  <a:noFill/>
                </a:ln>
                <a:solidFill>
                  <a:prstClr val="black"/>
                </a:solidFill>
                <a:effectLst/>
                <a:uLnTx/>
                <a:uFillTx/>
                <a:latin typeface="Calibri"/>
                <a:ea typeface="ヒラギノ角ゴ ProN W3" charset="0"/>
                <a:sym typeface="굴림"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ヒラギノ角ゴ ProN W3" charset="0"/>
              <a:sym typeface="굴림" charset="0"/>
            </a:endParaRPr>
          </a:p>
        </p:txBody>
      </p:sp>
    </p:spTree>
    <p:extLst>
      <p:ext uri="{BB962C8B-B14F-4D97-AF65-F5344CB8AC3E}">
        <p14:creationId xmlns:p14="http://schemas.microsoft.com/office/powerpoint/2010/main" val="11245667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Add Physics Today review, any other more recent reviews</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741BE1-21F3-724D-B3B5-4097CC062C70}" type="slidenum">
              <a:rPr kumimoji="0" lang="en-US" sz="1200" b="0" i="0" u="none" strike="noStrike" kern="1200" cap="none" spc="0" normalizeH="0" baseline="0" noProof="0" smtClean="0">
                <a:ln>
                  <a:noFill/>
                </a:ln>
                <a:solidFill>
                  <a:prstClr val="black"/>
                </a:solidFill>
                <a:effectLst/>
                <a:uLnTx/>
                <a:uFillTx/>
                <a:latin typeface="Calibri"/>
                <a:ea typeface="ヒラギノ角ゴ ProN W3" charset="0"/>
                <a:sym typeface="굴림"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ヒラギノ角ゴ ProN W3" charset="0"/>
              <a:sym typeface="굴림" charset="0"/>
            </a:endParaRPr>
          </a:p>
        </p:txBody>
      </p:sp>
    </p:spTree>
    <p:extLst>
      <p:ext uri="{BB962C8B-B14F-4D97-AF65-F5344CB8AC3E}">
        <p14:creationId xmlns:p14="http://schemas.microsoft.com/office/powerpoint/2010/main" val="3562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Could mention</a:t>
            </a:r>
            <a:r>
              <a:rPr lang="en-US" baseline="0" dirty="0"/>
              <a:t> that it is important to develop new techniques for unraveling ME coupling in multiferroics</a:t>
            </a:r>
          </a:p>
          <a:p>
            <a:endParaRPr lang="en-US" dirty="0"/>
          </a:p>
        </p:txBody>
      </p:sp>
      <p:sp>
        <p:nvSpPr>
          <p:cNvPr id="4" name="Slide Number Placeholder 3"/>
          <p:cNvSpPr>
            <a:spLocks noGrp="1"/>
          </p:cNvSpPr>
          <p:nvPr>
            <p:ph type="sldNum" sz="quarter" idx="10"/>
          </p:nvPr>
        </p:nvSpPr>
        <p:spPr/>
        <p:txBody>
          <a:bodyPr/>
          <a:lstStyle/>
          <a:p>
            <a:fld id="{22741BE1-21F3-724D-B3B5-4097CC062C70}" type="slidenum">
              <a:rPr lang="en-US" smtClean="0"/>
              <a:pPr/>
              <a:t>10</a:t>
            </a:fld>
            <a:endParaRPr lang="en-US"/>
          </a:p>
        </p:txBody>
      </p:sp>
    </p:spTree>
    <p:extLst>
      <p:ext uri="{BB962C8B-B14F-4D97-AF65-F5344CB8AC3E}">
        <p14:creationId xmlns:p14="http://schemas.microsoft.com/office/powerpoint/2010/main" val="2848456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48503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22780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00407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72985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07040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801731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2278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1763"/>
            <a:ext cx="1943100" cy="5964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1763"/>
            <a:ext cx="5676900" cy="5964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6391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83624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77724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9037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Text Placeholder 2"/>
          <p:cNvSpPr>
            <a:spLocks noGrp="1"/>
          </p:cNvSpPr>
          <p:nvPr>
            <p:ph type="body"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17925"/>
            <a:ext cx="38100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8181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quarter" idx="1"/>
          </p:nvPr>
        </p:nvSpPr>
        <p:spPr>
          <a:xfrm>
            <a:off x="6858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50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1763"/>
            <a:ext cx="1943100" cy="5964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1763"/>
            <a:ext cx="5676900" cy="5964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6391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lgn="ctr">
              <a:defRPr>
                <a:latin typeface="Arial" pitchFamily="-107" charset="0"/>
                <a:ea typeface="+mn-ea"/>
                <a:cs typeface="+mn-cs"/>
              </a:defRPr>
            </a:lvl1pPr>
          </a:lstStyle>
          <a:p>
            <a:pPr fontAlgn="auto">
              <a:spcBef>
                <a:spcPts val="0"/>
              </a:spcBef>
              <a:spcAft>
                <a:spcPts val="0"/>
              </a:spcAft>
            </a:pPr>
            <a:fld id="{251BA642-1D65-4BAE-9435-32B116B3D316}" type="datetimeFigureOut">
              <a:rPr lang="en-US" smtClean="0">
                <a:solidFill>
                  <a:prstClr val="black">
                    <a:tint val="75000"/>
                  </a:prstClr>
                </a:solidFill>
                <a:latin typeface="Calibri"/>
                <a:ea typeface="+mn-ea"/>
                <a:cs typeface="+mn-cs"/>
              </a:rPr>
              <a:pPr fontAlgn="auto">
                <a:spcBef>
                  <a:spcPts val="0"/>
                </a:spcBef>
                <a:spcAft>
                  <a:spcPts val="0"/>
                </a:spcAft>
              </a:pPr>
              <a:t>5/10/19</a:t>
            </a:fld>
            <a:endParaRPr lang="en-US">
              <a:solidFill>
                <a:prstClr val="black">
                  <a:tint val="75000"/>
                </a:prstClr>
              </a:solidFill>
              <a:latin typeface="Calibri"/>
              <a:ea typeface="+mn-ea"/>
              <a:cs typeface="+mn-cs"/>
            </a:endParaRPr>
          </a:p>
        </p:txBody>
      </p:sp>
      <p:sp>
        <p:nvSpPr>
          <p:cNvPr id="8" name="Slide Number Placeholder 7"/>
          <p:cNvSpPr>
            <a:spLocks noGrp="1"/>
          </p:cNvSpPr>
          <p:nvPr>
            <p:ph type="sldNum" sz="quarter" idx="11"/>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smtClean="0">
                <a:latin typeface="Arial" charset="0"/>
                <a:ea typeface="ＭＳ Ｐゴシック" charset="0"/>
                <a:cs typeface="ＭＳ Ｐゴシック" charset="0"/>
              </a:defRPr>
            </a:lvl1pPr>
          </a:lstStyle>
          <a:p>
            <a:pPr fontAlgn="auto">
              <a:spcBef>
                <a:spcPts val="0"/>
              </a:spcBef>
              <a:spcAft>
                <a:spcPts val="0"/>
              </a:spcAft>
            </a:pPr>
            <a:fld id="{5A9CC29F-B095-43B9-BB4D-161AA36E5DFE}"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149314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lgn="ctr">
              <a:defRPr>
                <a:latin typeface="Arial" pitchFamily="-107" charset="0"/>
                <a:ea typeface="+mn-ea"/>
                <a:cs typeface="+mn-cs"/>
              </a:defRPr>
            </a:lvl1pPr>
          </a:lstStyle>
          <a:p>
            <a:pPr fontAlgn="auto">
              <a:spcBef>
                <a:spcPts val="0"/>
              </a:spcBef>
              <a:spcAft>
                <a:spcPts val="0"/>
              </a:spcAft>
            </a:pPr>
            <a:fld id="{251BA642-1D65-4BAE-9435-32B116B3D316}" type="datetimeFigureOut">
              <a:rPr lang="en-US" smtClean="0">
                <a:solidFill>
                  <a:prstClr val="black">
                    <a:tint val="75000"/>
                  </a:prstClr>
                </a:solidFill>
                <a:latin typeface="Calibri"/>
                <a:ea typeface="+mn-ea"/>
                <a:cs typeface="+mn-cs"/>
              </a:rPr>
              <a:pPr fontAlgn="auto">
                <a:spcBef>
                  <a:spcPts val="0"/>
                </a:spcBef>
                <a:spcAft>
                  <a:spcPts val="0"/>
                </a:spcAft>
              </a:pPr>
              <a:t>5/10/19</a:t>
            </a:fld>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11"/>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smtClean="0">
                <a:latin typeface="Arial" charset="0"/>
                <a:ea typeface="ＭＳ Ｐゴシック" charset="0"/>
                <a:cs typeface="ＭＳ Ｐゴシック" charset="0"/>
              </a:defRPr>
            </a:lvl1pPr>
          </a:lstStyle>
          <a:p>
            <a:pPr fontAlgn="auto">
              <a:spcBef>
                <a:spcPts val="0"/>
              </a:spcBef>
              <a:spcAft>
                <a:spcPts val="0"/>
              </a:spcAft>
            </a:pPr>
            <a:fld id="{5A9CC29F-B095-43B9-BB4D-161AA36E5DFE}"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6534812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229600" cy="1009650"/>
          </a:xfrm>
        </p:spPr>
        <p:txBody>
          <a:bodyPr/>
          <a:lstStyle/>
          <a:p>
            <a:r>
              <a:rPr lang="en-US"/>
              <a:t>Click to edit Master title style</a:t>
            </a:r>
          </a:p>
        </p:txBody>
      </p:sp>
      <p:sp>
        <p:nvSpPr>
          <p:cNvPr id="3" name="Text Placeholder 2"/>
          <p:cNvSpPr>
            <a:spLocks noGrp="1"/>
          </p:cNvSpPr>
          <p:nvPr>
            <p:ph type="body" sz="half" idx="1"/>
          </p:nvPr>
        </p:nvSpPr>
        <p:spPr>
          <a:xfrm>
            <a:off x="457200" y="1268413"/>
            <a:ext cx="4038600" cy="471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68413"/>
            <a:ext cx="4038600" cy="4718050"/>
          </a:xfrm>
        </p:spPr>
        <p:txBody>
          <a:bodyPr/>
          <a:lstStyle/>
          <a:p>
            <a:pPr lvl="0"/>
            <a:r>
              <a:rPr lang="en-US" noProof="0"/>
              <a:t>Click icon to add media</a:t>
            </a:r>
          </a:p>
        </p:txBody>
      </p:sp>
    </p:spTree>
    <p:extLst>
      <p:ext uri="{BB962C8B-B14F-4D97-AF65-F5344CB8AC3E}">
        <p14:creationId xmlns:p14="http://schemas.microsoft.com/office/powerpoint/2010/main" val="13049495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805933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6539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1240362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66661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0431833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567151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21774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8362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310587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197705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90791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1763"/>
            <a:ext cx="1943100" cy="5964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1763"/>
            <a:ext cx="5676900" cy="5964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3345273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14123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77724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56863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Text Placeholder 2"/>
          <p:cNvSpPr>
            <a:spLocks noGrp="1"/>
          </p:cNvSpPr>
          <p:nvPr>
            <p:ph type="body"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17925"/>
            <a:ext cx="38100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612787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quarter" idx="1"/>
          </p:nvPr>
        </p:nvSpPr>
        <p:spPr>
          <a:xfrm>
            <a:off x="6858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418401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a:latin typeface="Arial" pitchFamily="-107" charset="0"/>
              </a:defRPr>
            </a:lvl1pPr>
          </a:lstStyle>
          <a:p>
            <a:fld id="{19490921-5CE8-734E-B443-72F324B92322}" type="datetimeFigureOut">
              <a:rPr lang="en-US" smtClean="0">
                <a:solidFill>
                  <a:srgbClr val="000000"/>
                </a:solidFill>
              </a:rPr>
              <a:pPr/>
              <a:t>5/10/19</a:t>
            </a:fld>
            <a:endParaRPr lang="en-US">
              <a:solidFill>
                <a:srgbClr val="000000"/>
              </a:solidFill>
            </a:endParaRPr>
          </a:p>
        </p:txBody>
      </p:sp>
      <p:sp>
        <p:nvSpPr>
          <p:cNvPr id="6" name="Slide Number Placeholder 5"/>
          <p:cNvSpPr>
            <a:spLocks noGrp="1"/>
          </p:cNvSpPr>
          <p:nvPr>
            <p:ph type="sldNum" sz="quarter" idx="11"/>
          </p:nvPr>
        </p:nvSpPr>
        <p:spPr>
          <a:xfrm>
            <a:off x="6553200" y="6248400"/>
            <a:ext cx="1905000" cy="457200"/>
          </a:xfrm>
          <a:prstGeom prst="rect">
            <a:avLst/>
          </a:prstGeom>
        </p:spPr>
        <p:txBody>
          <a:bodyPr/>
          <a:lstStyle>
            <a:lvl1pPr>
              <a:defRPr>
                <a:latin typeface="Arial" pitchFamily="-107" charset="0"/>
              </a:defRPr>
            </a:lvl1pPr>
          </a:lstStyle>
          <a:p>
            <a:fld id="{5DC856BE-7190-D94B-81BB-EC691D3D52C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5847240"/>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229600" cy="1009650"/>
          </a:xfrm>
        </p:spPr>
        <p:txBody>
          <a:bodyPr/>
          <a:lstStyle/>
          <a:p>
            <a:r>
              <a:rPr lang="en-US"/>
              <a:t>Click to edit Master title style</a:t>
            </a:r>
          </a:p>
        </p:txBody>
      </p:sp>
      <p:sp>
        <p:nvSpPr>
          <p:cNvPr id="3" name="Text Placeholder 2"/>
          <p:cNvSpPr>
            <a:spLocks noGrp="1"/>
          </p:cNvSpPr>
          <p:nvPr>
            <p:ph type="body" sz="half" idx="1"/>
          </p:nvPr>
        </p:nvSpPr>
        <p:spPr>
          <a:xfrm>
            <a:off x="457200" y="1268413"/>
            <a:ext cx="4038600" cy="471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68413"/>
            <a:ext cx="4038600" cy="4718050"/>
          </a:xfrm>
        </p:spPr>
        <p:txBody>
          <a:bodyPr/>
          <a:lstStyle/>
          <a:p>
            <a:pPr lvl="0"/>
            <a:r>
              <a:rPr lang="en-US" noProof="0"/>
              <a:t>Click icon to add media</a:t>
            </a:r>
          </a:p>
        </p:txBody>
      </p:sp>
    </p:spTree>
    <p:extLst>
      <p:ext uri="{BB962C8B-B14F-4D97-AF65-F5344CB8AC3E}">
        <p14:creationId xmlns:p14="http://schemas.microsoft.com/office/powerpoint/2010/main" val="3983701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77724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9037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172200" y="6191250"/>
            <a:ext cx="2476500" cy="476250"/>
          </a:xfrm>
          <a:prstGeom prst="rect">
            <a:avLst/>
          </a:prstGeom>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xfrm>
            <a:off x="914400" y="6172200"/>
            <a:ext cx="3962400" cy="457200"/>
          </a:xfrm>
          <a:prstGeom prst="rect">
            <a:avLst/>
          </a:prstGeom>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xfrm>
            <a:off x="146050" y="6210300"/>
            <a:ext cx="457200" cy="457200"/>
          </a:xfrm>
          <a:prstGeom prst="ellipse">
            <a:avLst/>
          </a:prstGeom>
        </p:spPr>
        <p:txBody>
          <a:bodyPr/>
          <a:lstStyle>
            <a:lvl1pPr>
              <a:defRPr/>
            </a:lvl1pPr>
          </a:lstStyle>
          <a:p>
            <a:fld id="{02389A49-0B54-7D45-A7FF-B7DCC0C3466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44484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180375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600459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520846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602643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99985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55001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353773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9108931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0594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Text Placeholder 2"/>
          <p:cNvSpPr>
            <a:spLocks noGrp="1"/>
          </p:cNvSpPr>
          <p:nvPr>
            <p:ph type="body"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17925"/>
            <a:ext cx="38100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81811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74246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1763"/>
            <a:ext cx="1943100" cy="5964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1763"/>
            <a:ext cx="5676900" cy="5964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492017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2652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77724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43377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Text Placeholder 2"/>
          <p:cNvSpPr>
            <a:spLocks noGrp="1"/>
          </p:cNvSpPr>
          <p:nvPr>
            <p:ph type="body"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17925"/>
            <a:ext cx="38100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515633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quarter" idx="1"/>
          </p:nvPr>
        </p:nvSpPr>
        <p:spPr>
          <a:xfrm>
            <a:off x="6858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83049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lgn="ctr">
              <a:defRPr>
                <a:latin typeface="Arial" pitchFamily="-107" charset="0"/>
                <a:ea typeface="+mn-ea"/>
                <a:cs typeface="+mn-cs"/>
              </a:defRPr>
            </a:lvl1pPr>
          </a:lstStyle>
          <a:p>
            <a:pPr defTabSz="457200" fontAlgn="auto">
              <a:spcBef>
                <a:spcPts val="0"/>
              </a:spcBef>
              <a:spcAft>
                <a:spcPts val="0"/>
              </a:spcAft>
            </a:pPr>
            <a:fld id="{251BA642-1D65-4BAE-9435-32B116B3D316}" type="datetimeFigureOut">
              <a:rPr lang="en-US" sz="1800" smtClean="0">
                <a:solidFill>
                  <a:prstClr val="black">
                    <a:tint val="75000"/>
                  </a:prstClr>
                </a:solidFill>
                <a:latin typeface="Calibri"/>
              </a:rPr>
              <a:pPr defTabSz="457200" fontAlgn="auto">
                <a:spcBef>
                  <a:spcPts val="0"/>
                </a:spcBef>
                <a:spcAft>
                  <a:spcPts val="0"/>
                </a:spcAft>
              </a:pPr>
              <a:t>5/10/19</a:t>
            </a:fld>
            <a:endParaRPr lang="en-US" sz="1800">
              <a:solidFill>
                <a:prstClr val="black">
                  <a:tint val="75000"/>
                </a:prstClr>
              </a:solidFill>
              <a:latin typeface="Calibri"/>
            </a:endParaRPr>
          </a:p>
        </p:txBody>
      </p:sp>
      <p:sp>
        <p:nvSpPr>
          <p:cNvPr id="8" name="Slide Number Placeholder 7"/>
          <p:cNvSpPr>
            <a:spLocks noGrp="1"/>
          </p:cNvSpPr>
          <p:nvPr>
            <p:ph type="sldNum" sz="quarter" idx="11"/>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smtClean="0">
                <a:latin typeface="Arial" charset="0"/>
                <a:ea typeface="ＭＳ Ｐゴシック" charset="0"/>
                <a:cs typeface="ＭＳ Ｐゴシック" charset="0"/>
              </a:defRPr>
            </a:lvl1pPr>
          </a:lstStyle>
          <a:p>
            <a:pPr defTabSz="457200" fontAlgn="auto">
              <a:spcBef>
                <a:spcPts val="0"/>
              </a:spcBef>
              <a:spcAft>
                <a:spcPts val="0"/>
              </a:spcAft>
            </a:pPr>
            <a:fld id="{5A9CC29F-B095-43B9-BB4D-161AA36E5DFE}" type="slidenum">
              <a:rPr lang="en-US" sz="1800">
                <a:solidFill>
                  <a:prstClr val="black">
                    <a:tint val="75000"/>
                  </a:prstClr>
                </a:solidFill>
                <a:latin typeface="Calibri"/>
              </a:rPr>
              <a:pPr defTabSz="457200" fontAlgn="auto">
                <a:spcBef>
                  <a:spcPts val="0"/>
                </a:spcBef>
                <a:spcAft>
                  <a:spcPts val="0"/>
                </a:spcAft>
              </a:pPr>
              <a:t>‹#›</a:t>
            </a:fld>
            <a:endParaRPr lang="en-US" sz="1800">
              <a:solidFill>
                <a:prstClr val="black">
                  <a:tint val="75000"/>
                </a:prstClr>
              </a:solidFill>
              <a:latin typeface="Calibri"/>
            </a:endParaRPr>
          </a:p>
        </p:txBody>
      </p:sp>
    </p:spTree>
    <p:extLst>
      <p:ext uri="{BB962C8B-B14F-4D97-AF65-F5344CB8AC3E}">
        <p14:creationId xmlns:p14="http://schemas.microsoft.com/office/powerpoint/2010/main" val="295870968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229600" cy="1009650"/>
          </a:xfrm>
        </p:spPr>
        <p:txBody>
          <a:bodyPr/>
          <a:lstStyle/>
          <a:p>
            <a:r>
              <a:rPr lang="en-US"/>
              <a:t>Click to edit Master title style</a:t>
            </a:r>
          </a:p>
        </p:txBody>
      </p:sp>
      <p:sp>
        <p:nvSpPr>
          <p:cNvPr id="3" name="Text Placeholder 2"/>
          <p:cNvSpPr>
            <a:spLocks noGrp="1"/>
          </p:cNvSpPr>
          <p:nvPr>
            <p:ph type="body" sz="half" idx="1"/>
          </p:nvPr>
        </p:nvSpPr>
        <p:spPr>
          <a:xfrm>
            <a:off x="457200" y="1268413"/>
            <a:ext cx="4038600" cy="471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68413"/>
            <a:ext cx="4038600" cy="4718050"/>
          </a:xfrm>
        </p:spPr>
        <p:txBody>
          <a:bodyPr/>
          <a:lstStyle/>
          <a:p>
            <a:pPr lvl="0"/>
            <a:r>
              <a:rPr lang="en-US" noProof="0"/>
              <a:t>Click icon to add media</a:t>
            </a:r>
          </a:p>
        </p:txBody>
      </p:sp>
    </p:spTree>
    <p:extLst>
      <p:ext uri="{BB962C8B-B14F-4D97-AF65-F5344CB8AC3E}">
        <p14:creationId xmlns:p14="http://schemas.microsoft.com/office/powerpoint/2010/main" val="2995015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quarter" idx="1"/>
          </p:nvPr>
        </p:nvSpPr>
        <p:spPr>
          <a:xfrm>
            <a:off x="6858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50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lgn="ctr">
              <a:defRPr>
                <a:latin typeface="Arial" pitchFamily="-107" charset="0"/>
                <a:ea typeface="+mn-ea"/>
                <a:cs typeface="+mn-cs"/>
              </a:defRPr>
            </a:lvl1pPr>
          </a:lstStyle>
          <a:p>
            <a:pPr>
              <a:defRPr/>
            </a:pPr>
            <a:endParaRPr lang="en-US"/>
          </a:p>
        </p:txBody>
      </p:sp>
      <p:sp>
        <p:nvSpPr>
          <p:cNvPr id="8" name="Slide Number Placeholder 7"/>
          <p:cNvSpPr>
            <a:spLocks noGrp="1"/>
          </p:cNvSpPr>
          <p:nvPr>
            <p:ph type="sldNum" sz="quarter" idx="11"/>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smtClean="0">
                <a:latin typeface="Arial" charset="0"/>
                <a:ea typeface="ＭＳ Ｐゴシック" charset="0"/>
                <a:cs typeface="ＭＳ Ｐゴシック" charset="0"/>
              </a:defRPr>
            </a:lvl1pPr>
          </a:lstStyle>
          <a:p>
            <a:pPr>
              <a:defRPr/>
            </a:pPr>
            <a:fld id="{A13ED12C-CED0-694B-BFBA-24A6E6D91F84}" type="slidenum">
              <a:rPr lang="en-US"/>
              <a:pPr>
                <a:defRPr/>
              </a:pPr>
              <a:t>‹#›</a:t>
            </a:fld>
            <a:endParaRPr lang="en-US"/>
          </a:p>
        </p:txBody>
      </p:sp>
    </p:spTree>
    <p:extLst>
      <p:ext uri="{BB962C8B-B14F-4D97-AF65-F5344CB8AC3E}">
        <p14:creationId xmlns:p14="http://schemas.microsoft.com/office/powerpoint/2010/main" val="11149314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lgn="ctr">
              <a:defRPr>
                <a:latin typeface="Arial" pitchFamily="-107" charset="0"/>
                <a:ea typeface="+mn-ea"/>
                <a:cs typeface="+mn-cs"/>
              </a:defRPr>
            </a:lvl1pPr>
          </a:lstStyle>
          <a:p>
            <a:fld id="{19490921-5CE8-734E-B443-72F324B92322}" type="datetimeFigureOut">
              <a:rPr lang="en-US" smtClean="0"/>
              <a:pPr/>
              <a:t>5/10/19</a:t>
            </a:fld>
            <a:endParaRPr lang="en-US"/>
          </a:p>
        </p:txBody>
      </p:sp>
      <p:sp>
        <p:nvSpPr>
          <p:cNvPr id="6" name="Slide Number Placeholder 5"/>
          <p:cNvSpPr>
            <a:spLocks noGrp="1"/>
          </p:cNvSpPr>
          <p:nvPr>
            <p:ph type="sldNum" sz="quarter" idx="11"/>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smtClean="0">
                <a:latin typeface="Arial" charset="0"/>
                <a:ea typeface="ＭＳ Ｐゴシック" charset="0"/>
                <a:cs typeface="ＭＳ Ｐゴシック" charset="0"/>
              </a:defRPr>
            </a:lvl1pPr>
          </a:lstStyle>
          <a:p>
            <a:fld id="{5DC856BE-7190-D94B-81BB-EC691D3D52C6}" type="slidenum">
              <a:rPr lang="en-US" smtClean="0"/>
              <a:pPr/>
              <a:t>‹#›</a:t>
            </a:fld>
            <a:endParaRPr lang="en-US"/>
          </a:p>
        </p:txBody>
      </p:sp>
    </p:spTree>
    <p:extLst>
      <p:ext uri="{BB962C8B-B14F-4D97-AF65-F5344CB8AC3E}">
        <p14:creationId xmlns:p14="http://schemas.microsoft.com/office/powerpoint/2010/main" val="8653481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229600" cy="1009650"/>
          </a:xfrm>
        </p:spPr>
        <p:txBody>
          <a:bodyPr/>
          <a:lstStyle/>
          <a:p>
            <a:r>
              <a:rPr lang="en-US"/>
              <a:t>Click to edit Master title style</a:t>
            </a:r>
          </a:p>
        </p:txBody>
      </p:sp>
      <p:sp>
        <p:nvSpPr>
          <p:cNvPr id="3" name="Text Placeholder 2"/>
          <p:cNvSpPr>
            <a:spLocks noGrp="1"/>
          </p:cNvSpPr>
          <p:nvPr>
            <p:ph type="body" sz="half" idx="1"/>
          </p:nvPr>
        </p:nvSpPr>
        <p:spPr>
          <a:xfrm>
            <a:off x="457200" y="1268413"/>
            <a:ext cx="4038600" cy="471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68413"/>
            <a:ext cx="4038600" cy="4718050"/>
          </a:xfrm>
        </p:spPr>
        <p:txBody>
          <a:bodyPr/>
          <a:lstStyle/>
          <a:p>
            <a:pPr lvl="0"/>
            <a:r>
              <a:rPr lang="en-US" noProof="0"/>
              <a:t>Click icon to add media</a:t>
            </a:r>
          </a:p>
        </p:txBody>
      </p:sp>
    </p:spTree>
    <p:extLst>
      <p:ext uri="{BB962C8B-B14F-4D97-AF65-F5344CB8AC3E}">
        <p14:creationId xmlns:p14="http://schemas.microsoft.com/office/powerpoint/2010/main" val="13049495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172200" y="6191250"/>
            <a:ext cx="2476500" cy="47625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914400" y="6172200"/>
            <a:ext cx="39624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146050" y="6210300"/>
            <a:ext cx="457200" cy="457200"/>
          </a:xfrm>
          <a:prstGeom prst="ellipse">
            <a:avLst/>
          </a:prstGeom>
        </p:spPr>
        <p:txBody>
          <a:bodyPr/>
          <a:lstStyle>
            <a:lvl1pPr>
              <a:defRPr/>
            </a:lvl1pPr>
          </a:lstStyle>
          <a:p>
            <a:fld id="{02389A49-0B54-7D45-A7FF-B7DCC0C3466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696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590921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5098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72088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820196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5352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26469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6472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707486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5511995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2616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452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1763"/>
            <a:ext cx="1943100" cy="5964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1763"/>
            <a:ext cx="5676900" cy="5964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44515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24770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77724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61557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Text Placeholder 2"/>
          <p:cNvSpPr>
            <a:spLocks noGrp="1"/>
          </p:cNvSpPr>
          <p:nvPr>
            <p:ph type="body"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17925"/>
            <a:ext cx="38100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522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quarter" idx="1"/>
          </p:nvPr>
        </p:nvSpPr>
        <p:spPr>
          <a:xfrm>
            <a:off x="6858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148739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229600" cy="1009650"/>
          </a:xfrm>
        </p:spPr>
        <p:txBody>
          <a:bodyPr/>
          <a:lstStyle/>
          <a:p>
            <a:r>
              <a:rPr lang="en-US"/>
              <a:t>Click to edit Master title style</a:t>
            </a:r>
          </a:p>
        </p:txBody>
      </p:sp>
      <p:sp>
        <p:nvSpPr>
          <p:cNvPr id="3" name="Content Placeholder 2"/>
          <p:cNvSpPr>
            <a:spLocks noGrp="1"/>
          </p:cNvSpPr>
          <p:nvPr>
            <p:ph sz="quarter" idx="1"/>
          </p:nvPr>
        </p:nvSpPr>
        <p:spPr>
          <a:xfrm>
            <a:off x="457200" y="1268413"/>
            <a:ext cx="4038600" cy="228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703638"/>
            <a:ext cx="4038600" cy="22828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268413"/>
            <a:ext cx="4038600" cy="471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371485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9075329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5379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661997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129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058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4315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659791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260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430854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96093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86724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1763"/>
            <a:ext cx="1943100" cy="5964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1763"/>
            <a:ext cx="5676900" cy="5964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7244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00501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77724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37275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Text Placeholder 2"/>
          <p:cNvSpPr>
            <a:spLocks noGrp="1"/>
          </p:cNvSpPr>
          <p:nvPr>
            <p:ph type="body"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17925"/>
            <a:ext cx="38100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67226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2109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quarter" idx="1"/>
          </p:nvPr>
        </p:nvSpPr>
        <p:spPr>
          <a:xfrm>
            <a:off x="6858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47330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45242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58020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490178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116881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209010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70218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875759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64678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73035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004074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185946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489512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48503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69670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45205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0581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2109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500407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7298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070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6872985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8017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92278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31763"/>
            <a:ext cx="1943100" cy="59642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31763"/>
            <a:ext cx="5676900" cy="59642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06391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08362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77724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9037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Text Placeholder 2"/>
          <p:cNvSpPr>
            <a:spLocks noGrp="1"/>
          </p:cNvSpPr>
          <p:nvPr>
            <p:ph type="body" sz="half" idx="1"/>
          </p:nvPr>
        </p:nvSpPr>
        <p:spPr>
          <a:xfrm>
            <a:off x="685800" y="1189038"/>
            <a:ext cx="3810000" cy="490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717925"/>
            <a:ext cx="38100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48181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quarter" idx="1"/>
          </p:nvPr>
        </p:nvSpPr>
        <p:spPr>
          <a:xfrm>
            <a:off x="6858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5036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lgn="ctr">
              <a:defRPr>
                <a:latin typeface="Arial" pitchFamily="-107" charset="0"/>
                <a:ea typeface="+mn-ea"/>
                <a:cs typeface="+mn-cs"/>
              </a:defRPr>
            </a:lvl1pPr>
          </a:lstStyle>
          <a:p>
            <a:pPr>
              <a:defRPr/>
            </a:pPr>
            <a:endParaRPr lang="en-US"/>
          </a:p>
        </p:txBody>
      </p:sp>
      <p:sp>
        <p:nvSpPr>
          <p:cNvPr id="8" name="Slide Number Placeholder 7"/>
          <p:cNvSpPr>
            <a:spLocks noGrp="1"/>
          </p:cNvSpPr>
          <p:nvPr>
            <p:ph type="sldNum" sz="quarter" idx="11"/>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smtClean="0">
                <a:latin typeface="Arial" charset="0"/>
                <a:ea typeface="ＭＳ Ｐゴシック" charset="0"/>
                <a:cs typeface="ＭＳ Ｐゴシック" charset="0"/>
              </a:defRPr>
            </a:lvl1pPr>
          </a:lstStyle>
          <a:p>
            <a:pPr>
              <a:defRPr/>
            </a:pPr>
            <a:fld id="{A13ED12C-CED0-694B-BFBA-24A6E6D91F84}" type="slidenum">
              <a:rPr lang="en-US" smtClean="0"/>
              <a:pPr>
                <a:defRPr/>
              </a:pPr>
              <a:t>‹#›</a:t>
            </a:fld>
            <a:endParaRPr lang="en-US"/>
          </a:p>
        </p:txBody>
      </p:sp>
    </p:spTree>
    <p:extLst>
      <p:ext uri="{BB962C8B-B14F-4D97-AF65-F5344CB8AC3E}">
        <p14:creationId xmlns:p14="http://schemas.microsoft.com/office/powerpoint/2010/main" val="111493143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lgn="ctr">
              <a:defRPr>
                <a:latin typeface="Arial" pitchFamily="-107" charset="0"/>
                <a:ea typeface="+mn-ea"/>
                <a:cs typeface="+mn-cs"/>
              </a:defRPr>
            </a:lvl1pPr>
          </a:lstStyle>
          <a:p>
            <a:fld id="{19490921-5CE8-734E-B443-72F324B92322}" type="datetimeFigureOut">
              <a:rPr lang="en-US" smtClean="0"/>
              <a:pPr/>
              <a:t>5/10/19</a:t>
            </a:fld>
            <a:endParaRPr lang="en-US"/>
          </a:p>
        </p:txBody>
      </p:sp>
      <p:sp>
        <p:nvSpPr>
          <p:cNvPr id="6" name="Slide Number Placeholder 5"/>
          <p:cNvSpPr>
            <a:spLocks noGrp="1"/>
          </p:cNvSpPr>
          <p:nvPr>
            <p:ph type="sldNum" sz="quarter" idx="11"/>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lgn="ctr">
              <a:defRPr smtClean="0">
                <a:latin typeface="Arial" charset="0"/>
                <a:ea typeface="ＭＳ Ｐゴシック" charset="0"/>
                <a:cs typeface="ＭＳ Ｐゴシック" charset="0"/>
              </a:defRPr>
            </a:lvl1pPr>
          </a:lstStyle>
          <a:p>
            <a:fld id="{5DC856BE-7190-D94B-81BB-EC691D3D52C6}" type="slidenum">
              <a:rPr lang="en-US" smtClean="0"/>
              <a:pPr/>
              <a:t>‹#›</a:t>
            </a:fld>
            <a:endParaRPr lang="en-US"/>
          </a:p>
        </p:txBody>
      </p:sp>
    </p:spTree>
    <p:extLst>
      <p:ext uri="{BB962C8B-B14F-4D97-AF65-F5344CB8AC3E}">
        <p14:creationId xmlns:p14="http://schemas.microsoft.com/office/powerpoint/2010/main" val="8653481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229600" cy="1009650"/>
          </a:xfrm>
        </p:spPr>
        <p:txBody>
          <a:bodyPr/>
          <a:lstStyle/>
          <a:p>
            <a:r>
              <a:rPr lang="en-US"/>
              <a:t>Click to edit Master title style</a:t>
            </a:r>
          </a:p>
        </p:txBody>
      </p:sp>
      <p:sp>
        <p:nvSpPr>
          <p:cNvPr id="3" name="Text Placeholder 2"/>
          <p:cNvSpPr>
            <a:spLocks noGrp="1"/>
          </p:cNvSpPr>
          <p:nvPr>
            <p:ph type="body" sz="half" idx="1"/>
          </p:nvPr>
        </p:nvSpPr>
        <p:spPr>
          <a:xfrm>
            <a:off x="457200" y="1268413"/>
            <a:ext cx="4038600" cy="47180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68413"/>
            <a:ext cx="4038600" cy="4718050"/>
          </a:xfrm>
        </p:spPr>
        <p:txBody>
          <a:bodyPr/>
          <a:lstStyle/>
          <a:p>
            <a:pPr lvl="0"/>
            <a:r>
              <a:rPr lang="en-US" noProof="0"/>
              <a:t>Click icon to add media</a:t>
            </a:r>
          </a:p>
        </p:txBody>
      </p:sp>
    </p:spTree>
    <p:extLst>
      <p:ext uri="{BB962C8B-B14F-4D97-AF65-F5344CB8AC3E}">
        <p14:creationId xmlns:p14="http://schemas.microsoft.com/office/powerpoint/2010/main" val="1304949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2070400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172200" y="6191250"/>
            <a:ext cx="2476500" cy="47625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914400" y="6172200"/>
            <a:ext cx="39624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146050" y="6210300"/>
            <a:ext cx="457200" cy="457200"/>
          </a:xfrm>
          <a:prstGeom prst="ellipse">
            <a:avLst/>
          </a:prstGeom>
        </p:spPr>
        <p:txBody>
          <a:bodyPr/>
          <a:lstStyle>
            <a:lvl1pPr>
              <a:defRPr/>
            </a:lvl1pPr>
          </a:lstStyle>
          <a:p>
            <a:fld id="{02389A49-0B54-7D45-A7FF-B7DCC0C3466A}" type="slidenum">
              <a:rPr lang="en-US"/>
              <a:pPr/>
              <a:t>‹#›</a:t>
            </a:fld>
            <a:endParaRPr lang="en-US"/>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88591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527433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19733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3296002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0961144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75828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9062540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73164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91647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80173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9723940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1BA642-1D65-4BAE-9435-32B116B3D316}" type="datetimeFigureOut">
              <a:rPr lang="en-US" smtClean="0">
                <a:solidFill>
                  <a:prstClr val="black">
                    <a:tint val="75000"/>
                  </a:prstClr>
                </a:solidFill>
                <a:latin typeface="Calibri"/>
              </a:rPr>
              <a:pPr/>
              <a:t>5/10/19</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A9CC29F-B095-43B9-BB4D-161AA36E5DFE}"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660023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half" idx="1"/>
          </p:nvPr>
        </p:nvSpPr>
        <p:spPr>
          <a:xfrm>
            <a:off x="685800" y="1189038"/>
            <a:ext cx="77724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190371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131763"/>
            <a:ext cx="7772400" cy="979487"/>
          </a:xfrm>
        </p:spPr>
        <p:txBody>
          <a:bodyPr/>
          <a:lstStyle/>
          <a:p>
            <a:r>
              <a:rPr lang="en-US"/>
              <a:t>Click to edit Master title style</a:t>
            </a:r>
          </a:p>
        </p:txBody>
      </p:sp>
      <p:sp>
        <p:nvSpPr>
          <p:cNvPr id="3" name="Content Placeholder 2"/>
          <p:cNvSpPr>
            <a:spLocks noGrp="1"/>
          </p:cNvSpPr>
          <p:nvPr>
            <p:ph sz="quarter" idx="1"/>
          </p:nvPr>
        </p:nvSpPr>
        <p:spPr>
          <a:xfrm>
            <a:off x="6858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189038"/>
            <a:ext cx="3810000" cy="2376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3717925"/>
            <a:ext cx="7772400" cy="23780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5036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172200" y="6191250"/>
            <a:ext cx="2476500" cy="47625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914400" y="6172200"/>
            <a:ext cx="39624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146050" y="6210300"/>
            <a:ext cx="457200" cy="457200"/>
          </a:xfrm>
          <a:prstGeom prst="ellipse">
            <a:avLst/>
          </a:prstGeom>
        </p:spPr>
        <p:txBody>
          <a:bodyPr/>
          <a:lstStyle>
            <a:lvl1pPr>
              <a:defRPr/>
            </a:lvl1pPr>
          </a:lstStyle>
          <a:p>
            <a:fld id="{02389A49-0B54-7D45-A7FF-B7DCC0C3466A}" type="slidenum">
              <a:rPr lang="en-US"/>
              <a:pPr/>
              <a:t>‹#›</a:t>
            </a:fld>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4850356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69670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54520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189038"/>
            <a:ext cx="3810000" cy="4906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0581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8210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theme" Target="../theme/theme10.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image" Target="../media/image2.png"/><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10" Type="http://schemas.openxmlformats.org/officeDocument/2006/relationships/slideLayout" Target="../slideLayouts/slideLayout140.xml"/><Relationship Id="rId19" Type="http://schemas.openxmlformats.org/officeDocument/2006/relationships/image" Target="../media/image1.png"/><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image" Target="../media/image1.pn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theme" Target="../theme/theme2.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image" Target="../media/image2.png"/><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image" Target="../media/image2.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image" Target="../media/image1.png"/><Relationship Id="rId2" Type="http://schemas.openxmlformats.org/officeDocument/2006/relationships/slideLayout" Target="../slideLayouts/slideLayout37.xml"/><Relationship Id="rId16" Type="http://schemas.openxmlformats.org/officeDocument/2006/relationships/theme" Target="../theme/theme3.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4.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image" Target="../media/image1.png"/><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theme" Target="../theme/theme5.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6.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slideLayout" Target="../slideLayouts/slideLayout112.xml"/><Relationship Id="rId3" Type="http://schemas.openxmlformats.org/officeDocument/2006/relationships/slideLayout" Target="../slideLayouts/slideLayout97.xml"/><Relationship Id="rId21" Type="http://schemas.openxmlformats.org/officeDocument/2006/relationships/image" Target="../media/image2.png"/><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image" Target="../media/image1.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theme" Target="../theme/theme7.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 Type="http://schemas.openxmlformats.org/officeDocument/2006/relationships/slideLayout" Target="../slideLayouts/slideLayout115.xml"/><Relationship Id="rId21" Type="http://schemas.openxmlformats.org/officeDocument/2006/relationships/image" Target="../media/image2.png"/><Relationship Id="rId7" Type="http://schemas.openxmlformats.org/officeDocument/2006/relationships/slideLayout" Target="../slideLayouts/slideLayout119.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 Type="http://schemas.openxmlformats.org/officeDocument/2006/relationships/slideLayout" Target="../slideLayouts/slideLayout114.xml"/><Relationship Id="rId16" Type="http://schemas.openxmlformats.org/officeDocument/2006/relationships/slideLayout" Target="../slideLayouts/slideLayout128.xml"/><Relationship Id="rId20" Type="http://schemas.openxmlformats.org/officeDocument/2006/relationships/image" Target="../media/image1.png"/><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5" Type="http://schemas.openxmlformats.org/officeDocument/2006/relationships/slideLayout" Target="../slideLayouts/slideLayout127.xml"/><Relationship Id="rId10" Type="http://schemas.openxmlformats.org/officeDocument/2006/relationships/slideLayout" Target="../slideLayouts/slideLayout122.xml"/><Relationship Id="rId19" Type="http://schemas.openxmlformats.org/officeDocument/2006/relationships/theme" Target="../theme/theme8.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theme" Target="../theme/theme9.xml"/><Relationship Id="rId4"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79488"/>
          </a:xfrm>
          <a:prstGeom prst="rect">
            <a:avLst/>
          </a:prstGeom>
          <a:ln>
            <a:headEnd/>
            <a:tailEnd/>
          </a:ln>
        </p:spPr>
        <p:style>
          <a:lnRef idx="2">
            <a:schemeClr val="accent6">
              <a:shade val="50000"/>
            </a:schemeClr>
          </a:lnRef>
          <a:fillRef idx="1">
            <a:schemeClr val="accent6"/>
          </a:fillRef>
          <a:effectRef idx="0">
            <a:schemeClr val="accent6"/>
          </a:effectRef>
          <a:fontRef idx="none"/>
        </p:style>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685800" y="1189038"/>
            <a:ext cx="7772400" cy="49069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076"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7"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3078" name="Picture 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ctr" rtl="0" eaLnBrk="1" fontAlgn="base" hangingPunct="1">
        <a:spcBef>
          <a:spcPct val="0"/>
        </a:spcBef>
        <a:spcAft>
          <a:spcPct val="0"/>
        </a:spcAft>
        <a:defRPr sz="3600">
          <a:solidFill>
            <a:srgbClr val="FFFFFF"/>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2pPr>
      <a:lvl3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3pPr>
      <a:lvl4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4pPr>
      <a:lvl5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3600">
          <a:solidFill>
            <a:schemeClr val="accent2"/>
          </a:solidFill>
          <a:latin typeface="Arial" pitchFamily="-107" charset="0"/>
        </a:defRPr>
      </a:lvl6pPr>
      <a:lvl7pPr marL="914400" algn="ctr" rtl="0" eaLnBrk="1" fontAlgn="base" hangingPunct="1">
        <a:spcBef>
          <a:spcPct val="0"/>
        </a:spcBef>
        <a:spcAft>
          <a:spcPct val="0"/>
        </a:spcAft>
        <a:defRPr sz="3600">
          <a:solidFill>
            <a:schemeClr val="accent2"/>
          </a:solidFill>
          <a:latin typeface="Arial" pitchFamily="-107" charset="0"/>
        </a:defRPr>
      </a:lvl7pPr>
      <a:lvl8pPr marL="1371600" algn="ctr" rtl="0" eaLnBrk="1" fontAlgn="base" hangingPunct="1">
        <a:spcBef>
          <a:spcPct val="0"/>
        </a:spcBef>
        <a:spcAft>
          <a:spcPct val="0"/>
        </a:spcAft>
        <a:defRPr sz="3600">
          <a:solidFill>
            <a:schemeClr val="accent2"/>
          </a:solidFill>
          <a:latin typeface="Arial" pitchFamily="-107" charset="0"/>
        </a:defRPr>
      </a:lvl8pPr>
      <a:lvl9pPr marL="1828800" algn="ctr" rtl="0" eaLnBrk="1" fontAlgn="base" hangingPunct="1">
        <a:spcBef>
          <a:spcPct val="0"/>
        </a:spcBef>
        <a:spcAft>
          <a:spcPct val="0"/>
        </a:spcAft>
        <a:defRPr sz="3600">
          <a:solidFill>
            <a:schemeClr val="accent2"/>
          </a:solidFill>
          <a:latin typeface="Arial" pitchFamily="-107" charset="0"/>
        </a:defRPr>
      </a:lvl9pPr>
    </p:titleStyle>
    <p:bodyStyle>
      <a:lvl1pPr marL="228600" indent="-228600" algn="l" rtl="0" eaLnBrk="1" fontAlgn="base" hangingPunct="1">
        <a:spcBef>
          <a:spcPct val="20000"/>
        </a:spcBef>
        <a:spcAft>
          <a:spcPct val="0"/>
        </a:spcAft>
        <a:buChar char="•"/>
        <a:defRPr sz="20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18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2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79488"/>
          </a:xfrm>
          <a:prstGeom prst="rect">
            <a:avLst/>
          </a:prstGeom>
          <a:ln>
            <a:headEnd/>
            <a:tailEnd/>
          </a:ln>
        </p:spPr>
        <p:style>
          <a:lnRef idx="2">
            <a:schemeClr val="accent6">
              <a:shade val="50000"/>
            </a:schemeClr>
          </a:lnRef>
          <a:fillRef idx="1">
            <a:schemeClr val="accent6"/>
          </a:fillRef>
          <a:effectRef idx="0">
            <a:schemeClr val="accent6"/>
          </a:effectRef>
          <a:fontRef idx="none"/>
        </p:style>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685800" y="1189038"/>
            <a:ext cx="7772400" cy="490696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076" name="Picture 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7"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pPr defTabSz="457200" fontAlgn="auto">
              <a:spcBef>
                <a:spcPts val="0"/>
              </a:spcBef>
              <a:spcAft>
                <a:spcPts val="0"/>
              </a:spcAft>
            </a:pPr>
            <a:endParaRPr lang="en-US" sz="1800">
              <a:latin typeface="Arial"/>
              <a:ea typeface="+mn-ea"/>
              <a:cs typeface="+mn-cs"/>
            </a:endParaRPr>
          </a:p>
        </p:txBody>
      </p:sp>
      <p:pic>
        <p:nvPicPr>
          <p:cNvPr id="3078" name="Picture 6"/>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9160607"/>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Lst>
  <p:txStyles>
    <p:titleStyle>
      <a:lvl1pPr algn="ctr" rtl="0" eaLnBrk="1" fontAlgn="base" hangingPunct="1">
        <a:spcBef>
          <a:spcPct val="0"/>
        </a:spcBef>
        <a:spcAft>
          <a:spcPct val="0"/>
        </a:spcAft>
        <a:defRPr sz="3600">
          <a:solidFill>
            <a:srgbClr val="FFFFFF"/>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2pPr>
      <a:lvl3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3pPr>
      <a:lvl4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4pPr>
      <a:lvl5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3600">
          <a:solidFill>
            <a:schemeClr val="accent2"/>
          </a:solidFill>
          <a:latin typeface="Arial" pitchFamily="-107" charset="0"/>
        </a:defRPr>
      </a:lvl6pPr>
      <a:lvl7pPr marL="914400" algn="ctr" rtl="0" eaLnBrk="1" fontAlgn="base" hangingPunct="1">
        <a:spcBef>
          <a:spcPct val="0"/>
        </a:spcBef>
        <a:spcAft>
          <a:spcPct val="0"/>
        </a:spcAft>
        <a:defRPr sz="3600">
          <a:solidFill>
            <a:schemeClr val="accent2"/>
          </a:solidFill>
          <a:latin typeface="Arial" pitchFamily="-107" charset="0"/>
        </a:defRPr>
      </a:lvl7pPr>
      <a:lvl8pPr marL="1371600" algn="ctr" rtl="0" eaLnBrk="1" fontAlgn="base" hangingPunct="1">
        <a:spcBef>
          <a:spcPct val="0"/>
        </a:spcBef>
        <a:spcAft>
          <a:spcPct val="0"/>
        </a:spcAft>
        <a:defRPr sz="3600">
          <a:solidFill>
            <a:schemeClr val="accent2"/>
          </a:solidFill>
          <a:latin typeface="Arial" pitchFamily="-107" charset="0"/>
        </a:defRPr>
      </a:lvl8pPr>
      <a:lvl9pPr marL="1828800" algn="ctr" rtl="0" eaLnBrk="1" fontAlgn="base" hangingPunct="1">
        <a:spcBef>
          <a:spcPct val="0"/>
        </a:spcBef>
        <a:spcAft>
          <a:spcPct val="0"/>
        </a:spcAft>
        <a:defRPr sz="3600">
          <a:solidFill>
            <a:schemeClr val="accent2"/>
          </a:solidFill>
          <a:latin typeface="Arial" pitchFamily="-107" charset="0"/>
        </a:defRPr>
      </a:lvl9pPr>
    </p:titleStyle>
    <p:bodyStyle>
      <a:lvl1pPr marL="228600" indent="-228600" algn="l" rtl="0" eaLnBrk="1" fontAlgn="base" hangingPunct="1">
        <a:spcBef>
          <a:spcPct val="20000"/>
        </a:spcBef>
        <a:spcAft>
          <a:spcPct val="0"/>
        </a:spcAft>
        <a:buChar char="•"/>
        <a:defRPr sz="24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79488"/>
          </a:xfrm>
          <a:prstGeom prst="rect">
            <a:avLst/>
          </a:prstGeom>
          <a:ln>
            <a:headEnd/>
            <a:tailEnd/>
          </a:ln>
        </p:spPr>
        <p:style>
          <a:lnRef idx="2">
            <a:schemeClr val="accent6">
              <a:shade val="50000"/>
            </a:schemeClr>
          </a:lnRef>
          <a:fillRef idx="1">
            <a:schemeClr val="accent6"/>
          </a:fillRef>
          <a:effectRef idx="0">
            <a:schemeClr val="accent6"/>
          </a:effectRef>
          <a:fontRef idx="none"/>
        </p:style>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189038"/>
            <a:ext cx="7772400" cy="49069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4"/>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9"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ffectLst/>
        </p:spPr>
        <p:txBody>
          <a:bodyPr wrap="none" anchor="ctr"/>
          <a:lstStyle/>
          <a:p>
            <a:pPr algn="ctr">
              <a:defRPr/>
            </a:pPr>
            <a:endParaRPr lang="en-US" i="1">
              <a:latin typeface="Arial" pitchFamily="-107" charset="0"/>
              <a:ea typeface="ＭＳ Ｐゴシック" charset="0"/>
              <a:cs typeface="ＭＳ Ｐゴシック" charset="0"/>
            </a:endParaRPr>
          </a:p>
        </p:txBody>
      </p:sp>
      <p:pic>
        <p:nvPicPr>
          <p:cNvPr id="1030" name="Picture 6"/>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0779610"/>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Lst>
  <p:txStyles>
    <p:titleStyle>
      <a:lvl1pPr algn="ctr" rtl="0" eaLnBrk="1" fontAlgn="base" hangingPunct="1">
        <a:spcBef>
          <a:spcPct val="0"/>
        </a:spcBef>
        <a:spcAft>
          <a:spcPct val="0"/>
        </a:spcAft>
        <a:defRPr sz="3600">
          <a:solidFill>
            <a:srgbClr val="FFFFFF"/>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2pPr>
      <a:lvl3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3pPr>
      <a:lvl4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4pPr>
      <a:lvl5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3600">
          <a:solidFill>
            <a:schemeClr val="accent2"/>
          </a:solidFill>
          <a:latin typeface="Arial" pitchFamily="-107" charset="0"/>
        </a:defRPr>
      </a:lvl6pPr>
      <a:lvl7pPr marL="914400" algn="ctr" rtl="0" eaLnBrk="1" fontAlgn="base" hangingPunct="1">
        <a:spcBef>
          <a:spcPct val="0"/>
        </a:spcBef>
        <a:spcAft>
          <a:spcPct val="0"/>
        </a:spcAft>
        <a:defRPr sz="3600">
          <a:solidFill>
            <a:schemeClr val="accent2"/>
          </a:solidFill>
          <a:latin typeface="Arial" pitchFamily="-107" charset="0"/>
        </a:defRPr>
      </a:lvl7pPr>
      <a:lvl8pPr marL="1371600" algn="ctr" rtl="0" eaLnBrk="1" fontAlgn="base" hangingPunct="1">
        <a:spcBef>
          <a:spcPct val="0"/>
        </a:spcBef>
        <a:spcAft>
          <a:spcPct val="0"/>
        </a:spcAft>
        <a:defRPr sz="3600">
          <a:solidFill>
            <a:schemeClr val="accent2"/>
          </a:solidFill>
          <a:latin typeface="Arial" pitchFamily="-107" charset="0"/>
        </a:defRPr>
      </a:lvl8pPr>
      <a:lvl9pPr marL="1828800" algn="ctr" rtl="0" eaLnBrk="1" fontAlgn="base" hangingPunct="1">
        <a:spcBef>
          <a:spcPct val="0"/>
        </a:spcBef>
        <a:spcAft>
          <a:spcPct val="0"/>
        </a:spcAft>
        <a:defRPr sz="3600">
          <a:solidFill>
            <a:schemeClr val="accent2"/>
          </a:solidFill>
          <a:latin typeface="Arial" pitchFamily="-107" charset="0"/>
        </a:defRPr>
      </a:lvl9pPr>
    </p:titleStyle>
    <p:bodyStyle>
      <a:lvl1pPr marL="228600" indent="-228600" algn="l" rtl="0" eaLnBrk="1" fontAlgn="base" hangingPunct="1">
        <a:spcBef>
          <a:spcPct val="20000"/>
        </a:spcBef>
        <a:spcAft>
          <a:spcPct val="0"/>
        </a:spcAft>
        <a:buChar char="•"/>
        <a:defRPr sz="24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79488"/>
          </a:xfrm>
          <a:prstGeom prst="rect">
            <a:avLst/>
          </a:prstGeom>
          <a:ln>
            <a:headEnd/>
            <a:tailEnd/>
          </a:ln>
        </p:spPr>
        <p:style>
          <a:lnRef idx="2">
            <a:schemeClr val="accent6">
              <a:shade val="50000"/>
            </a:schemeClr>
          </a:lnRef>
          <a:fillRef idx="1">
            <a:schemeClr val="accent6"/>
          </a:fillRef>
          <a:effectRef idx="0">
            <a:schemeClr val="accent6"/>
          </a:effectRef>
          <a:fontRef idx="none"/>
        </p:style>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189038"/>
            <a:ext cx="7772400" cy="49069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8"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7989"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ffectLst/>
        </p:spPr>
        <p:txBody>
          <a:bodyPr wrap="none" anchor="ctr"/>
          <a:lstStyle/>
          <a:p>
            <a:pPr algn="ctr">
              <a:defRPr/>
            </a:pPr>
            <a:endParaRPr lang="en-US" i="1">
              <a:latin typeface="Arial" pitchFamily="-107" charset="0"/>
              <a:ea typeface="ＭＳ Ｐゴシック" charset="0"/>
              <a:cs typeface="ＭＳ Ｐゴシック" charset="0"/>
            </a:endParaRPr>
          </a:p>
        </p:txBody>
      </p:sp>
      <p:pic>
        <p:nvPicPr>
          <p:cNvPr id="1030" name="Picture 6"/>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675901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xStyles>
    <p:titleStyle>
      <a:lvl1pPr algn="ctr" rtl="0" eaLnBrk="1" fontAlgn="base" hangingPunct="1">
        <a:spcBef>
          <a:spcPct val="0"/>
        </a:spcBef>
        <a:spcAft>
          <a:spcPct val="0"/>
        </a:spcAft>
        <a:defRPr sz="3600">
          <a:solidFill>
            <a:srgbClr val="FFFFFF"/>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2pPr>
      <a:lvl3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3pPr>
      <a:lvl4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4pPr>
      <a:lvl5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3600">
          <a:solidFill>
            <a:schemeClr val="accent2"/>
          </a:solidFill>
          <a:latin typeface="Arial" pitchFamily="-107" charset="0"/>
        </a:defRPr>
      </a:lvl6pPr>
      <a:lvl7pPr marL="914400" algn="ctr" rtl="0" eaLnBrk="1" fontAlgn="base" hangingPunct="1">
        <a:spcBef>
          <a:spcPct val="0"/>
        </a:spcBef>
        <a:spcAft>
          <a:spcPct val="0"/>
        </a:spcAft>
        <a:defRPr sz="3600">
          <a:solidFill>
            <a:schemeClr val="accent2"/>
          </a:solidFill>
          <a:latin typeface="Arial" pitchFamily="-107" charset="0"/>
        </a:defRPr>
      </a:lvl7pPr>
      <a:lvl8pPr marL="1371600" algn="ctr" rtl="0" eaLnBrk="1" fontAlgn="base" hangingPunct="1">
        <a:spcBef>
          <a:spcPct val="0"/>
        </a:spcBef>
        <a:spcAft>
          <a:spcPct val="0"/>
        </a:spcAft>
        <a:defRPr sz="3600">
          <a:solidFill>
            <a:schemeClr val="accent2"/>
          </a:solidFill>
          <a:latin typeface="Arial" pitchFamily="-107" charset="0"/>
        </a:defRPr>
      </a:lvl8pPr>
      <a:lvl9pPr marL="1828800" algn="ctr" rtl="0" eaLnBrk="1" fontAlgn="base" hangingPunct="1">
        <a:spcBef>
          <a:spcPct val="0"/>
        </a:spcBef>
        <a:spcAft>
          <a:spcPct val="0"/>
        </a:spcAft>
        <a:defRPr sz="3600">
          <a:solidFill>
            <a:schemeClr val="accent2"/>
          </a:solidFill>
          <a:latin typeface="Arial" pitchFamily="-107" charset="0"/>
        </a:defRPr>
      </a:lvl9pPr>
    </p:titleStyle>
    <p:bodyStyle>
      <a:lvl1pPr marL="228600" indent="-228600" algn="l" rtl="0" eaLnBrk="1" fontAlgn="base" hangingPunct="1">
        <a:spcBef>
          <a:spcPct val="20000"/>
        </a:spcBef>
        <a:spcAft>
          <a:spcPct val="0"/>
        </a:spcAft>
        <a:buChar char="•"/>
        <a:defRPr sz="24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51BA642-1D65-4BAE-9435-32B116B3D316}" type="datetimeFigureOut">
              <a:rPr lang="en-US" smtClean="0">
                <a:solidFill>
                  <a:prstClr val="black">
                    <a:tint val="75000"/>
                  </a:prstClr>
                </a:solidFill>
                <a:latin typeface="Calibri"/>
                <a:ea typeface="+mn-ea"/>
                <a:cs typeface="+mn-cs"/>
              </a:rPr>
              <a:pPr fontAlgn="auto">
                <a:spcBef>
                  <a:spcPts val="0"/>
                </a:spcBef>
                <a:spcAft>
                  <a:spcPts val="0"/>
                </a:spcAft>
              </a:pPr>
              <a:t>5/10/19</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A9CC29F-B095-43B9-BB4D-161AA36E5DFE}"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01943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79488"/>
          </a:xfrm>
          <a:prstGeom prst="rect">
            <a:avLst/>
          </a:prstGeom>
          <a:ln>
            <a:headEnd/>
            <a:tailEnd/>
          </a:ln>
        </p:spPr>
        <p:style>
          <a:lnRef idx="2">
            <a:schemeClr val="accent6">
              <a:shade val="50000"/>
            </a:schemeClr>
          </a:lnRef>
          <a:fillRef idx="1">
            <a:schemeClr val="accent6"/>
          </a:fillRef>
          <a:effectRef idx="0">
            <a:schemeClr val="accent6"/>
          </a:effectRef>
          <a:fontRef idx="none"/>
        </p:style>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685800" y="1189038"/>
            <a:ext cx="7772400" cy="49069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076" name="Picture 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7"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3078" name="Picture 6"/>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Lst>
  <p:txStyles>
    <p:titleStyle>
      <a:lvl1pPr algn="ctr" rtl="0" eaLnBrk="1" fontAlgn="base" hangingPunct="1">
        <a:spcBef>
          <a:spcPct val="0"/>
        </a:spcBef>
        <a:spcAft>
          <a:spcPct val="0"/>
        </a:spcAft>
        <a:defRPr sz="3600">
          <a:solidFill>
            <a:srgbClr val="FFFFFF"/>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2pPr>
      <a:lvl3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3pPr>
      <a:lvl4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4pPr>
      <a:lvl5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3600">
          <a:solidFill>
            <a:schemeClr val="accent2"/>
          </a:solidFill>
          <a:latin typeface="Arial" pitchFamily="-107" charset="0"/>
        </a:defRPr>
      </a:lvl6pPr>
      <a:lvl7pPr marL="914400" algn="ctr" rtl="0" eaLnBrk="1" fontAlgn="base" hangingPunct="1">
        <a:spcBef>
          <a:spcPct val="0"/>
        </a:spcBef>
        <a:spcAft>
          <a:spcPct val="0"/>
        </a:spcAft>
        <a:defRPr sz="3600">
          <a:solidFill>
            <a:schemeClr val="accent2"/>
          </a:solidFill>
          <a:latin typeface="Arial" pitchFamily="-107" charset="0"/>
        </a:defRPr>
      </a:lvl7pPr>
      <a:lvl8pPr marL="1371600" algn="ctr" rtl="0" eaLnBrk="1" fontAlgn="base" hangingPunct="1">
        <a:spcBef>
          <a:spcPct val="0"/>
        </a:spcBef>
        <a:spcAft>
          <a:spcPct val="0"/>
        </a:spcAft>
        <a:defRPr sz="3600">
          <a:solidFill>
            <a:schemeClr val="accent2"/>
          </a:solidFill>
          <a:latin typeface="Arial" pitchFamily="-107" charset="0"/>
        </a:defRPr>
      </a:lvl8pPr>
      <a:lvl9pPr marL="1828800" algn="ctr" rtl="0" eaLnBrk="1" fontAlgn="base" hangingPunct="1">
        <a:spcBef>
          <a:spcPct val="0"/>
        </a:spcBef>
        <a:spcAft>
          <a:spcPct val="0"/>
        </a:spcAft>
        <a:defRPr sz="3600">
          <a:solidFill>
            <a:schemeClr val="accent2"/>
          </a:solidFill>
          <a:latin typeface="Arial" pitchFamily="-107" charset="0"/>
        </a:defRPr>
      </a:lvl9pPr>
    </p:titleStyle>
    <p:bodyStyle>
      <a:lvl1pPr marL="228600" indent="-228600" algn="l" rtl="0" eaLnBrk="1" fontAlgn="base" hangingPunct="1">
        <a:spcBef>
          <a:spcPct val="20000"/>
        </a:spcBef>
        <a:spcAft>
          <a:spcPct val="0"/>
        </a:spcAft>
        <a:buChar char="•"/>
        <a:defRPr sz="24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251BA642-1D65-4BAE-9435-32B116B3D316}" type="datetimeFigureOut">
              <a:rPr lang="en-US" smtClean="0">
                <a:solidFill>
                  <a:prstClr val="black">
                    <a:tint val="75000"/>
                  </a:prstClr>
                </a:solidFill>
                <a:latin typeface="Calibri"/>
                <a:ea typeface="+mn-ea"/>
                <a:cs typeface="+mn-cs"/>
              </a:rPr>
              <a:pPr fontAlgn="auto">
                <a:spcBef>
                  <a:spcPts val="0"/>
                </a:spcBef>
                <a:spcAft>
                  <a:spcPts val="0"/>
                </a:spcAft>
              </a:pPr>
              <a:t>5/10/19</a:t>
            </a:fld>
            <a:endParaRPr lang="en-US">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5A9CC29F-B095-43B9-BB4D-161AA36E5DFE}" type="slidenum">
              <a:rPr lang="en-US" smtClean="0">
                <a:solidFill>
                  <a:prstClr val="black">
                    <a:tint val="75000"/>
                  </a:prstClr>
                </a:solidFill>
                <a:latin typeface="Calibri"/>
                <a:ea typeface="+mn-ea"/>
                <a:cs typeface="+mn-cs"/>
              </a:rPr>
              <a:pPr fontAlgn="auto">
                <a:spcBef>
                  <a:spcPts val="0"/>
                </a:spcBef>
                <a:spcAft>
                  <a:spcPts val="0"/>
                </a:spcAft>
              </a:pPr>
              <a:t>‹#›</a:t>
            </a:fld>
            <a:endParaRPr lang="en-US">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9298452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906" r:id="rId12"/>
    <p:sldLayoutId id="2147483907" r:id="rId13"/>
    <p:sldLayoutId id="2147483908"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79488"/>
          </a:xfrm>
          <a:prstGeom prst="rect">
            <a:avLst/>
          </a:prstGeom>
          <a:ln>
            <a:headEnd/>
            <a:tailEnd/>
          </a:ln>
        </p:spPr>
        <p:style>
          <a:lnRef idx="2">
            <a:schemeClr val="accent6">
              <a:shade val="50000"/>
            </a:schemeClr>
          </a:lnRef>
          <a:fillRef idx="1">
            <a:schemeClr val="accent6"/>
          </a:fillRef>
          <a:effectRef idx="0">
            <a:schemeClr val="accent6"/>
          </a:effectRef>
          <a:fontRef idx="none"/>
        </p:style>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3075" name="Rectangle 3"/>
          <p:cNvSpPr>
            <a:spLocks noGrp="1" noChangeArrowheads="1"/>
          </p:cNvSpPr>
          <p:nvPr>
            <p:ph type="body" idx="1"/>
          </p:nvPr>
        </p:nvSpPr>
        <p:spPr bwMode="auto">
          <a:xfrm>
            <a:off x="685800" y="1189038"/>
            <a:ext cx="7772400" cy="490696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076" name="Picture 4"/>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7"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3078" name="Picture 6"/>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 id="2147483921" r:id="rId12"/>
    <p:sldLayoutId id="2147483922" r:id="rId13"/>
    <p:sldLayoutId id="2147483923" r:id="rId14"/>
    <p:sldLayoutId id="2147483924" r:id="rId15"/>
    <p:sldLayoutId id="2147483925" r:id="rId16"/>
    <p:sldLayoutId id="2147483926" r:id="rId17"/>
    <p:sldLayoutId id="2147483927" r:id="rId18"/>
  </p:sldLayoutIdLst>
  <p:txStyles>
    <p:titleStyle>
      <a:lvl1pPr algn="ctr" rtl="0" eaLnBrk="1" fontAlgn="base" hangingPunct="1">
        <a:spcBef>
          <a:spcPct val="0"/>
        </a:spcBef>
        <a:spcAft>
          <a:spcPct val="0"/>
        </a:spcAft>
        <a:defRPr sz="3600">
          <a:solidFill>
            <a:srgbClr val="FFFFFF"/>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2pPr>
      <a:lvl3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3pPr>
      <a:lvl4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4pPr>
      <a:lvl5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3600">
          <a:solidFill>
            <a:schemeClr val="accent2"/>
          </a:solidFill>
          <a:latin typeface="Arial" pitchFamily="-107" charset="0"/>
        </a:defRPr>
      </a:lvl6pPr>
      <a:lvl7pPr marL="914400" algn="ctr" rtl="0" eaLnBrk="1" fontAlgn="base" hangingPunct="1">
        <a:spcBef>
          <a:spcPct val="0"/>
        </a:spcBef>
        <a:spcAft>
          <a:spcPct val="0"/>
        </a:spcAft>
        <a:defRPr sz="3600">
          <a:solidFill>
            <a:schemeClr val="accent2"/>
          </a:solidFill>
          <a:latin typeface="Arial" pitchFamily="-107" charset="0"/>
        </a:defRPr>
      </a:lvl7pPr>
      <a:lvl8pPr marL="1371600" algn="ctr" rtl="0" eaLnBrk="1" fontAlgn="base" hangingPunct="1">
        <a:spcBef>
          <a:spcPct val="0"/>
        </a:spcBef>
        <a:spcAft>
          <a:spcPct val="0"/>
        </a:spcAft>
        <a:defRPr sz="3600">
          <a:solidFill>
            <a:schemeClr val="accent2"/>
          </a:solidFill>
          <a:latin typeface="Arial" pitchFamily="-107" charset="0"/>
        </a:defRPr>
      </a:lvl8pPr>
      <a:lvl9pPr marL="1828800" algn="ctr" rtl="0" eaLnBrk="1" fontAlgn="base" hangingPunct="1">
        <a:spcBef>
          <a:spcPct val="0"/>
        </a:spcBef>
        <a:spcAft>
          <a:spcPct val="0"/>
        </a:spcAft>
        <a:defRPr sz="3600">
          <a:solidFill>
            <a:schemeClr val="accent2"/>
          </a:solidFill>
          <a:latin typeface="Arial" pitchFamily="-107" charset="0"/>
        </a:defRPr>
      </a:lvl9pPr>
    </p:titleStyle>
    <p:bodyStyle>
      <a:lvl1pPr marL="228600" indent="-228600" algn="l" rtl="0" eaLnBrk="1" fontAlgn="base" hangingPunct="1">
        <a:spcBef>
          <a:spcPct val="20000"/>
        </a:spcBef>
        <a:spcAft>
          <a:spcPct val="0"/>
        </a:spcAft>
        <a:buChar char="•"/>
        <a:defRPr sz="24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979488"/>
          </a:xfrm>
          <a:prstGeom prst="rect">
            <a:avLst/>
          </a:prstGeom>
          <a:ln>
            <a:headEnd/>
            <a:tailEnd/>
          </a:ln>
        </p:spPr>
        <p:style>
          <a:lnRef idx="2">
            <a:schemeClr val="accent6">
              <a:shade val="50000"/>
            </a:schemeClr>
          </a:lnRef>
          <a:fillRef idx="1">
            <a:schemeClr val="accent6"/>
          </a:fillRef>
          <a:effectRef idx="0">
            <a:schemeClr val="accent6"/>
          </a:effectRef>
          <a:fontRef idx="none"/>
        </p:style>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685800" y="1189038"/>
            <a:ext cx="7772400" cy="4906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28" name="Picture 4"/>
          <p:cNvPicPr>
            <a:picLocks noChangeAspect="1" noChangeArrowheads="1"/>
          </p:cNvPicPr>
          <p:nvPr/>
        </p:nvPicPr>
        <p:blipFill>
          <a:blip r:embed="rId20"/>
          <a:srcRect/>
          <a:stretch>
            <a:fillRect/>
          </a:stretch>
        </p:blipFill>
        <p:spPr bwMode="auto">
          <a:xfrm>
            <a:off x="38100" y="6172200"/>
            <a:ext cx="1430338" cy="660400"/>
          </a:xfrm>
          <a:prstGeom prst="rect">
            <a:avLst/>
          </a:prstGeom>
          <a:noFill/>
          <a:ln w="9525">
            <a:noFill/>
            <a:miter lim="800000"/>
            <a:headEnd/>
            <a:tailEnd/>
          </a:ln>
        </p:spPr>
      </p:pic>
      <p:sp>
        <p:nvSpPr>
          <p:cNvPr id="297989"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ffectLst/>
        </p:spPr>
        <p:txBody>
          <a:bodyPr wrap="none" anchor="ctr">
            <a:prstTxWarp prst="textNoShape">
              <a:avLst/>
            </a:prstTxWarp>
          </a:bodyPr>
          <a:lstStyle/>
          <a:p>
            <a:pPr>
              <a:defRPr/>
            </a:pPr>
            <a:endParaRPr lang="en-US">
              <a:solidFill>
                <a:srgbClr val="000000"/>
              </a:solidFill>
              <a:latin typeface="Arial" pitchFamily="-107" charset="0"/>
            </a:endParaRPr>
          </a:p>
        </p:txBody>
      </p:sp>
      <p:pic>
        <p:nvPicPr>
          <p:cNvPr id="1030" name="Picture 6"/>
          <p:cNvPicPr>
            <a:picLocks noChangeAspect="1" noChangeArrowheads="1"/>
          </p:cNvPicPr>
          <p:nvPr/>
        </p:nvPicPr>
        <p:blipFill>
          <a:blip r:embed="rId21"/>
          <a:srcRect/>
          <a:stretch>
            <a:fillRect/>
          </a:stretch>
        </p:blipFill>
        <p:spPr bwMode="auto">
          <a:xfrm>
            <a:off x="8382000" y="6107113"/>
            <a:ext cx="742950" cy="720725"/>
          </a:xfrm>
          <a:prstGeom prst="rect">
            <a:avLst/>
          </a:prstGeom>
          <a:noFill/>
          <a:ln w="9525">
            <a:noFill/>
            <a:miter lim="800000"/>
            <a:headEnd/>
            <a:tailEnd/>
          </a:ln>
        </p:spPr>
      </p:pic>
    </p:spTree>
    <p:extLst>
      <p:ext uri="{BB962C8B-B14F-4D97-AF65-F5344CB8AC3E}">
        <p14:creationId xmlns:p14="http://schemas.microsoft.com/office/powerpoint/2010/main" val="4167820246"/>
      </p:ext>
    </p:extLst>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 id="2147484034" r:id="rId12"/>
    <p:sldLayoutId id="2147484035" r:id="rId13"/>
    <p:sldLayoutId id="2147484036" r:id="rId14"/>
    <p:sldLayoutId id="2147484037" r:id="rId15"/>
    <p:sldLayoutId id="2147484038" r:id="rId16"/>
    <p:sldLayoutId id="2147484039" r:id="rId17"/>
    <p:sldLayoutId id="2147484040" r:id="rId18"/>
  </p:sldLayoutIdLst>
  <p:txStyles>
    <p:titleStyle>
      <a:lvl1pPr algn="ctr" rtl="0" eaLnBrk="1" fontAlgn="base" hangingPunct="1">
        <a:spcBef>
          <a:spcPct val="0"/>
        </a:spcBef>
        <a:spcAft>
          <a:spcPct val="0"/>
        </a:spcAft>
        <a:defRPr sz="3600">
          <a:solidFill>
            <a:srgbClr val="FFFFFF"/>
          </a:solidFill>
          <a:latin typeface="+mj-lt"/>
          <a:ea typeface="ＭＳ Ｐゴシック" pitchFamily="-109" charset="-128"/>
          <a:cs typeface="ＭＳ Ｐゴシック" pitchFamily="-109" charset="-128"/>
        </a:defRPr>
      </a:lvl1pPr>
      <a:lvl2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2pPr>
      <a:lvl3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3pPr>
      <a:lvl4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4pPr>
      <a:lvl5pPr algn="ctr" rtl="0" eaLnBrk="1" fontAlgn="base" hangingPunct="1">
        <a:spcBef>
          <a:spcPct val="0"/>
        </a:spcBef>
        <a:spcAft>
          <a:spcPct val="0"/>
        </a:spcAft>
        <a:defRPr sz="3600">
          <a:solidFill>
            <a:srgbClr val="FFFFFF"/>
          </a:solidFill>
          <a:latin typeface="Arial" pitchFamily="-107" charset="0"/>
          <a:ea typeface="ＭＳ Ｐゴシック" pitchFamily="-109" charset="-128"/>
          <a:cs typeface="ＭＳ Ｐゴシック" pitchFamily="-109" charset="-128"/>
        </a:defRPr>
      </a:lvl5pPr>
      <a:lvl6pPr marL="457200" algn="ctr" rtl="0" eaLnBrk="1" fontAlgn="base" hangingPunct="1">
        <a:spcBef>
          <a:spcPct val="0"/>
        </a:spcBef>
        <a:spcAft>
          <a:spcPct val="0"/>
        </a:spcAft>
        <a:defRPr sz="3600">
          <a:solidFill>
            <a:schemeClr val="accent2"/>
          </a:solidFill>
          <a:latin typeface="Arial" pitchFamily="-107" charset="0"/>
        </a:defRPr>
      </a:lvl6pPr>
      <a:lvl7pPr marL="914400" algn="ctr" rtl="0" eaLnBrk="1" fontAlgn="base" hangingPunct="1">
        <a:spcBef>
          <a:spcPct val="0"/>
        </a:spcBef>
        <a:spcAft>
          <a:spcPct val="0"/>
        </a:spcAft>
        <a:defRPr sz="3600">
          <a:solidFill>
            <a:schemeClr val="accent2"/>
          </a:solidFill>
          <a:latin typeface="Arial" pitchFamily="-107" charset="0"/>
        </a:defRPr>
      </a:lvl7pPr>
      <a:lvl8pPr marL="1371600" algn="ctr" rtl="0" eaLnBrk="1" fontAlgn="base" hangingPunct="1">
        <a:spcBef>
          <a:spcPct val="0"/>
        </a:spcBef>
        <a:spcAft>
          <a:spcPct val="0"/>
        </a:spcAft>
        <a:defRPr sz="3600">
          <a:solidFill>
            <a:schemeClr val="accent2"/>
          </a:solidFill>
          <a:latin typeface="Arial" pitchFamily="-107" charset="0"/>
        </a:defRPr>
      </a:lvl8pPr>
      <a:lvl9pPr marL="1828800" algn="ctr" rtl="0" eaLnBrk="1" fontAlgn="base" hangingPunct="1">
        <a:spcBef>
          <a:spcPct val="0"/>
        </a:spcBef>
        <a:spcAft>
          <a:spcPct val="0"/>
        </a:spcAft>
        <a:defRPr sz="3600">
          <a:solidFill>
            <a:schemeClr val="accent2"/>
          </a:solidFill>
          <a:latin typeface="Arial" pitchFamily="-107" charset="0"/>
        </a:defRPr>
      </a:lvl9pPr>
    </p:titleStyle>
    <p:bodyStyle>
      <a:lvl1pPr marL="228600" indent="-228600" algn="l" rtl="0" eaLnBrk="1" fontAlgn="base" hangingPunct="1">
        <a:spcBef>
          <a:spcPct val="20000"/>
        </a:spcBef>
        <a:spcAft>
          <a:spcPct val="0"/>
        </a:spcAft>
        <a:buChar char="•"/>
        <a:defRPr sz="24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258" tIns="45630" rIns="91258" bIns="4563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352442" y="866775"/>
            <a:ext cx="8410575" cy="5259388"/>
          </a:xfrm>
          <a:prstGeom prst="rect">
            <a:avLst/>
          </a:prstGeom>
          <a:noFill/>
          <a:ln w="9525">
            <a:noFill/>
            <a:miter lim="800000"/>
            <a:headEnd/>
            <a:tailEnd/>
          </a:ln>
        </p:spPr>
        <p:txBody>
          <a:bodyPr vert="horz" wrap="square" lIns="91258" tIns="45630" rIns="91258" bIns="4563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30" name="Picture 9" descr="horizontal-logo-green-text.jpg"/>
          <p:cNvPicPr>
            <a:picLocks noChangeAspect="1"/>
          </p:cNvPicPr>
          <p:nvPr/>
        </p:nvPicPr>
        <p:blipFill>
          <a:blip r:embed="rId3" cstate="print"/>
          <a:srcRect/>
          <a:stretch>
            <a:fillRect/>
          </a:stretch>
        </p:blipFill>
        <p:spPr bwMode="auto">
          <a:xfrm>
            <a:off x="457200" y="6354780"/>
            <a:ext cx="2438400" cy="407987"/>
          </a:xfrm>
          <a:prstGeom prst="rect">
            <a:avLst/>
          </a:prstGeom>
          <a:noFill/>
          <a:ln w="9525">
            <a:noFill/>
            <a:miter lim="800000"/>
            <a:headEnd/>
            <a:tailEnd/>
          </a:ln>
        </p:spPr>
      </p:pic>
      <p:pic>
        <p:nvPicPr>
          <p:cNvPr id="7" name="Picture 7" descr="logo"/>
          <p:cNvPicPr>
            <a:picLocks noChangeAspect="1" noChangeArrowheads="1"/>
          </p:cNvPicPr>
          <p:nvPr userDrawn="1"/>
        </p:nvPicPr>
        <p:blipFill rotWithShape="1">
          <a:blip r:embed="rId4" cstate="print"/>
          <a:srcRect l="8993" t="10920" r="10222"/>
          <a:stretch/>
        </p:blipFill>
        <p:spPr bwMode="auto">
          <a:xfrm>
            <a:off x="7543800" y="6278157"/>
            <a:ext cx="1066800" cy="572031"/>
          </a:xfrm>
          <a:prstGeom prst="rect">
            <a:avLst/>
          </a:prstGeom>
          <a:noFill/>
          <a:ln w="9525">
            <a:noFill/>
            <a:miter lim="800000"/>
            <a:headEnd/>
            <a:tailEnd/>
          </a:ln>
        </p:spPr>
      </p:pic>
    </p:spTree>
    <p:extLst>
      <p:ext uri="{BB962C8B-B14F-4D97-AF65-F5344CB8AC3E}">
        <p14:creationId xmlns:p14="http://schemas.microsoft.com/office/powerpoint/2010/main" val="1330339766"/>
      </p:ext>
    </p:extLst>
  </p:cSld>
  <p:clrMap bg1="lt1" tx1="dk1" bg2="lt2" tx2="dk2" accent1="accent1" accent2="accent2" accent3="accent3" accent4="accent4" accent5="accent5" accent6="accent6" hlink="hlink" folHlink="folHlink"/>
  <p:hf hdr="0" dt="0"/>
  <p:txStyles>
    <p:titleStyle>
      <a:lvl1pPr algn="ctr" rtl="0" eaLnBrk="1" fontAlgn="base" hangingPunct="1">
        <a:spcBef>
          <a:spcPct val="0"/>
        </a:spcBef>
        <a:spcAft>
          <a:spcPct val="0"/>
        </a:spcAft>
        <a:defRPr sz="2400" kern="1200">
          <a:solidFill>
            <a:srgbClr val="106636"/>
          </a:solidFill>
          <a:latin typeface="Arial" pitchFamily="34" charset="0"/>
          <a:ea typeface="+mj-ea"/>
          <a:cs typeface="Arial" pitchFamily="34" charset="0"/>
        </a:defRPr>
      </a:lvl1pPr>
      <a:lvl2pPr algn="ctr" rtl="0" eaLnBrk="1" fontAlgn="base" hangingPunct="1">
        <a:spcBef>
          <a:spcPct val="0"/>
        </a:spcBef>
        <a:spcAft>
          <a:spcPct val="0"/>
        </a:spcAft>
        <a:defRPr sz="2400">
          <a:solidFill>
            <a:srgbClr val="106636"/>
          </a:solidFill>
          <a:latin typeface="Arial" charset="0"/>
          <a:cs typeface="Arial" charset="0"/>
        </a:defRPr>
      </a:lvl2pPr>
      <a:lvl3pPr algn="ctr" rtl="0" eaLnBrk="1" fontAlgn="base" hangingPunct="1">
        <a:spcBef>
          <a:spcPct val="0"/>
        </a:spcBef>
        <a:spcAft>
          <a:spcPct val="0"/>
        </a:spcAft>
        <a:defRPr sz="2400">
          <a:solidFill>
            <a:srgbClr val="106636"/>
          </a:solidFill>
          <a:latin typeface="Arial" charset="0"/>
          <a:cs typeface="Arial" charset="0"/>
        </a:defRPr>
      </a:lvl3pPr>
      <a:lvl4pPr algn="ctr" rtl="0" eaLnBrk="1" fontAlgn="base" hangingPunct="1">
        <a:spcBef>
          <a:spcPct val="0"/>
        </a:spcBef>
        <a:spcAft>
          <a:spcPct val="0"/>
        </a:spcAft>
        <a:defRPr sz="2400">
          <a:solidFill>
            <a:srgbClr val="106636"/>
          </a:solidFill>
          <a:latin typeface="Arial" charset="0"/>
          <a:cs typeface="Arial" charset="0"/>
        </a:defRPr>
      </a:lvl4pPr>
      <a:lvl5pPr algn="ctr" rtl="0" eaLnBrk="1" fontAlgn="base" hangingPunct="1">
        <a:spcBef>
          <a:spcPct val="0"/>
        </a:spcBef>
        <a:spcAft>
          <a:spcPct val="0"/>
        </a:spcAft>
        <a:defRPr sz="2400">
          <a:solidFill>
            <a:srgbClr val="106636"/>
          </a:solidFill>
          <a:latin typeface="Arial" charset="0"/>
          <a:cs typeface="Arial" charset="0"/>
        </a:defRPr>
      </a:lvl5pPr>
      <a:lvl6pPr marL="456294" algn="ctr" rtl="0" eaLnBrk="1" fontAlgn="base" hangingPunct="1">
        <a:spcBef>
          <a:spcPct val="0"/>
        </a:spcBef>
        <a:spcAft>
          <a:spcPct val="0"/>
        </a:spcAft>
        <a:defRPr sz="2400">
          <a:solidFill>
            <a:srgbClr val="106636"/>
          </a:solidFill>
          <a:latin typeface="Arial" charset="0"/>
          <a:cs typeface="Arial" charset="0"/>
        </a:defRPr>
      </a:lvl6pPr>
      <a:lvl7pPr marL="912583" algn="ctr" rtl="0" eaLnBrk="1" fontAlgn="base" hangingPunct="1">
        <a:spcBef>
          <a:spcPct val="0"/>
        </a:spcBef>
        <a:spcAft>
          <a:spcPct val="0"/>
        </a:spcAft>
        <a:defRPr sz="2400">
          <a:solidFill>
            <a:srgbClr val="106636"/>
          </a:solidFill>
          <a:latin typeface="Arial" charset="0"/>
          <a:cs typeface="Arial" charset="0"/>
        </a:defRPr>
      </a:lvl7pPr>
      <a:lvl8pPr marL="1368877" algn="ctr" rtl="0" eaLnBrk="1" fontAlgn="base" hangingPunct="1">
        <a:spcBef>
          <a:spcPct val="0"/>
        </a:spcBef>
        <a:spcAft>
          <a:spcPct val="0"/>
        </a:spcAft>
        <a:defRPr sz="2400">
          <a:solidFill>
            <a:srgbClr val="106636"/>
          </a:solidFill>
          <a:latin typeface="Arial" charset="0"/>
          <a:cs typeface="Arial" charset="0"/>
        </a:defRPr>
      </a:lvl8pPr>
      <a:lvl9pPr marL="1825168" algn="ctr" rtl="0" eaLnBrk="1" fontAlgn="base" hangingPunct="1">
        <a:spcBef>
          <a:spcPct val="0"/>
        </a:spcBef>
        <a:spcAft>
          <a:spcPct val="0"/>
        </a:spcAft>
        <a:defRPr sz="2400">
          <a:solidFill>
            <a:srgbClr val="106636"/>
          </a:solidFill>
          <a:latin typeface="Arial" charset="0"/>
          <a:cs typeface="Arial" charset="0"/>
        </a:defRPr>
      </a:lvl9pPr>
    </p:titleStyle>
    <p:bodyStyle>
      <a:lvl1pPr marL="342219" indent="-342219" algn="l" rtl="0" eaLnBrk="1" fontAlgn="base" hangingPunct="1">
        <a:spcBef>
          <a:spcPct val="20000"/>
        </a:spcBef>
        <a:spcAft>
          <a:spcPct val="0"/>
        </a:spcAft>
        <a:buFont typeface="Arial" pitchFamily="34" charset="0"/>
        <a:buChar char="•"/>
        <a:defRPr sz="2400" b="1" kern="1200">
          <a:solidFill>
            <a:srgbClr val="146737"/>
          </a:solidFill>
          <a:latin typeface="Arial" pitchFamily="34" charset="0"/>
          <a:ea typeface="+mn-ea"/>
          <a:cs typeface="Arial" pitchFamily="34" charset="0"/>
        </a:defRPr>
      </a:lvl1pPr>
      <a:lvl2pPr marL="741473" indent="-285180" algn="l" rtl="0" eaLnBrk="1" fontAlgn="base" hangingPunct="1">
        <a:spcBef>
          <a:spcPct val="20000"/>
        </a:spcBef>
        <a:spcAft>
          <a:spcPct val="0"/>
        </a:spcAft>
        <a:buFont typeface="Arial" pitchFamily="34" charset="0"/>
        <a:buChar char="–"/>
        <a:defRPr sz="2200" kern="1200">
          <a:solidFill>
            <a:srgbClr val="404040"/>
          </a:solidFill>
          <a:latin typeface="Arial" pitchFamily="34" charset="0"/>
          <a:ea typeface="+mn-ea"/>
          <a:cs typeface="Arial" pitchFamily="34" charset="0"/>
        </a:defRPr>
      </a:lvl2pPr>
      <a:lvl3pPr marL="1140731"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3pPr>
      <a:lvl4pPr marL="159702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4pPr>
      <a:lvl5pPr marL="2053313" indent="-228150" algn="l" rtl="0" eaLnBrk="1" fontAlgn="base" hangingPunct="1">
        <a:spcBef>
          <a:spcPct val="20000"/>
        </a:spcBef>
        <a:spcAft>
          <a:spcPct val="0"/>
        </a:spcAft>
        <a:buFont typeface="Arial" pitchFamily="34" charset="0"/>
        <a:buChar char="»"/>
        <a:defRPr sz="2000" kern="1200">
          <a:solidFill>
            <a:schemeClr val="tx1"/>
          </a:solidFill>
          <a:latin typeface="Arial" pitchFamily="34" charset="0"/>
          <a:ea typeface="+mn-ea"/>
          <a:cs typeface="Arial" pitchFamily="34" charset="0"/>
        </a:defRPr>
      </a:lvl5pPr>
      <a:lvl6pPr marL="2509607"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590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191"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480" indent="-228150" algn="l" defTabSz="91258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583" rtl="0" eaLnBrk="1" latinLnBrk="0" hangingPunct="1">
        <a:defRPr sz="1800" kern="1200">
          <a:solidFill>
            <a:schemeClr val="tx1"/>
          </a:solidFill>
          <a:latin typeface="+mn-lt"/>
          <a:ea typeface="+mn-ea"/>
          <a:cs typeface="+mn-cs"/>
        </a:defRPr>
      </a:lvl1pPr>
      <a:lvl2pPr marL="456294" algn="l" defTabSz="912583" rtl="0" eaLnBrk="1" latinLnBrk="0" hangingPunct="1">
        <a:defRPr sz="1800" kern="1200">
          <a:solidFill>
            <a:schemeClr val="tx1"/>
          </a:solidFill>
          <a:latin typeface="+mn-lt"/>
          <a:ea typeface="+mn-ea"/>
          <a:cs typeface="+mn-cs"/>
        </a:defRPr>
      </a:lvl2pPr>
      <a:lvl3pPr marL="912583" algn="l" defTabSz="912583" rtl="0" eaLnBrk="1" latinLnBrk="0" hangingPunct="1">
        <a:defRPr sz="1800" kern="1200">
          <a:solidFill>
            <a:schemeClr val="tx1"/>
          </a:solidFill>
          <a:latin typeface="+mn-lt"/>
          <a:ea typeface="+mn-ea"/>
          <a:cs typeface="+mn-cs"/>
        </a:defRPr>
      </a:lvl3pPr>
      <a:lvl4pPr marL="1368877" algn="l" defTabSz="912583" rtl="0" eaLnBrk="1" latinLnBrk="0" hangingPunct="1">
        <a:defRPr sz="1800" kern="1200">
          <a:solidFill>
            <a:schemeClr val="tx1"/>
          </a:solidFill>
          <a:latin typeface="+mn-lt"/>
          <a:ea typeface="+mn-ea"/>
          <a:cs typeface="+mn-cs"/>
        </a:defRPr>
      </a:lvl4pPr>
      <a:lvl5pPr marL="1825168" algn="l" defTabSz="912583" rtl="0" eaLnBrk="1" latinLnBrk="0" hangingPunct="1">
        <a:defRPr sz="1800" kern="1200">
          <a:solidFill>
            <a:schemeClr val="tx1"/>
          </a:solidFill>
          <a:latin typeface="+mn-lt"/>
          <a:ea typeface="+mn-ea"/>
          <a:cs typeface="+mn-cs"/>
        </a:defRPr>
      </a:lvl5pPr>
      <a:lvl6pPr marL="2281461" algn="l" defTabSz="912583" rtl="0" eaLnBrk="1" latinLnBrk="0" hangingPunct="1">
        <a:defRPr sz="1800" kern="1200">
          <a:solidFill>
            <a:schemeClr val="tx1"/>
          </a:solidFill>
          <a:latin typeface="+mn-lt"/>
          <a:ea typeface="+mn-ea"/>
          <a:cs typeface="+mn-cs"/>
        </a:defRPr>
      </a:lvl6pPr>
      <a:lvl7pPr marL="2737751" algn="l" defTabSz="912583" rtl="0" eaLnBrk="1" latinLnBrk="0" hangingPunct="1">
        <a:defRPr sz="1800" kern="1200">
          <a:solidFill>
            <a:schemeClr val="tx1"/>
          </a:solidFill>
          <a:latin typeface="+mn-lt"/>
          <a:ea typeface="+mn-ea"/>
          <a:cs typeface="+mn-cs"/>
        </a:defRPr>
      </a:lvl7pPr>
      <a:lvl8pPr marL="3194045" algn="l" defTabSz="912583" rtl="0" eaLnBrk="1" latinLnBrk="0" hangingPunct="1">
        <a:defRPr sz="1800" kern="1200">
          <a:solidFill>
            <a:schemeClr val="tx1"/>
          </a:solidFill>
          <a:latin typeface="+mn-lt"/>
          <a:ea typeface="+mn-ea"/>
          <a:cs typeface="+mn-cs"/>
        </a:defRPr>
      </a:lvl8pPr>
      <a:lvl9pPr marL="3650335" algn="l" defTabSz="91258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95.xml"/><Relationship Id="rId4" Type="http://schemas.openxmlformats.org/officeDocument/2006/relationships/image" Target="../media/image7.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8.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3.xml"/><Relationship Id="rId5" Type="http://schemas.openxmlformats.org/officeDocument/2006/relationships/image" Target="../media/image2.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63.xml"/><Relationship Id="rId5" Type="http://schemas.openxmlformats.org/officeDocument/2006/relationships/image" Target="../media/image2.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63.xml"/><Relationship Id="rId5" Type="http://schemas.openxmlformats.org/officeDocument/2006/relationships/image" Target="../media/image2.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29.emf"/><Relationship Id="rId2" Type="http://schemas.openxmlformats.org/officeDocument/2006/relationships/notesSlide" Target="../notesSlides/notesSlide13.xml"/><Relationship Id="rId1" Type="http://schemas.openxmlformats.org/officeDocument/2006/relationships/slideLayout" Target="../slideLayouts/slideLayout6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3.xml"/><Relationship Id="rId5" Type="http://schemas.openxmlformats.org/officeDocument/2006/relationships/image" Target="../media/image30.emf"/><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63.xml"/><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6.xml"/><Relationship Id="rId1" Type="http://schemas.openxmlformats.org/officeDocument/2006/relationships/slideLayout" Target="../slideLayouts/slideLayout63.xml"/><Relationship Id="rId6" Type="http://schemas.openxmlformats.org/officeDocument/2006/relationships/image" Target="../media/image33.emf"/><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1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63.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96.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1.xml"/><Relationship Id="rId1" Type="http://schemas.openxmlformats.org/officeDocument/2006/relationships/slideLayout" Target="../slideLayouts/slideLayout63.xml"/><Relationship Id="rId4" Type="http://schemas.openxmlformats.org/officeDocument/2006/relationships/image" Target="../media/image4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14.xml"/></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9.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5140"/>
            <a:ext cx="9144000" cy="2409506"/>
          </a:xfrm>
        </p:spPr>
        <p:txBody>
          <a:bodyPr lIns="182880" rIns="182880"/>
          <a:lstStyle/>
          <a:p>
            <a:r>
              <a:rPr lang="en-US" b="1" dirty="0"/>
              <a:t>Using Ultrashort Optical Pulses to Unravel the Interplay Between Different Order Parameters in Strongly Correlated Systems</a:t>
            </a:r>
          </a:p>
        </p:txBody>
      </p:sp>
      <p:sp>
        <p:nvSpPr>
          <p:cNvPr id="3" name="Subtitle 2"/>
          <p:cNvSpPr>
            <a:spLocks noGrp="1"/>
          </p:cNvSpPr>
          <p:nvPr>
            <p:ph type="subTitle" idx="1"/>
          </p:nvPr>
        </p:nvSpPr>
        <p:spPr>
          <a:xfrm>
            <a:off x="951134" y="2532742"/>
            <a:ext cx="7241732" cy="1331235"/>
          </a:xfrm>
        </p:spPr>
        <p:txBody>
          <a:bodyPr/>
          <a:lstStyle/>
          <a:p>
            <a:r>
              <a:rPr lang="en-US" altLang="zh-TW" dirty="0" err="1"/>
              <a:t>Rohit</a:t>
            </a:r>
            <a:r>
              <a:rPr lang="en-US" altLang="zh-TW" dirty="0"/>
              <a:t> </a:t>
            </a:r>
            <a:r>
              <a:rPr lang="en-US" altLang="zh-TW" dirty="0" err="1"/>
              <a:t>Prasankumar</a:t>
            </a:r>
            <a:endParaRPr lang="en-US" altLang="zh-TW" dirty="0"/>
          </a:p>
          <a:p>
            <a:r>
              <a:rPr lang="en-US" i="1" dirty="0"/>
              <a:t>Center for Integrated Nanotechnologies, Los Alamos National Laboratory</a:t>
            </a:r>
          </a:p>
        </p:txBody>
      </p:sp>
      <p:pic>
        <p:nvPicPr>
          <p:cNvPr id="57" name="Picture 56" descr="Fig_2b_TRSHG_3D.pdf"/>
          <p:cNvPicPr>
            <a:picLocks noChangeAspect="1"/>
          </p:cNvPicPr>
          <p:nvPr/>
        </p:nvPicPr>
        <p:blipFill rotWithShape="1">
          <a:blip r:embed="rId3">
            <a:extLst>
              <a:ext uri="{28A0092B-C50C-407E-A947-70E740481C1C}">
                <a14:useLocalDpi xmlns:a14="http://schemas.microsoft.com/office/drawing/2010/main" val="0"/>
              </a:ext>
            </a:extLst>
          </a:blip>
          <a:srcRect t="18724" b="15844"/>
          <a:stretch/>
        </p:blipFill>
        <p:spPr>
          <a:xfrm>
            <a:off x="951134" y="3776029"/>
            <a:ext cx="3162985" cy="2678316"/>
          </a:xfrm>
          <a:prstGeom prst="rect">
            <a:avLst/>
          </a:prstGeom>
        </p:spPr>
      </p:pic>
      <p:pic>
        <p:nvPicPr>
          <p:cNvPr id="10" name="Picture 9" descr="HMO2Dfig.eps"/>
          <p:cNvPicPr>
            <a:picLocks noChangeAspect="1"/>
          </p:cNvPicPr>
          <p:nvPr/>
        </p:nvPicPr>
        <p:blipFill rotWithShape="1">
          <a:blip r:embed="rId4">
            <a:extLst>
              <a:ext uri="{28A0092B-C50C-407E-A947-70E740481C1C}">
                <a14:useLocalDpi xmlns:a14="http://schemas.microsoft.com/office/drawing/2010/main" val="0"/>
              </a:ext>
            </a:extLst>
          </a:blip>
          <a:srcRect r="-1370"/>
          <a:stretch/>
        </p:blipFill>
        <p:spPr>
          <a:xfrm>
            <a:off x="4774387" y="3863977"/>
            <a:ext cx="3724153" cy="24528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17463" y="-1"/>
            <a:ext cx="9144000" cy="1241779"/>
          </a:xfrm>
          <a:prstGeom prst="rect">
            <a:avLst/>
          </a:prstGeom>
          <a:solidFill>
            <a:schemeClr val="accent6"/>
          </a:solidFill>
          <a:ln w="25400" cap="flat" cmpd="sng" algn="ctr">
            <a:solidFill>
              <a:schemeClr val="accent6">
                <a:shade val="50000"/>
              </a:schemeClr>
            </a:solidFill>
            <a:prstDash val="solid"/>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FFFFFF"/>
                </a:solidFill>
                <a:effectLst/>
                <a:uLnTx/>
                <a:uFillTx/>
                <a:latin typeface="+mj-lt"/>
                <a:ea typeface="ＭＳ Ｐゴシック" pitchFamily="-109" charset="-128"/>
                <a:cs typeface="ＭＳ Ｐゴシック" pitchFamily="-109" charset="-128"/>
              </a:rPr>
              <a:t>Shedding light on magnetoelectric </a:t>
            </a:r>
            <a:r>
              <a:rPr lang="en-US" sz="3600" kern="0" dirty="0">
                <a:solidFill>
                  <a:srgbClr val="FFFFFF"/>
                </a:solidFill>
                <a:latin typeface="+mj-lt"/>
                <a:ea typeface="ＭＳ Ｐゴシック" pitchFamily="-109" charset="-128"/>
                <a:cs typeface="ＭＳ Ｐゴシック" pitchFamily="-109" charset="-128"/>
              </a:rPr>
              <a:t>c</a:t>
            </a:r>
            <a:r>
              <a:rPr kumimoji="0" lang="en-US" sz="3600" b="0" i="0" u="none" strike="noStrike" kern="0" cap="none" spc="0" normalizeH="0" baseline="0" noProof="0" dirty="0" err="1">
                <a:ln>
                  <a:noFill/>
                </a:ln>
                <a:solidFill>
                  <a:srgbClr val="FFFFFF"/>
                </a:solidFill>
                <a:effectLst/>
                <a:uLnTx/>
                <a:uFillTx/>
                <a:latin typeface="+mj-lt"/>
                <a:ea typeface="ＭＳ Ｐゴシック" pitchFamily="-109" charset="-128"/>
                <a:cs typeface="ＭＳ Ｐゴシック" pitchFamily="-109" charset="-128"/>
              </a:rPr>
              <a:t>oupling</a:t>
            </a:r>
            <a:r>
              <a:rPr kumimoji="0" lang="en-US" sz="3600" b="0" i="0" u="none" strike="noStrike" kern="0" cap="none" spc="0" normalizeH="0" baseline="0" noProof="0" dirty="0">
                <a:ln>
                  <a:noFill/>
                </a:ln>
                <a:solidFill>
                  <a:srgbClr val="FFFFFF"/>
                </a:solidFill>
                <a:effectLst/>
                <a:uLnTx/>
                <a:uFillTx/>
                <a:latin typeface="+mj-lt"/>
                <a:ea typeface="ＭＳ Ｐゴシック" pitchFamily="-109" charset="-128"/>
                <a:cs typeface="ＭＳ Ｐゴシック" pitchFamily="-109" charset="-128"/>
              </a:rPr>
              <a:t> in multiferroics</a:t>
            </a:r>
          </a:p>
        </p:txBody>
      </p:sp>
      <p:sp>
        <p:nvSpPr>
          <p:cNvPr id="3" name="Content Placeholder 2"/>
          <p:cNvSpPr txBox="1">
            <a:spLocks/>
          </p:cNvSpPr>
          <p:nvPr/>
        </p:nvSpPr>
        <p:spPr>
          <a:xfrm>
            <a:off x="111402" y="1364040"/>
            <a:ext cx="8884547" cy="2419678"/>
          </a:xfrm>
          <a:prstGeom prst="rect">
            <a:avLst/>
          </a:prstGeom>
        </p:spPr>
        <p:txBody>
          <a:bodyPr/>
          <a:lstStyle>
            <a:lvl1pPr marL="228600" indent="-228600" algn="l" rtl="0" eaLnBrk="1" fontAlgn="base" hangingPunct="1">
              <a:spcBef>
                <a:spcPct val="20000"/>
              </a:spcBef>
              <a:spcAft>
                <a:spcPct val="0"/>
              </a:spcAft>
              <a:buChar char="•"/>
              <a:defRPr sz="24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a:lstStyle>
          <a:p>
            <a:pPr>
              <a:spcAft>
                <a:spcPts val="600"/>
              </a:spcAft>
            </a:pPr>
            <a:r>
              <a:rPr lang="en-US" sz="2000" b="1" dirty="0"/>
              <a:t>How can we gain insight on the underlying mechanism for magnetoelectric coupling in a given multiferroic? What are the timescales governing ME coupling in these systems?</a:t>
            </a:r>
          </a:p>
          <a:p>
            <a:pPr lvl="1">
              <a:spcAft>
                <a:spcPts val="600"/>
              </a:spcAft>
            </a:pPr>
            <a:r>
              <a:rPr lang="en-US" sz="1800" dirty="0"/>
              <a:t>Important both for fundamental understanding as well as for optimizing materials for device applications (e.g., dynamic ME switching)</a:t>
            </a:r>
          </a:p>
          <a:p>
            <a:pPr>
              <a:spcAft>
                <a:spcPts val="600"/>
              </a:spcAft>
            </a:pPr>
            <a:r>
              <a:rPr lang="en-US" sz="2000" b="1" dirty="0"/>
              <a:t>Experimental approach</a:t>
            </a:r>
            <a:r>
              <a:rPr lang="en-US" sz="2000" dirty="0"/>
              <a:t>: </a:t>
            </a:r>
            <a:r>
              <a:rPr lang="en-US" sz="2000" i="1" dirty="0">
                <a:sym typeface="굴림" charset="0"/>
              </a:rPr>
              <a:t>Selectively</a:t>
            </a:r>
            <a:r>
              <a:rPr lang="en-US" sz="2000" dirty="0">
                <a:sym typeface="굴림" charset="0"/>
              </a:rPr>
              <a:t> perturb one order parameter and examine the evolution of another order parameter in the time domain</a:t>
            </a:r>
            <a:endParaRPr lang="en-US" sz="1400" dirty="0"/>
          </a:p>
        </p:txBody>
      </p:sp>
      <p:sp>
        <p:nvSpPr>
          <p:cNvPr id="26" name="TextBox 25"/>
          <p:cNvSpPr txBox="1"/>
          <p:nvPr/>
        </p:nvSpPr>
        <p:spPr>
          <a:xfrm>
            <a:off x="111402" y="3911444"/>
            <a:ext cx="5621266" cy="2277547"/>
          </a:xfrm>
          <a:prstGeom prst="rect">
            <a:avLst/>
          </a:prstGeom>
          <a:noFill/>
        </p:spPr>
        <p:txBody>
          <a:bodyPr wrap="square" rtlCol="0">
            <a:spAutoFit/>
          </a:bodyPr>
          <a:lstStyle/>
          <a:p>
            <a:pPr marL="742950" lvl="1" indent="-285750">
              <a:spcAft>
                <a:spcPts val="600"/>
              </a:spcAft>
              <a:buFont typeface="Lucida Grande"/>
              <a:buChar char="-"/>
            </a:pPr>
            <a:r>
              <a:rPr lang="en-US" dirty="0"/>
              <a:t>Ultrafast optical spectroscopy (UOS) allows one to do this with high temporal resolution</a:t>
            </a:r>
          </a:p>
          <a:p>
            <a:pPr marL="1200150" lvl="2" indent="-285750">
              <a:spcAft>
                <a:spcPts val="600"/>
              </a:spcAft>
              <a:buFont typeface="Lucida Grande"/>
              <a:buChar char="-"/>
            </a:pPr>
            <a:r>
              <a:rPr lang="en-US" sz="1600" dirty="0">
                <a:ea typeface="Arial" charset="0"/>
                <a:cs typeface="Arial" charset="0"/>
              </a:rPr>
              <a:t>Can use nonlinear optical processes (SHG, MOKE) to directly access magnetic and electric order parameters</a:t>
            </a:r>
          </a:p>
          <a:p>
            <a:pPr marL="1200150" lvl="2" indent="-285750">
              <a:spcAft>
                <a:spcPts val="600"/>
              </a:spcAft>
              <a:buFont typeface="Lucida Grande"/>
              <a:buChar char="-"/>
            </a:pPr>
            <a:r>
              <a:rPr lang="en-US" sz="1600" dirty="0">
                <a:ea typeface="Arial" charset="0"/>
                <a:cs typeface="Arial" charset="0"/>
              </a:rPr>
              <a:t>Terahertz (THz) pulses can be tuned to selectively probe low energy modes representing magnetic and electric order</a:t>
            </a:r>
          </a:p>
        </p:txBody>
      </p:sp>
      <p:grpSp>
        <p:nvGrpSpPr>
          <p:cNvPr id="5" name="Group 4"/>
          <p:cNvGrpSpPr/>
          <p:nvPr/>
        </p:nvGrpSpPr>
        <p:grpSpPr>
          <a:xfrm>
            <a:off x="5616777" y="4542387"/>
            <a:ext cx="3251487" cy="1233240"/>
            <a:chOff x="5710353" y="4542387"/>
            <a:chExt cx="3251487" cy="1233240"/>
          </a:xfrm>
        </p:grpSpPr>
        <p:grpSp>
          <p:nvGrpSpPr>
            <p:cNvPr id="29" name="Group 28"/>
            <p:cNvGrpSpPr/>
            <p:nvPr/>
          </p:nvGrpSpPr>
          <p:grpSpPr>
            <a:xfrm>
              <a:off x="6581024" y="5168701"/>
              <a:ext cx="1780570" cy="593558"/>
              <a:chOff x="6581024" y="5168701"/>
              <a:chExt cx="1780570" cy="593558"/>
            </a:xfrm>
          </p:grpSpPr>
          <p:sp>
            <p:nvSpPr>
              <p:cNvPr id="17" name="Rectangle 16"/>
              <p:cNvSpPr/>
              <p:nvPr/>
            </p:nvSpPr>
            <p:spPr bwMode="auto">
              <a:xfrm>
                <a:off x="6581024" y="5168701"/>
                <a:ext cx="1776500" cy="2926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07" charset="0"/>
                </a:endParaRPr>
              </a:p>
            </p:txBody>
          </p:sp>
          <p:sp>
            <p:nvSpPr>
              <p:cNvPr id="18" name="Rectangle 17"/>
              <p:cNvSpPr/>
              <p:nvPr/>
            </p:nvSpPr>
            <p:spPr bwMode="auto">
              <a:xfrm>
                <a:off x="6585094" y="5469659"/>
                <a:ext cx="1776500" cy="292600"/>
              </a:xfrm>
              <a:prstGeom prst="rect">
                <a:avLst/>
              </a:prstGeom>
              <a:solidFill>
                <a:srgbClr val="3333CC"/>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07" charset="0"/>
                </a:endParaRPr>
              </a:p>
            </p:txBody>
          </p:sp>
        </p:grpSp>
        <p:sp>
          <p:nvSpPr>
            <p:cNvPr id="20" name="Line 5"/>
            <p:cNvSpPr>
              <a:spLocks noChangeShapeType="1"/>
            </p:cNvSpPr>
            <p:nvPr/>
          </p:nvSpPr>
          <p:spPr bwMode="auto">
            <a:xfrm>
              <a:off x="6414572" y="5060248"/>
              <a:ext cx="1007841" cy="401053"/>
            </a:xfrm>
            <a:prstGeom prst="line">
              <a:avLst/>
            </a:prstGeom>
            <a:noFill/>
            <a:ln w="50800">
              <a:solidFill>
                <a:srgbClr val="FF0000"/>
              </a:solidFill>
              <a:round/>
              <a:headEnd/>
              <a:tailEnd type="triangle" w="med" len="med"/>
            </a:ln>
          </p:spPr>
          <p:txBody>
            <a:bodyPr>
              <a:prstTxWarp prst="textNoShape">
                <a:avLst/>
              </a:prstTxWarp>
            </a:bodyPr>
            <a:lstStyle/>
            <a:p>
              <a:endParaRPr lang="en-US">
                <a:ln w="28575" cmpd="sng">
                  <a:solidFill>
                    <a:schemeClr val="tx1"/>
                  </a:solidFill>
                </a:ln>
              </a:endParaRPr>
            </a:p>
          </p:txBody>
        </p:sp>
        <p:sp>
          <p:nvSpPr>
            <p:cNvPr id="22" name="TextBox 21"/>
            <p:cNvSpPr txBox="1"/>
            <p:nvPr/>
          </p:nvSpPr>
          <p:spPr>
            <a:xfrm>
              <a:off x="8372645" y="5137715"/>
              <a:ext cx="446857" cy="338554"/>
            </a:xfrm>
            <a:prstGeom prst="rect">
              <a:avLst/>
            </a:prstGeom>
            <a:noFill/>
          </p:spPr>
          <p:txBody>
            <a:bodyPr wrap="none" rtlCol="0">
              <a:spAutoFit/>
            </a:bodyPr>
            <a:lstStyle/>
            <a:p>
              <a:r>
                <a:rPr lang="en-US" sz="1600" b="1" dirty="0"/>
                <a:t>FE</a:t>
              </a:r>
            </a:p>
          </p:txBody>
        </p:sp>
        <p:sp>
          <p:nvSpPr>
            <p:cNvPr id="23" name="TextBox 22"/>
            <p:cNvSpPr txBox="1"/>
            <p:nvPr/>
          </p:nvSpPr>
          <p:spPr>
            <a:xfrm>
              <a:off x="8360606" y="5437073"/>
              <a:ext cx="480921" cy="338554"/>
            </a:xfrm>
            <a:prstGeom prst="rect">
              <a:avLst/>
            </a:prstGeom>
            <a:noFill/>
          </p:spPr>
          <p:txBody>
            <a:bodyPr wrap="none" rtlCol="0">
              <a:spAutoFit/>
            </a:bodyPr>
            <a:lstStyle/>
            <a:p>
              <a:r>
                <a:rPr lang="en-US" sz="1600" b="1" dirty="0"/>
                <a:t>FM</a:t>
              </a:r>
            </a:p>
          </p:txBody>
        </p:sp>
        <p:sp>
          <p:nvSpPr>
            <p:cNvPr id="24" name="Line 5"/>
            <p:cNvSpPr>
              <a:spLocks noChangeShapeType="1"/>
            </p:cNvSpPr>
            <p:nvPr/>
          </p:nvSpPr>
          <p:spPr bwMode="auto">
            <a:xfrm>
              <a:off x="6433293" y="4752637"/>
              <a:ext cx="1007841" cy="401053"/>
            </a:xfrm>
            <a:prstGeom prst="line">
              <a:avLst/>
            </a:prstGeom>
            <a:noFill/>
            <a:ln w="50800">
              <a:solidFill>
                <a:srgbClr val="FF0000"/>
              </a:solidFill>
              <a:round/>
              <a:headEnd/>
              <a:tailEnd type="triangle" w="med" len="med"/>
            </a:ln>
          </p:spPr>
          <p:txBody>
            <a:bodyPr>
              <a:prstTxWarp prst="textNoShape">
                <a:avLst/>
              </a:prstTxWarp>
            </a:bodyPr>
            <a:lstStyle/>
            <a:p>
              <a:endParaRPr lang="en-US">
                <a:ln w="28575" cmpd="sng">
                  <a:solidFill>
                    <a:schemeClr val="tx1"/>
                  </a:solidFill>
                </a:ln>
              </a:endParaRPr>
            </a:p>
          </p:txBody>
        </p:sp>
        <p:sp>
          <p:nvSpPr>
            <p:cNvPr id="25" name="Line 7"/>
            <p:cNvSpPr>
              <a:spLocks noChangeShapeType="1"/>
            </p:cNvSpPr>
            <p:nvPr/>
          </p:nvSpPr>
          <p:spPr bwMode="auto">
            <a:xfrm flipV="1">
              <a:off x="7422414" y="4747278"/>
              <a:ext cx="963599" cy="401053"/>
            </a:xfrm>
            <a:prstGeom prst="line">
              <a:avLst/>
            </a:prstGeom>
            <a:noFill/>
            <a:ln w="50800">
              <a:solidFill>
                <a:srgbClr val="0000FF"/>
              </a:solidFill>
              <a:round/>
              <a:headEnd/>
              <a:tailEnd type="triangle" w="med" len="med"/>
            </a:ln>
          </p:spPr>
          <p:txBody>
            <a:bodyPr>
              <a:prstTxWarp prst="textNoShape">
                <a:avLst/>
              </a:prstTxWarp>
            </a:bodyPr>
            <a:lstStyle/>
            <a:p>
              <a:endParaRPr lang="en-US">
                <a:ln w="57150" cmpd="sng">
                  <a:solidFill>
                    <a:schemeClr val="tx1"/>
                  </a:solidFill>
                </a:ln>
              </a:endParaRPr>
            </a:p>
          </p:txBody>
        </p:sp>
        <p:sp>
          <p:nvSpPr>
            <p:cNvPr id="30" name="TextBox 29"/>
            <p:cNvSpPr txBox="1"/>
            <p:nvPr/>
          </p:nvSpPr>
          <p:spPr>
            <a:xfrm>
              <a:off x="5738347" y="4880941"/>
              <a:ext cx="754634" cy="338554"/>
            </a:xfrm>
            <a:prstGeom prst="rect">
              <a:avLst/>
            </a:prstGeom>
            <a:noFill/>
          </p:spPr>
          <p:txBody>
            <a:bodyPr wrap="none" rtlCol="0">
              <a:spAutoFit/>
            </a:bodyPr>
            <a:lstStyle/>
            <a:p>
              <a:r>
                <a:rPr lang="en-US" sz="1600" b="1" dirty="0"/>
                <a:t>Pump</a:t>
              </a:r>
            </a:p>
          </p:txBody>
        </p:sp>
        <p:sp>
          <p:nvSpPr>
            <p:cNvPr id="31" name="TextBox 30"/>
            <p:cNvSpPr txBox="1"/>
            <p:nvPr/>
          </p:nvSpPr>
          <p:spPr>
            <a:xfrm>
              <a:off x="5710353" y="4542387"/>
              <a:ext cx="766155" cy="338554"/>
            </a:xfrm>
            <a:prstGeom prst="rect">
              <a:avLst/>
            </a:prstGeom>
            <a:noFill/>
          </p:spPr>
          <p:txBody>
            <a:bodyPr wrap="none" rtlCol="0">
              <a:spAutoFit/>
            </a:bodyPr>
            <a:lstStyle/>
            <a:p>
              <a:r>
                <a:rPr lang="en-US" sz="1600" b="1" dirty="0"/>
                <a:t>Probe</a:t>
              </a:r>
            </a:p>
          </p:txBody>
        </p:sp>
        <p:sp>
          <p:nvSpPr>
            <p:cNvPr id="32" name="TextBox 31"/>
            <p:cNvSpPr txBox="1"/>
            <p:nvPr/>
          </p:nvSpPr>
          <p:spPr>
            <a:xfrm>
              <a:off x="8332541" y="4555755"/>
              <a:ext cx="629299" cy="338554"/>
            </a:xfrm>
            <a:prstGeom prst="rect">
              <a:avLst/>
            </a:prstGeom>
            <a:noFill/>
          </p:spPr>
          <p:txBody>
            <a:bodyPr wrap="none" rtlCol="0">
              <a:spAutoFit/>
            </a:bodyPr>
            <a:lstStyle/>
            <a:p>
              <a:r>
                <a:rPr lang="en-US" sz="1600" b="1" dirty="0"/>
                <a:t>SHG</a:t>
              </a:r>
            </a:p>
          </p:txBody>
        </p:sp>
      </p:grpSp>
    </p:spTree>
    <p:extLst>
      <p:ext uri="{BB962C8B-B14F-4D97-AF65-F5344CB8AC3E}">
        <p14:creationId xmlns:p14="http://schemas.microsoft.com/office/powerpoint/2010/main" val="120193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6"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 y="0"/>
            <a:ext cx="9144001" cy="1244008"/>
          </a:xfrm>
          <a:solidFill>
            <a:srgbClr val="3333CC"/>
          </a:solidFill>
        </p:spPr>
        <p:txBody>
          <a:bodyPr vert="horz" lIns="91440" tIns="45720" rIns="91440" bIns="45720" rtlCol="0" anchor="ctr">
            <a:noAutofit/>
          </a:bodyPr>
          <a:lstStyle/>
          <a:p>
            <a:r>
              <a:rPr lang="en-US" sz="3600" dirty="0">
                <a:solidFill>
                  <a:schemeClr val="bg1"/>
                </a:solidFill>
                <a:cs typeface="Andalus" pitchFamily="18" charset="-78"/>
              </a:rPr>
              <a:t>Ultrafast probing of material properties through low energy modes</a:t>
            </a:r>
          </a:p>
        </p:txBody>
      </p:sp>
      <p:sp>
        <p:nvSpPr>
          <p:cNvPr id="4" name="Title 1"/>
          <p:cNvSpPr txBox="1">
            <a:spLocks/>
          </p:cNvSpPr>
          <p:nvPr/>
        </p:nvSpPr>
        <p:spPr>
          <a:xfrm>
            <a:off x="73980" y="5558910"/>
            <a:ext cx="8991600" cy="944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lnSpc>
                <a:spcPct val="110000"/>
              </a:lnSpc>
              <a:spcBef>
                <a:spcPct val="20000"/>
              </a:spcBef>
              <a:spcAft>
                <a:spcPct val="0"/>
              </a:spcAft>
              <a:defRPr/>
            </a:pPr>
            <a:r>
              <a:rPr lang="en-US" sz="2200" kern="0" dirty="0">
                <a:solidFill>
                  <a:srgbClr val="000090"/>
                </a:solidFill>
                <a:latin typeface="Arial"/>
                <a:ea typeface="ＭＳ Ｐゴシック" charset="-128"/>
                <a:cs typeface="Arial"/>
              </a:rPr>
              <a:t>Ultrashort THz pulses overlap with resonances through which magnetism or ferroelectricity can be probed or controlled</a:t>
            </a:r>
          </a:p>
        </p:txBody>
      </p:sp>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t="4577"/>
          <a:stretch/>
        </p:blipFill>
        <p:spPr>
          <a:xfrm>
            <a:off x="1553247" y="1389538"/>
            <a:ext cx="6039746" cy="4190147"/>
          </a:xfrm>
          <a:prstGeom prst="rect">
            <a:avLst/>
          </a:prstGeom>
        </p:spPr>
      </p:pic>
      <p:sp>
        <p:nvSpPr>
          <p:cNvPr id="5" name="TextBox 4"/>
          <p:cNvSpPr txBox="1"/>
          <p:nvPr/>
        </p:nvSpPr>
        <p:spPr>
          <a:xfrm>
            <a:off x="10033000" y="2317750"/>
            <a:ext cx="184666" cy="369332"/>
          </a:xfrm>
          <a:prstGeom prst="rect">
            <a:avLst/>
          </a:prstGeom>
          <a:noFill/>
        </p:spPr>
        <p:txBody>
          <a:bodyPr wrap="none" rtlCol="0">
            <a:spAutoFit/>
          </a:bodyPr>
          <a:lstStyle/>
          <a:p>
            <a:endParaRPr lang="en-US" dirty="0"/>
          </a:p>
        </p:txBody>
      </p:sp>
      <p:sp>
        <p:nvSpPr>
          <p:cNvPr id="10"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TextBox 6"/>
          <p:cNvSpPr txBox="1"/>
          <p:nvPr/>
        </p:nvSpPr>
        <p:spPr>
          <a:xfrm>
            <a:off x="1146665" y="6550313"/>
            <a:ext cx="7369007" cy="307777"/>
          </a:xfrm>
          <a:prstGeom prst="rect">
            <a:avLst/>
          </a:prstGeom>
          <a:solidFill>
            <a:srgbClr val="FFFFFF"/>
          </a:solidFill>
        </p:spPr>
        <p:txBody>
          <a:bodyPr wrap="square" rtlCol="0">
            <a:spAutoFit/>
          </a:bodyPr>
          <a:lstStyle/>
          <a:p>
            <a:r>
              <a:rPr lang="en-US" sz="1400" dirty="0" err="1">
                <a:latin typeface="Arial" panose="020B0604020202020204" pitchFamily="34" charset="0"/>
                <a:cs typeface="Arial" panose="020B0604020202020204" pitchFamily="34" charset="0"/>
              </a:rPr>
              <a:t>Kamba</a:t>
            </a:r>
            <a:r>
              <a:rPr lang="en-US" sz="1400" dirty="0">
                <a:latin typeface="Arial" panose="020B0604020202020204" pitchFamily="34" charset="0"/>
                <a:cs typeface="Arial" panose="020B0604020202020204" pitchFamily="34" charset="0"/>
              </a:rPr>
              <a:t> et al, </a:t>
            </a:r>
            <a:r>
              <a:rPr lang="en-US" sz="1400" i="1" dirty="0">
                <a:latin typeface="Arial" panose="020B0604020202020204" pitchFamily="34" charset="0"/>
                <a:cs typeface="Arial" panose="020B0604020202020204" pitchFamily="34" charset="0"/>
              </a:rPr>
              <a:t>PRB</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75</a:t>
            </a:r>
            <a:r>
              <a:rPr lang="en-US" sz="1400" dirty="0">
                <a:latin typeface="Arial" panose="020B0604020202020204" pitchFamily="34" charset="0"/>
                <a:cs typeface="Arial" panose="020B0604020202020204" pitchFamily="34" charset="0"/>
              </a:rPr>
              <a:t> (2007), Standard et al, </a:t>
            </a:r>
            <a:r>
              <a:rPr lang="en-US" sz="1400" i="1" dirty="0">
                <a:latin typeface="Arial" panose="020B0604020202020204" pitchFamily="34" charset="0"/>
                <a:cs typeface="Arial" panose="020B0604020202020204" pitchFamily="34" charset="0"/>
              </a:rPr>
              <a:t>PRB</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85</a:t>
            </a:r>
            <a:r>
              <a:rPr lang="en-US" sz="1400" dirty="0">
                <a:latin typeface="Arial" panose="020B0604020202020204" pitchFamily="34" charset="0"/>
                <a:cs typeface="Arial" panose="020B0604020202020204" pitchFamily="34" charset="0"/>
              </a:rPr>
              <a:t> (2012), </a:t>
            </a:r>
            <a:r>
              <a:rPr lang="en-US" sz="1400" dirty="0" err="1">
                <a:latin typeface="Arial" panose="020B0604020202020204" pitchFamily="34" charset="0"/>
                <a:cs typeface="Arial" panose="020B0604020202020204" pitchFamily="34" charset="0"/>
              </a:rPr>
              <a:t>Sushkov</a:t>
            </a:r>
            <a:r>
              <a:rPr lang="en-US" sz="1400" dirty="0">
                <a:latin typeface="Arial" panose="020B0604020202020204" pitchFamily="34" charset="0"/>
                <a:cs typeface="Arial" panose="020B0604020202020204" pitchFamily="34" charset="0"/>
              </a:rPr>
              <a:t> et al., </a:t>
            </a:r>
            <a:r>
              <a:rPr lang="en-US" sz="1400" i="1" dirty="0">
                <a:latin typeface="Arial" panose="020B0604020202020204" pitchFamily="34" charset="0"/>
                <a:cs typeface="Arial" panose="020B0604020202020204" pitchFamily="34" charset="0"/>
              </a:rPr>
              <a:t>PRL</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98</a:t>
            </a:r>
            <a:r>
              <a:rPr lang="en-US" sz="1400" dirty="0">
                <a:latin typeface="Arial" panose="020B0604020202020204" pitchFamily="34" charset="0"/>
                <a:cs typeface="Arial" panose="020B0604020202020204" pitchFamily="34" charset="0"/>
              </a:rPr>
              <a:t> (2007)  </a:t>
            </a:r>
          </a:p>
        </p:txBody>
      </p:sp>
    </p:spTree>
    <p:extLst>
      <p:ext uri="{BB962C8B-B14F-4D97-AF65-F5344CB8AC3E}">
        <p14:creationId xmlns:p14="http://schemas.microsoft.com/office/powerpoint/2010/main" val="2628862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
            <a:ext cx="9144000" cy="838719"/>
          </a:xfrm>
          <a:solidFill>
            <a:srgbClr val="3333CC"/>
          </a:solidFill>
        </p:spPr>
        <p:txBody>
          <a:bodyPr vert="horz" lIns="91440" tIns="45720" rIns="91440" bIns="45720" rtlCol="0" anchor="ctr">
            <a:noAutofit/>
          </a:bodyPr>
          <a:lstStyle/>
          <a:p>
            <a:r>
              <a:rPr lang="en-US" sz="4000" dirty="0">
                <a:solidFill>
                  <a:schemeClr val="bg1"/>
                </a:solidFill>
                <a:cs typeface="Andalus" pitchFamily="18" charset="-78"/>
              </a:rPr>
              <a:t>Multiferroic HoMnO</a:t>
            </a:r>
            <a:r>
              <a:rPr lang="en-US" sz="4000" baseline="-25000" dirty="0">
                <a:solidFill>
                  <a:schemeClr val="bg1"/>
                </a:solidFill>
                <a:cs typeface="Andalus" pitchFamily="18" charset="-78"/>
              </a:rPr>
              <a:t>3</a:t>
            </a:r>
            <a:endParaRPr lang="en-US" sz="4000" dirty="0">
              <a:solidFill>
                <a:schemeClr val="bg1"/>
              </a:solidFill>
              <a:cs typeface="Andalus" pitchFamily="18" charset="-78"/>
            </a:endParaRPr>
          </a:p>
        </p:txBody>
      </p:sp>
      <p:sp>
        <p:nvSpPr>
          <p:cNvPr id="57" name="TextBox 56"/>
          <p:cNvSpPr txBox="1"/>
          <p:nvPr/>
        </p:nvSpPr>
        <p:spPr>
          <a:xfrm>
            <a:off x="604058" y="971080"/>
            <a:ext cx="3852727" cy="830997"/>
          </a:xfrm>
          <a:prstGeom prst="rect">
            <a:avLst/>
          </a:prstGeom>
          <a:noFill/>
        </p:spPr>
        <p:txBody>
          <a:bodyPr wrap="square" rtlCol="0">
            <a:spAutoFit/>
          </a:bodyPr>
          <a:lstStyle/>
          <a:p>
            <a:r>
              <a:rPr lang="en-US" sz="2400" dirty="0">
                <a:solidFill>
                  <a:schemeClr val="tx1"/>
                </a:solidFill>
                <a:latin typeface="Arial" panose="020B0604020202020204" pitchFamily="34" charset="0"/>
                <a:cs typeface="Arial" panose="020B0604020202020204" pitchFamily="34" charset="0"/>
              </a:rPr>
              <a:t>Hexagonal Lattice</a:t>
            </a:r>
          </a:p>
          <a:p>
            <a:r>
              <a:rPr lang="en-US" sz="2400" dirty="0" err="1">
                <a:solidFill>
                  <a:schemeClr val="tx1"/>
                </a:solidFill>
                <a:latin typeface="Arial" panose="020B0604020202020204" pitchFamily="34" charset="0"/>
                <a:cs typeface="Arial" panose="020B0604020202020204" pitchFamily="34" charset="0"/>
              </a:rPr>
              <a:t>T</a:t>
            </a:r>
            <a:r>
              <a:rPr lang="en-US" sz="2400" baseline="-25000" dirty="0" err="1">
                <a:solidFill>
                  <a:schemeClr val="tx1"/>
                </a:solidFill>
                <a:latin typeface="Arial" panose="020B0604020202020204" pitchFamily="34" charset="0"/>
                <a:cs typeface="Arial" panose="020B0604020202020204" pitchFamily="34" charset="0"/>
              </a:rPr>
              <a:t>c</a:t>
            </a:r>
            <a:r>
              <a:rPr lang="en-US" sz="2400" dirty="0">
                <a:solidFill>
                  <a:schemeClr val="tx1"/>
                </a:solidFill>
                <a:latin typeface="Arial" panose="020B0604020202020204" pitchFamily="34" charset="0"/>
                <a:cs typeface="Arial" panose="020B0604020202020204" pitchFamily="34" charset="0"/>
              </a:rPr>
              <a:t> (FE) = 875 K</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450" y="1901349"/>
            <a:ext cx="3471320" cy="41007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1" name="TextBox 60"/>
          <p:cNvSpPr txBox="1"/>
          <p:nvPr/>
        </p:nvSpPr>
        <p:spPr>
          <a:xfrm>
            <a:off x="4710835" y="2154507"/>
            <a:ext cx="1694695" cy="830997"/>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   z = 0, c/2</a:t>
            </a:r>
          </a:p>
          <a:p>
            <a:r>
              <a:rPr lang="en-US" sz="2400" dirty="0">
                <a:latin typeface="Arial" panose="020B0604020202020204" pitchFamily="34" charset="0"/>
                <a:cs typeface="Arial" panose="020B0604020202020204" pitchFamily="34" charset="0"/>
              </a:rPr>
              <a:t>Mn</a:t>
            </a:r>
            <a:r>
              <a:rPr lang="en-US" sz="2400" baseline="30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p:txBody>
      </p:sp>
      <p:grpSp>
        <p:nvGrpSpPr>
          <p:cNvPr id="59" name="Group 58"/>
          <p:cNvGrpSpPr/>
          <p:nvPr/>
        </p:nvGrpSpPr>
        <p:grpSpPr>
          <a:xfrm>
            <a:off x="4721371" y="3155022"/>
            <a:ext cx="1909763" cy="1750280"/>
            <a:chOff x="4711247" y="3374459"/>
            <a:chExt cx="1909763" cy="1750280"/>
          </a:xfrm>
        </p:grpSpPr>
        <p:cxnSp>
          <p:nvCxnSpPr>
            <p:cNvPr id="64" name="Straight Connector 63"/>
            <p:cNvCxnSpPr/>
            <p:nvPr/>
          </p:nvCxnSpPr>
          <p:spPr>
            <a:xfrm>
              <a:off x="5177965" y="3374467"/>
              <a:ext cx="976313" cy="174307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163684" y="3374459"/>
              <a:ext cx="976313" cy="1743075"/>
            </a:xfrm>
            <a:prstGeom prst="line">
              <a:avLst/>
            </a:prstGeom>
            <a:ln w="28575">
              <a:solidFill>
                <a:schemeClr val="bg1">
                  <a:lumMod val="50000"/>
                </a:schemeClr>
              </a:solidFill>
            </a:ln>
            <a:scene3d>
              <a:camera prst="orthographicFront">
                <a:rot lat="0" lon="0" rev="7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4711247" y="4236287"/>
              <a:ext cx="1909763" cy="1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949365" y="4122178"/>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168565" y="4122178"/>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5254165" y="3603067"/>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5863765" y="3603067"/>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5254165" y="4669867"/>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863765" y="4669867"/>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74" name="Straight Arrow Connector 73"/>
            <p:cNvCxnSpPr/>
            <p:nvPr/>
          </p:nvCxnSpPr>
          <p:spPr>
            <a:xfrm flipV="1">
              <a:off x="5063665" y="3979109"/>
              <a:ext cx="0" cy="45720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V="1">
              <a:off x="6292972" y="3979109"/>
              <a:ext cx="0" cy="457200"/>
            </a:xfrm>
            <a:prstGeom prst="straightConnector1">
              <a:avLst/>
            </a:prstGeom>
            <a:ln w="38100">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V="1">
              <a:off x="5293041" y="3603067"/>
              <a:ext cx="0" cy="457200"/>
            </a:xfrm>
            <a:prstGeom prst="straightConnector1">
              <a:avLst/>
            </a:prstGeom>
            <a:ln w="38100">
              <a:headEnd type="none" w="med" len="med"/>
              <a:tailEnd type="triangle" w="med" len="med"/>
            </a:ln>
            <a:scene3d>
              <a:camera prst="orthographicFront">
                <a:rot lat="0" lon="0" rev="7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5462551" y="4667539"/>
              <a:ext cx="0" cy="457200"/>
            </a:xfrm>
            <a:prstGeom prst="straightConnector1">
              <a:avLst/>
            </a:prstGeom>
            <a:ln w="38100">
              <a:headEnd type="none" w="med" len="med"/>
              <a:tailEnd type="triangle" w="med" len="med"/>
            </a:ln>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6044932" y="3585957"/>
              <a:ext cx="0" cy="457200"/>
            </a:xfrm>
            <a:prstGeom prst="straightConnector1">
              <a:avLst/>
            </a:prstGeom>
            <a:ln w="38100">
              <a:headEnd type="none" w="med" len="med"/>
              <a:tailEnd type="triangle" w="med" len="med"/>
            </a:ln>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V="1">
              <a:off x="5884755" y="4651205"/>
              <a:ext cx="0" cy="457200"/>
            </a:xfrm>
            <a:prstGeom prst="straightConnector1">
              <a:avLst/>
            </a:prstGeom>
            <a:ln w="38100">
              <a:headEnd type="none" w="med" len="med"/>
              <a:tailEnd type="triangle" w="med" len="med"/>
            </a:ln>
            <a:scene3d>
              <a:camera prst="orthographicFront">
                <a:rot lat="0" lon="0" rev="720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6862907" y="3131138"/>
            <a:ext cx="1909763" cy="1778028"/>
            <a:chOff x="7078812" y="3378007"/>
            <a:chExt cx="1909763" cy="1778028"/>
          </a:xfrm>
        </p:grpSpPr>
        <p:cxnSp>
          <p:nvCxnSpPr>
            <p:cNvPr id="62" name="Straight Connector 61"/>
            <p:cNvCxnSpPr/>
            <p:nvPr/>
          </p:nvCxnSpPr>
          <p:spPr>
            <a:xfrm>
              <a:off x="7078812" y="4239835"/>
              <a:ext cx="1909763" cy="1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531249" y="3378007"/>
              <a:ext cx="976313" cy="1743075"/>
            </a:xfrm>
            <a:prstGeom prst="line">
              <a:avLst/>
            </a:prstGeom>
            <a:ln w="28575">
              <a:solidFill>
                <a:schemeClr val="bg1">
                  <a:lumMod val="50000"/>
                </a:schemeClr>
              </a:solidFill>
            </a:ln>
            <a:scene3d>
              <a:camera prst="orthographicFront">
                <a:rot lat="0" lon="0" rev="7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7545530" y="3378015"/>
              <a:ext cx="976313" cy="174307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0" name="Oval 79"/>
            <p:cNvSpPr/>
            <p:nvPr/>
          </p:nvSpPr>
          <p:spPr>
            <a:xfrm>
              <a:off x="7316930" y="4125726"/>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8536130" y="4125726"/>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Oval 81"/>
            <p:cNvSpPr/>
            <p:nvPr/>
          </p:nvSpPr>
          <p:spPr>
            <a:xfrm>
              <a:off x="7621730" y="3606615"/>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Oval 82"/>
            <p:cNvSpPr/>
            <p:nvPr/>
          </p:nvSpPr>
          <p:spPr>
            <a:xfrm>
              <a:off x="8231330" y="3606615"/>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p:cNvSpPr/>
            <p:nvPr/>
          </p:nvSpPr>
          <p:spPr>
            <a:xfrm>
              <a:off x="7602678" y="4654363"/>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p:cNvSpPr/>
            <p:nvPr/>
          </p:nvSpPr>
          <p:spPr>
            <a:xfrm>
              <a:off x="8231330" y="4673415"/>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6" name="Straight Arrow Connector 85"/>
            <p:cNvCxnSpPr/>
            <p:nvPr/>
          </p:nvCxnSpPr>
          <p:spPr>
            <a:xfrm flipV="1">
              <a:off x="7331207" y="4068574"/>
              <a:ext cx="0" cy="457200"/>
            </a:xfrm>
            <a:prstGeom prst="straightConnector1">
              <a:avLst/>
            </a:prstGeom>
            <a:ln w="38100">
              <a:headEnd type="none" w="med" len="med"/>
              <a:tailEnd type="triangle" w="med" len="med"/>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8755797" y="4068391"/>
              <a:ext cx="0" cy="457200"/>
            </a:xfrm>
            <a:prstGeom prst="straightConnector1">
              <a:avLst/>
            </a:prstGeom>
            <a:ln w="38100">
              <a:headEnd type="none" w="med" len="med"/>
              <a:tailEnd type="triangle" w="med" len="med"/>
            </a:ln>
            <a:scene3d>
              <a:camera prst="orthographicFront">
                <a:rot lat="0" lon="0" rev="162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7692565" y="3473267"/>
              <a:ext cx="5366" cy="467468"/>
            </a:xfrm>
            <a:prstGeom prst="straightConnector1">
              <a:avLst/>
            </a:prstGeom>
            <a:ln w="38100">
              <a:headEnd type="none" w="med" len="med"/>
              <a:tailEnd type="triangle" w="med" len="med"/>
            </a:ln>
            <a:scene3d>
              <a:camera prst="orthographicFront">
                <a:rot lat="0" lon="0" rev="1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V="1">
              <a:off x="8383919" y="3460904"/>
              <a:ext cx="0" cy="457200"/>
            </a:xfrm>
            <a:prstGeom prst="straightConnector1">
              <a:avLst/>
            </a:prstGeom>
            <a:ln w="38100">
              <a:headEnd type="none" w="med" len="med"/>
              <a:tailEnd type="triangle" w="med" len="med"/>
            </a:ln>
            <a:scene3d>
              <a:camera prst="orthographicFront">
                <a:rot lat="0" lon="0" rev="19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7649960" y="4670986"/>
              <a:ext cx="5366" cy="467468"/>
            </a:xfrm>
            <a:prstGeom prst="straightConnector1">
              <a:avLst/>
            </a:prstGeom>
            <a:ln w="38100">
              <a:headEnd type="none" w="med" len="med"/>
              <a:tailEnd type="triangle" w="med" len="med"/>
            </a:ln>
            <a:scene3d>
              <a:camera prst="orthographicFront">
                <a:rot lat="0" lon="0" rev="90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8374808" y="4688567"/>
              <a:ext cx="5366" cy="467468"/>
            </a:xfrm>
            <a:prstGeom prst="straightConnector1">
              <a:avLst/>
            </a:prstGeom>
            <a:ln w="38100">
              <a:headEnd type="none" w="med" len="med"/>
              <a:tailEnd type="triangle" w="med" len="med"/>
            </a:ln>
            <a:scene3d>
              <a:camera prst="orthographicFront">
                <a:rot lat="0" lon="0" rev="12600000"/>
              </a:camera>
              <a:lightRig rig="threePt" dir="t"/>
            </a:scene3d>
          </p:spPr>
          <p:style>
            <a:lnRef idx="1">
              <a:schemeClr val="accent1"/>
            </a:lnRef>
            <a:fillRef idx="0">
              <a:schemeClr val="accent1"/>
            </a:fillRef>
            <a:effectRef idx="0">
              <a:schemeClr val="accent1"/>
            </a:effectRef>
            <a:fontRef idx="minor">
              <a:schemeClr val="tx1"/>
            </a:fontRef>
          </p:style>
        </p:cxnSp>
      </p:grpSp>
      <p:sp>
        <p:nvSpPr>
          <p:cNvPr id="92" name="TextBox 91"/>
          <p:cNvSpPr txBox="1"/>
          <p:nvPr/>
        </p:nvSpPr>
        <p:spPr>
          <a:xfrm>
            <a:off x="7168807" y="4962674"/>
            <a:ext cx="1403012"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P</a:t>
            </a:r>
            <a:r>
              <a:rPr lang="en-US" sz="2400" u="sng" dirty="0">
                <a:latin typeface="Arial" panose="020B0604020202020204" pitchFamily="34" charset="0"/>
                <a:cs typeface="Arial" panose="020B0604020202020204" pitchFamily="34" charset="0"/>
              </a:rPr>
              <a:t>6</a:t>
            </a:r>
            <a:r>
              <a:rPr lang="en-US" sz="2400" baseline="-25000" dirty="0">
                <a:latin typeface="Arial" panose="020B0604020202020204" pitchFamily="34" charset="0"/>
                <a:cs typeface="Arial" panose="020B0604020202020204" pitchFamily="34" charset="0"/>
              </a:rPr>
              <a:t>3</a:t>
            </a:r>
            <a:r>
              <a:rPr lang="en-US" sz="2400" u="sng"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m</a:t>
            </a:r>
          </a:p>
          <a:p>
            <a:pPr algn="ctr"/>
            <a:r>
              <a:rPr lang="en-US" sz="2400" dirty="0">
                <a:latin typeface="Arial" panose="020B0604020202020204" pitchFamily="34" charset="0"/>
                <a:cs typeface="Arial" panose="020B0604020202020204" pitchFamily="34" charset="0"/>
              </a:rPr>
              <a:t>T &lt; </a:t>
            </a:r>
            <a:r>
              <a:rPr lang="en-US" sz="2400" dirty="0" err="1">
                <a:latin typeface="Arial" panose="020B0604020202020204" pitchFamily="34" charset="0"/>
                <a:cs typeface="Arial" panose="020B0604020202020204" pitchFamily="34" charset="0"/>
              </a:rPr>
              <a:t>T</a:t>
            </a:r>
            <a:r>
              <a:rPr lang="en-US" sz="2400" baseline="-25000" dirty="0" err="1">
                <a:latin typeface="Arial" panose="020B0604020202020204" pitchFamily="34" charset="0"/>
                <a:cs typeface="Arial" panose="020B0604020202020204" pitchFamily="34" charset="0"/>
              </a:rPr>
              <a:t>Néel</a:t>
            </a:r>
            <a:r>
              <a:rPr lang="en-US" sz="2400" dirty="0">
                <a:latin typeface="Arial" panose="020B0604020202020204" pitchFamily="34" charset="0"/>
                <a:cs typeface="Arial" panose="020B0604020202020204" pitchFamily="34" charset="0"/>
              </a:rPr>
              <a:t> </a:t>
            </a:r>
          </a:p>
        </p:txBody>
      </p:sp>
      <p:sp>
        <p:nvSpPr>
          <p:cNvPr id="93" name="TextBox 92"/>
          <p:cNvSpPr txBox="1"/>
          <p:nvPr/>
        </p:nvSpPr>
        <p:spPr>
          <a:xfrm>
            <a:off x="4610405" y="4962673"/>
            <a:ext cx="2137188" cy="830997"/>
          </a:xfrm>
          <a:prstGeom prst="rect">
            <a:avLst/>
          </a:prstGeom>
          <a:noFill/>
        </p:spPr>
        <p:txBody>
          <a:bodyPr wrap="none" rtlCol="0">
            <a:spAutoFit/>
          </a:bodyPr>
          <a:lstStyle/>
          <a:p>
            <a:pPr algn="ctr"/>
            <a:r>
              <a:rPr lang="en-US" sz="2400" dirty="0">
                <a:latin typeface="Arial" panose="020B0604020202020204" pitchFamily="34" charset="0"/>
                <a:cs typeface="Arial" panose="020B0604020202020204" pitchFamily="34" charset="0"/>
              </a:rPr>
              <a:t>P</a:t>
            </a:r>
            <a:r>
              <a:rPr lang="en-US" sz="2400" u="sng" dirty="0">
                <a:latin typeface="Arial" panose="020B0604020202020204" pitchFamily="34" charset="0"/>
                <a:cs typeface="Arial" panose="020B0604020202020204" pitchFamily="34" charset="0"/>
              </a:rPr>
              <a:t>6</a:t>
            </a:r>
            <a:r>
              <a:rPr lang="en-US" sz="2400" baseline="-25000" dirty="0">
                <a:latin typeface="Arial" panose="020B0604020202020204" pitchFamily="34" charset="0"/>
                <a:cs typeface="Arial" panose="020B0604020202020204" pitchFamily="34" charset="0"/>
              </a:rPr>
              <a:t>3</a:t>
            </a:r>
            <a:r>
              <a:rPr lang="en-US" sz="2400" dirty="0">
                <a:latin typeface="Arial" panose="020B0604020202020204" pitchFamily="34" charset="0"/>
                <a:cs typeface="Arial" panose="020B0604020202020204" pitchFamily="34" charset="0"/>
              </a:rPr>
              <a:t>c</a:t>
            </a:r>
            <a:r>
              <a:rPr lang="en-US" sz="2400" u="sng" dirty="0">
                <a:latin typeface="Arial" panose="020B0604020202020204" pitchFamily="34" charset="0"/>
                <a:cs typeface="Arial" panose="020B0604020202020204" pitchFamily="34" charset="0"/>
              </a:rPr>
              <a:t>m</a:t>
            </a:r>
          </a:p>
          <a:p>
            <a:pPr algn="ctr"/>
            <a:r>
              <a:rPr lang="en-US" sz="2400" dirty="0">
                <a:latin typeface="Arial" panose="020B0604020202020204" pitchFamily="34" charset="0"/>
                <a:cs typeface="Arial" panose="020B0604020202020204" pitchFamily="34" charset="0"/>
              </a:rPr>
              <a:t>T &lt; T</a:t>
            </a:r>
            <a:r>
              <a:rPr lang="en-US" sz="2400" baseline="-25000" dirty="0">
                <a:latin typeface="Arial" panose="020B0604020202020204" pitchFamily="34" charset="0"/>
                <a:cs typeface="Arial" panose="020B0604020202020204" pitchFamily="34" charset="0"/>
              </a:rPr>
              <a:t>SR </a:t>
            </a:r>
            <a:r>
              <a:rPr lang="en-US" sz="2400" dirty="0">
                <a:latin typeface="Arial" panose="020B0604020202020204" pitchFamily="34" charset="0"/>
                <a:cs typeface="Arial" panose="020B0604020202020204" pitchFamily="34" charset="0"/>
              </a:rPr>
              <a:t>= 42 K</a:t>
            </a:r>
          </a:p>
        </p:txBody>
      </p:sp>
      <p:sp>
        <p:nvSpPr>
          <p:cNvPr id="94" name="Oval 93"/>
          <p:cNvSpPr/>
          <p:nvPr/>
        </p:nvSpPr>
        <p:spPr>
          <a:xfrm>
            <a:off x="5960287" y="2655089"/>
            <a:ext cx="228600" cy="2286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5532512" y="2655089"/>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p:cNvSpPr txBox="1"/>
          <p:nvPr/>
        </p:nvSpPr>
        <p:spPr>
          <a:xfrm>
            <a:off x="4648810" y="1314199"/>
            <a:ext cx="4095069" cy="830997"/>
          </a:xfrm>
          <a:prstGeom prst="rect">
            <a:avLst/>
          </a:prstGeom>
          <a:noFill/>
        </p:spPr>
        <p:txBody>
          <a:bodyPr wrap="square" rtlCol="0">
            <a:spAutoFit/>
          </a:bodyPr>
          <a:lstStyle/>
          <a:p>
            <a:r>
              <a:rPr lang="en-US" sz="2400" dirty="0">
                <a:solidFill>
                  <a:srgbClr val="000000"/>
                </a:solidFill>
                <a:latin typeface="Arial" panose="020B0604020202020204" pitchFamily="34" charset="0"/>
                <a:cs typeface="Arial" panose="020B0604020202020204" pitchFamily="34" charset="0"/>
              </a:rPr>
              <a:t>Frustrated </a:t>
            </a:r>
            <a:r>
              <a:rPr lang="en-US" sz="2400" dirty="0" err="1">
                <a:solidFill>
                  <a:srgbClr val="000000"/>
                </a:solidFill>
                <a:latin typeface="Arial" panose="020B0604020202020204" pitchFamily="34" charset="0"/>
                <a:cs typeface="Arial" panose="020B0604020202020204" pitchFamily="34" charset="0"/>
              </a:rPr>
              <a:t>antiferromagnet</a:t>
            </a:r>
            <a:r>
              <a:rPr lang="en-US" sz="2400" dirty="0">
                <a:solidFill>
                  <a:srgbClr val="000000"/>
                </a:solidFill>
                <a:latin typeface="Arial" panose="020B0604020202020204" pitchFamily="34" charset="0"/>
                <a:cs typeface="Arial" panose="020B0604020202020204" pitchFamily="34" charset="0"/>
              </a:rPr>
              <a:t> below </a:t>
            </a:r>
            <a:r>
              <a:rPr lang="en-US" sz="2400" dirty="0" err="1">
                <a:solidFill>
                  <a:srgbClr val="000000"/>
                </a:solidFill>
                <a:latin typeface="Arial" panose="020B0604020202020204" pitchFamily="34" charset="0"/>
                <a:cs typeface="Arial" panose="020B0604020202020204" pitchFamily="34" charset="0"/>
              </a:rPr>
              <a:t>T</a:t>
            </a:r>
            <a:r>
              <a:rPr lang="en-US" sz="2400" baseline="-25000" dirty="0" err="1">
                <a:solidFill>
                  <a:srgbClr val="000000"/>
                </a:solidFill>
                <a:latin typeface="Arial" panose="020B0604020202020204" pitchFamily="34" charset="0"/>
                <a:cs typeface="Arial" panose="020B0604020202020204" pitchFamily="34" charset="0"/>
              </a:rPr>
              <a:t>Néel</a:t>
            </a:r>
            <a:r>
              <a:rPr lang="en-US" sz="2400" dirty="0">
                <a:solidFill>
                  <a:srgbClr val="000000"/>
                </a:solidFill>
                <a:latin typeface="Arial" panose="020B0604020202020204" pitchFamily="34" charset="0"/>
                <a:cs typeface="Arial" panose="020B0604020202020204" pitchFamily="34" charset="0"/>
              </a:rPr>
              <a:t>=78 K </a:t>
            </a:r>
          </a:p>
        </p:txBody>
      </p:sp>
      <p:sp>
        <p:nvSpPr>
          <p:cNvPr id="99" name="TextBox 98"/>
          <p:cNvSpPr txBox="1"/>
          <p:nvPr/>
        </p:nvSpPr>
        <p:spPr>
          <a:xfrm>
            <a:off x="5453591" y="5850546"/>
            <a:ext cx="2355085" cy="307777"/>
          </a:xfrm>
          <a:prstGeom prst="rect">
            <a:avLst/>
          </a:prstGeom>
          <a:noFill/>
        </p:spPr>
        <p:txBody>
          <a:bodyPr wrap="square" rtlCol="0">
            <a:spAutoFit/>
          </a:bodyPr>
          <a:lstStyle/>
          <a:p>
            <a:r>
              <a:rPr lang="en-US" sz="1400" dirty="0" err="1">
                <a:latin typeface="Arial" panose="020B0604020202020204" pitchFamily="34" charset="0"/>
                <a:cs typeface="Arial" panose="020B0604020202020204" pitchFamily="34" charset="0"/>
              </a:rPr>
              <a:t>Fiebig</a:t>
            </a:r>
            <a:r>
              <a:rPr lang="en-US" sz="1400" dirty="0">
                <a:latin typeface="Arial" panose="020B0604020202020204" pitchFamily="34" charset="0"/>
                <a:cs typeface="Arial" panose="020B0604020202020204" pitchFamily="34" charset="0"/>
              </a:rPr>
              <a:t>, et al, </a:t>
            </a:r>
            <a:r>
              <a:rPr lang="en-US" sz="1400" i="1" dirty="0">
                <a:latin typeface="Arial" panose="020B0604020202020204" pitchFamily="34" charset="0"/>
                <a:cs typeface="Arial" panose="020B0604020202020204" pitchFamily="34" charset="0"/>
              </a:rPr>
              <a:t>JAP</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91 </a:t>
            </a:r>
            <a:r>
              <a:rPr lang="en-US" sz="1400" dirty="0">
                <a:latin typeface="Arial" panose="020B0604020202020204" pitchFamily="34" charset="0"/>
                <a:cs typeface="Arial" panose="020B0604020202020204" pitchFamily="34" charset="0"/>
              </a:rPr>
              <a:t>(2002)</a:t>
            </a:r>
          </a:p>
        </p:txBody>
      </p:sp>
      <p:grpSp>
        <p:nvGrpSpPr>
          <p:cNvPr id="112" name="Group 111"/>
          <p:cNvGrpSpPr/>
          <p:nvPr/>
        </p:nvGrpSpPr>
        <p:grpSpPr>
          <a:xfrm>
            <a:off x="6737771" y="2081359"/>
            <a:ext cx="837741" cy="982444"/>
            <a:chOff x="6732715" y="2001943"/>
            <a:chExt cx="992084" cy="1065947"/>
          </a:xfrm>
        </p:grpSpPr>
        <p:cxnSp>
          <p:nvCxnSpPr>
            <p:cNvPr id="98" name="Straight Connector 97"/>
            <p:cNvCxnSpPr/>
            <p:nvPr/>
          </p:nvCxnSpPr>
          <p:spPr>
            <a:xfrm>
              <a:off x="6923849" y="2392065"/>
              <a:ext cx="0" cy="46086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6914705" y="2843781"/>
              <a:ext cx="472068"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11" name="Rectangle 110"/>
            <p:cNvSpPr/>
            <p:nvPr/>
          </p:nvSpPr>
          <p:spPr>
            <a:xfrm>
              <a:off x="6732715" y="2001943"/>
              <a:ext cx="421811" cy="500904"/>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a</a:t>
              </a:r>
            </a:p>
          </p:txBody>
        </p:sp>
        <p:sp>
          <p:nvSpPr>
            <p:cNvPr id="114" name="Rectangle 113"/>
            <p:cNvSpPr/>
            <p:nvPr/>
          </p:nvSpPr>
          <p:spPr>
            <a:xfrm>
              <a:off x="7302988" y="2566986"/>
              <a:ext cx="421811" cy="500904"/>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b</a:t>
              </a:r>
            </a:p>
          </p:txBody>
        </p:sp>
      </p:grpSp>
      <p:pic>
        <p:nvPicPr>
          <p:cNvPr id="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0" name="TextBox 59"/>
          <p:cNvSpPr txBox="1"/>
          <p:nvPr/>
        </p:nvSpPr>
        <p:spPr>
          <a:xfrm>
            <a:off x="913331" y="6018311"/>
            <a:ext cx="2165619"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Rai, et al, </a:t>
            </a:r>
            <a:r>
              <a:rPr lang="en-US" sz="1400" i="1" dirty="0">
                <a:latin typeface="Arial" panose="020B0604020202020204" pitchFamily="34" charset="0"/>
                <a:cs typeface="Arial" panose="020B0604020202020204" pitchFamily="34" charset="0"/>
              </a:rPr>
              <a:t>PRB</a:t>
            </a:r>
            <a:r>
              <a:rPr lang="en-US" sz="1400" dirty="0">
                <a:latin typeface="Arial" panose="020B0604020202020204" pitchFamily="34" charset="0"/>
                <a:cs typeface="Arial" panose="020B0604020202020204" pitchFamily="34" charset="0"/>
              </a:rPr>
              <a:t> </a:t>
            </a:r>
            <a:r>
              <a:rPr lang="en-US" sz="1400" b="1" dirty="0">
                <a:latin typeface="Arial" panose="020B0604020202020204" pitchFamily="34" charset="0"/>
                <a:cs typeface="Arial" panose="020B0604020202020204" pitchFamily="34" charset="0"/>
              </a:rPr>
              <a:t>75 </a:t>
            </a:r>
            <a:r>
              <a:rPr lang="en-US" sz="1400" dirty="0">
                <a:latin typeface="Arial" panose="020B0604020202020204" pitchFamily="34" charset="0"/>
                <a:cs typeface="Arial" panose="020B0604020202020204" pitchFamily="34" charset="0"/>
              </a:rPr>
              <a:t>(2007)</a:t>
            </a:r>
          </a:p>
        </p:txBody>
      </p:sp>
    </p:spTree>
    <p:extLst>
      <p:ext uri="{BB962C8B-B14F-4D97-AF65-F5344CB8AC3E}">
        <p14:creationId xmlns:p14="http://schemas.microsoft.com/office/powerpoint/2010/main" val="960637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982"/>
            <a:ext cx="9143999" cy="808718"/>
          </a:xfrm>
          <a:solidFill>
            <a:srgbClr val="3333CC"/>
          </a:solidFill>
        </p:spPr>
        <p:txBody>
          <a:bodyPr vert="horz" lIns="91440" tIns="45720" rIns="91440" bIns="45720" rtlCol="0" anchor="ctr">
            <a:noAutofit/>
          </a:bodyPr>
          <a:lstStyle/>
          <a:p>
            <a:r>
              <a:rPr lang="en-US" sz="3600" dirty="0">
                <a:solidFill>
                  <a:schemeClr val="bg1"/>
                </a:solidFill>
                <a:cs typeface="Andalus" pitchFamily="18" charset="-78"/>
              </a:rPr>
              <a:t>Steady-state THz transmission in HoMnO</a:t>
            </a:r>
            <a:r>
              <a:rPr lang="en-US" sz="3600" baseline="-25000" dirty="0">
                <a:solidFill>
                  <a:schemeClr val="bg1"/>
                </a:solidFill>
                <a:cs typeface="Andalus" pitchFamily="18" charset="-78"/>
              </a:rPr>
              <a:t>3</a:t>
            </a:r>
          </a:p>
        </p:txBody>
      </p:sp>
      <p:grpSp>
        <p:nvGrpSpPr>
          <p:cNvPr id="8" name="Group 7"/>
          <p:cNvGrpSpPr/>
          <p:nvPr/>
        </p:nvGrpSpPr>
        <p:grpSpPr>
          <a:xfrm>
            <a:off x="6795463" y="3232745"/>
            <a:ext cx="1885872" cy="1732455"/>
            <a:chOff x="5022900" y="2050469"/>
            <a:chExt cx="1885872" cy="1732455"/>
          </a:xfrm>
        </p:grpSpPr>
        <p:grpSp>
          <p:nvGrpSpPr>
            <p:cNvPr id="9" name="Group 8"/>
            <p:cNvGrpSpPr/>
            <p:nvPr/>
          </p:nvGrpSpPr>
          <p:grpSpPr>
            <a:xfrm rot="19808346">
              <a:off x="5084934" y="2050469"/>
              <a:ext cx="1662853" cy="1732455"/>
              <a:chOff x="5072953" y="1662370"/>
              <a:chExt cx="1662853" cy="1732455"/>
            </a:xfrm>
          </p:grpSpPr>
          <p:cxnSp>
            <p:nvCxnSpPr>
              <p:cNvPr id="19" name="Straight Connector 18"/>
              <p:cNvCxnSpPr/>
              <p:nvPr/>
            </p:nvCxnSpPr>
            <p:spPr>
              <a:xfrm>
                <a:off x="5780932" y="2034052"/>
                <a:ext cx="954874" cy="1"/>
              </a:xfrm>
              <a:prstGeom prst="line">
                <a:avLst/>
              </a:prstGeom>
              <a:ln w="28575">
                <a:solidFill>
                  <a:schemeClr val="bg1">
                    <a:lumMod val="50000"/>
                  </a:schemeClr>
                </a:solidFill>
              </a:ln>
              <a:scene3d>
                <a:camera prst="orthographicFront">
                  <a:rot lat="0" lon="0" rev="14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072953" y="2441301"/>
                <a:ext cx="954874" cy="97"/>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016520" y="2424265"/>
                <a:ext cx="488157" cy="88125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Oval 21"/>
              <p:cNvSpPr/>
              <p:nvPr/>
            </p:nvSpPr>
            <p:spPr>
              <a:xfrm>
                <a:off x="5311071" y="2327192"/>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6225471" y="1808081"/>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244133" y="2912205"/>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25" name="Straight Arrow Connector 24"/>
              <p:cNvCxnSpPr/>
              <p:nvPr/>
            </p:nvCxnSpPr>
            <p:spPr>
              <a:xfrm flipV="1">
                <a:off x="5325348" y="2270040"/>
                <a:ext cx="0" cy="457200"/>
              </a:xfrm>
              <a:prstGeom prst="straightConnector1">
                <a:avLst/>
              </a:prstGeom>
              <a:ln w="38100">
                <a:headEnd type="none" w="med" len="med"/>
                <a:tailEnd type="triangle" w="med" len="med"/>
              </a:ln>
              <a:scene3d>
                <a:camera prst="orthographicFront">
                  <a:rot lat="0" lon="0" rev="54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6378060" y="1662370"/>
                <a:ext cx="0" cy="457200"/>
              </a:xfrm>
              <a:prstGeom prst="straightConnector1">
                <a:avLst/>
              </a:prstGeom>
              <a:ln w="38100">
                <a:headEnd type="none" w="med" len="med"/>
                <a:tailEnd type="triangle" w="med" len="med"/>
              </a:ln>
              <a:scene3d>
                <a:camera prst="orthographicFront">
                  <a:rot lat="0" lon="0" rev="19800000"/>
                </a:camera>
                <a:lightRig rig="threePt" dir="t"/>
              </a:scene3d>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6396942" y="2927357"/>
                <a:ext cx="5366" cy="467468"/>
              </a:xfrm>
              <a:prstGeom prst="straightConnector1">
                <a:avLst/>
              </a:prstGeom>
              <a:ln w="38100">
                <a:headEnd type="none" w="med" len="med"/>
                <a:tailEnd type="triangle" w="med" len="med"/>
              </a:ln>
              <a:scene3d>
                <a:camera prst="orthographicFront">
                  <a:rot lat="0" lon="0" rev="12600000"/>
                </a:camera>
                <a:lightRig rig="threePt" dir="t"/>
              </a:scene3d>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5022900" y="2599847"/>
              <a:ext cx="1885872" cy="970549"/>
              <a:chOff x="5022900" y="2595419"/>
              <a:chExt cx="1885872" cy="970549"/>
            </a:xfrm>
          </p:grpSpPr>
          <p:grpSp>
            <p:nvGrpSpPr>
              <p:cNvPr id="12" name="Group 11"/>
              <p:cNvGrpSpPr/>
              <p:nvPr/>
            </p:nvGrpSpPr>
            <p:grpSpPr>
              <a:xfrm>
                <a:off x="5022900" y="2595419"/>
                <a:ext cx="954221" cy="908630"/>
                <a:chOff x="5022900" y="2595419"/>
                <a:chExt cx="954221" cy="908630"/>
              </a:xfrm>
            </p:grpSpPr>
            <p:sp>
              <p:nvSpPr>
                <p:cNvPr id="16" name="Arc 15"/>
                <p:cNvSpPr/>
                <p:nvPr/>
              </p:nvSpPr>
              <p:spPr>
                <a:xfrm rot="8654864">
                  <a:off x="5022900" y="2595419"/>
                  <a:ext cx="578457" cy="908630"/>
                </a:xfrm>
                <a:prstGeom prst="arc">
                  <a:avLst>
                    <a:gd name="adj1" fmla="val 16200000"/>
                    <a:gd name="adj2" fmla="val 14808511"/>
                  </a:avLst>
                </a:prstGeom>
                <a:ln w="28575">
                  <a:solidFill>
                    <a:schemeClr val="tx1"/>
                  </a:solidFill>
                  <a:headEnd type="triangle" w="med" len="med"/>
                  <a:tailEnd type="non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7" name="Straight Connector 16"/>
                <p:cNvCxnSpPr/>
                <p:nvPr/>
              </p:nvCxnSpPr>
              <p:spPr>
                <a:xfrm>
                  <a:off x="5186480" y="2699305"/>
                  <a:ext cx="790641" cy="8943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685745" y="2788738"/>
                  <a:ext cx="291376" cy="60852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13" name="Straight Connector 12"/>
              <p:cNvCxnSpPr/>
              <p:nvPr/>
            </p:nvCxnSpPr>
            <p:spPr>
              <a:xfrm>
                <a:off x="5980003" y="2788738"/>
                <a:ext cx="291376" cy="608524"/>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5966870" y="2703138"/>
                <a:ext cx="790641" cy="89433"/>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5" name="Arc 14"/>
              <p:cNvSpPr/>
              <p:nvPr/>
            </p:nvSpPr>
            <p:spPr>
              <a:xfrm rot="12945136" flipH="1">
                <a:off x="6330315" y="2657338"/>
                <a:ext cx="578457" cy="908630"/>
              </a:xfrm>
              <a:prstGeom prst="arc">
                <a:avLst>
                  <a:gd name="adj1" fmla="val 16200000"/>
                  <a:gd name="adj2" fmla="val 14808511"/>
                </a:avLst>
              </a:prstGeom>
              <a:ln w="28575">
                <a:solidFill>
                  <a:schemeClr val="tx1"/>
                </a:solidFill>
                <a:headEnd type="none" w="med" len="med"/>
                <a:tailEnd type="triangle" w="med" len="med"/>
              </a:ln>
              <a:scene3d>
                <a:camera prst="orthographicFront">
                  <a:rot lat="0" lon="0" rev="10800000"/>
                </a:camera>
                <a:lightRig rig="threePt" dir="t"/>
              </a:scene3d>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grpSp>
        <p:nvGrpSpPr>
          <p:cNvPr id="29" name="Group 28"/>
          <p:cNvGrpSpPr/>
          <p:nvPr/>
        </p:nvGrpSpPr>
        <p:grpSpPr>
          <a:xfrm>
            <a:off x="7364776" y="1472237"/>
            <a:ext cx="837741" cy="982444"/>
            <a:chOff x="6732715" y="2001943"/>
            <a:chExt cx="992084" cy="1065947"/>
          </a:xfrm>
        </p:grpSpPr>
        <p:cxnSp>
          <p:nvCxnSpPr>
            <p:cNvPr id="30" name="Straight Connector 29"/>
            <p:cNvCxnSpPr/>
            <p:nvPr/>
          </p:nvCxnSpPr>
          <p:spPr>
            <a:xfrm>
              <a:off x="6923849" y="2392065"/>
              <a:ext cx="0" cy="46086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914705" y="2843781"/>
              <a:ext cx="472068" cy="0"/>
            </a:xfrm>
            <a:prstGeom prst="line">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6732715" y="2001943"/>
              <a:ext cx="421811" cy="500904"/>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a</a:t>
              </a:r>
            </a:p>
          </p:txBody>
        </p:sp>
        <p:sp>
          <p:nvSpPr>
            <p:cNvPr id="33" name="Rectangle 32"/>
            <p:cNvSpPr/>
            <p:nvPr/>
          </p:nvSpPr>
          <p:spPr>
            <a:xfrm>
              <a:off x="7302988" y="2566986"/>
              <a:ext cx="421811" cy="500904"/>
            </a:xfrm>
            <a:prstGeom prst="rect">
              <a:avLst/>
            </a:prstGeom>
          </p:spPr>
          <p:txBody>
            <a:bodyPr wrap="none">
              <a:spAutoFit/>
            </a:bodyPr>
            <a:lstStyle/>
            <a:p>
              <a:r>
                <a:rPr lang="en-US" sz="2400" dirty="0">
                  <a:latin typeface="Arial" panose="020B0604020202020204" pitchFamily="34" charset="0"/>
                  <a:cs typeface="Arial" panose="020B0604020202020204" pitchFamily="34" charset="0"/>
                </a:rPr>
                <a:t>b</a:t>
              </a:r>
            </a:p>
          </p:txBody>
        </p:sp>
      </p:grpSp>
      <p:sp>
        <p:nvSpPr>
          <p:cNvPr id="34" name="TextBox 33"/>
          <p:cNvSpPr txBox="1"/>
          <p:nvPr/>
        </p:nvSpPr>
        <p:spPr>
          <a:xfrm>
            <a:off x="7521531" y="2393517"/>
            <a:ext cx="846707"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Mn</a:t>
            </a:r>
            <a:r>
              <a:rPr lang="en-US" sz="2400" baseline="30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p:txBody>
      </p:sp>
      <p:sp>
        <p:nvSpPr>
          <p:cNvPr id="35" name="Oval 34"/>
          <p:cNvSpPr/>
          <p:nvPr/>
        </p:nvSpPr>
        <p:spPr>
          <a:xfrm>
            <a:off x="7294728" y="2509172"/>
            <a:ext cx="228600" cy="2286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r="1646"/>
          <a:stretch/>
        </p:blipFill>
        <p:spPr>
          <a:xfrm>
            <a:off x="617133" y="1062134"/>
            <a:ext cx="5744414" cy="4824786"/>
          </a:xfrm>
          <a:prstGeom prst="rect">
            <a:avLst/>
          </a:prstGeom>
        </p:spPr>
      </p:pic>
      <p:pic>
        <p:nvPicPr>
          <p:cNvPr id="3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3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 name="Title 1"/>
          <p:cNvSpPr txBox="1">
            <a:spLocks/>
          </p:cNvSpPr>
          <p:nvPr/>
        </p:nvSpPr>
        <p:spPr>
          <a:xfrm>
            <a:off x="1002914" y="5700041"/>
            <a:ext cx="7152982" cy="8293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kern="0" dirty="0">
                <a:solidFill>
                  <a:srgbClr val="000090"/>
                </a:solidFill>
                <a:latin typeface="Arial"/>
                <a:ea typeface="ＭＳ Ｐゴシック" charset="-128"/>
                <a:cs typeface="Arial"/>
              </a:rPr>
              <a:t>As the temperature decreases, the restoring forces and order get stronger, so the magnon mode narrows and increases in frequency</a:t>
            </a:r>
          </a:p>
        </p:txBody>
      </p:sp>
      <p:sp>
        <p:nvSpPr>
          <p:cNvPr id="42" name="Rectangle 41"/>
          <p:cNvSpPr>
            <a:spLocks noChangeArrowheads="1"/>
          </p:cNvSpPr>
          <p:nvPr/>
        </p:nvSpPr>
        <p:spPr bwMode="auto">
          <a:xfrm>
            <a:off x="2380329" y="6536568"/>
            <a:ext cx="4222178" cy="307777"/>
          </a:xfrm>
          <a:prstGeom prst="rect">
            <a:avLst/>
          </a:prstGeom>
          <a:noFill/>
          <a:ln w="19050">
            <a:noFill/>
            <a:miter lim="800000"/>
            <a:headEnd/>
            <a:tailEnd/>
          </a:ln>
        </p:spPr>
        <p:txBody>
          <a:bodyPr wrap="square">
            <a:prstTxWarp prst="textNoShape">
              <a:avLst/>
            </a:prstTxWarp>
            <a:spAutoFit/>
          </a:bodyPr>
          <a:lstStyle/>
          <a:p>
            <a:pPr lvl="0" defTabSz="914400"/>
            <a:r>
              <a:rPr kumimoji="0" lang="en-US" sz="1400" b="0" i="0" u="none" strike="noStrike" kern="0" cap="none" spc="0" normalizeH="0" baseline="0" noProof="0" dirty="0">
                <a:ln>
                  <a:noFill/>
                </a:ln>
                <a:solidFill>
                  <a:srgbClr val="000000"/>
                </a:solidFill>
                <a:effectLst/>
                <a:uLnTx/>
                <a:uFillTx/>
                <a:latin typeface="Arial"/>
                <a:cs typeface="Arial"/>
              </a:rPr>
              <a:t>P. </a:t>
            </a:r>
            <a:r>
              <a:rPr kumimoji="0" lang="en-US" sz="1400" b="0" i="0" u="none" strike="noStrike" kern="0" cap="none" spc="0" normalizeH="0" baseline="0" noProof="0" dirty="0" err="1">
                <a:ln>
                  <a:noFill/>
                </a:ln>
                <a:solidFill>
                  <a:srgbClr val="000000"/>
                </a:solidFill>
                <a:effectLst/>
                <a:uLnTx/>
                <a:uFillTx/>
                <a:latin typeface="Arial"/>
                <a:cs typeface="Arial"/>
              </a:rPr>
              <a:t>Bowlan</a:t>
            </a:r>
            <a:r>
              <a:rPr kumimoji="0" lang="en-US" sz="1400" b="0" i="0" u="none" strike="noStrike" kern="0" cap="none" spc="0" normalizeH="0" baseline="0" noProof="0" dirty="0">
                <a:ln>
                  <a:noFill/>
                </a:ln>
                <a:solidFill>
                  <a:srgbClr val="000000"/>
                </a:solidFill>
                <a:effectLst/>
                <a:uLnTx/>
                <a:uFillTx/>
                <a:latin typeface="Arial"/>
                <a:cs typeface="Arial"/>
              </a:rPr>
              <a:t> </a:t>
            </a:r>
            <a:r>
              <a:rPr kumimoji="0" lang="en-US" sz="1400" b="0" i="1" u="none" strike="noStrike" kern="0" cap="none" spc="0" normalizeH="0" baseline="0" noProof="0" dirty="0">
                <a:ln>
                  <a:noFill/>
                </a:ln>
                <a:solidFill>
                  <a:srgbClr val="000000"/>
                </a:solidFill>
                <a:effectLst/>
                <a:uLnTx/>
                <a:uFillTx/>
                <a:latin typeface="Arial"/>
                <a:cs typeface="Arial"/>
              </a:rPr>
              <a:t>et al, </a:t>
            </a:r>
            <a:r>
              <a:rPr lang="en-US" sz="1400" i="1" dirty="0">
                <a:solidFill>
                  <a:srgbClr val="000000"/>
                </a:solidFill>
              </a:rPr>
              <a:t>Phys. Rev. B</a:t>
            </a:r>
            <a:r>
              <a:rPr lang="en-US" sz="1400" dirty="0">
                <a:solidFill>
                  <a:srgbClr val="000000"/>
                </a:solidFill>
              </a:rPr>
              <a:t> </a:t>
            </a:r>
            <a:r>
              <a:rPr lang="en-US" sz="1400" b="1" dirty="0">
                <a:solidFill>
                  <a:srgbClr val="000000"/>
                </a:solidFill>
              </a:rPr>
              <a:t>94</a:t>
            </a:r>
            <a:r>
              <a:rPr lang="en-US" sz="1400" dirty="0">
                <a:solidFill>
                  <a:srgbClr val="000000"/>
                </a:solidFill>
              </a:rPr>
              <a:t>, 100404(R) </a:t>
            </a:r>
            <a:r>
              <a:rPr lang="en-US" sz="1400" dirty="0">
                <a:solidFill>
                  <a:srgbClr val="000000"/>
                </a:solidFill>
                <a:latin typeface="Arial"/>
                <a:ea typeface="ヒラギノ角ゴ Pro W3"/>
                <a:cs typeface="Arial"/>
              </a:rPr>
              <a:t>(2016) </a:t>
            </a:r>
            <a:endParaRPr kumimoji="0" lang="en-US" sz="1400" b="0" i="0" u="none" strike="noStrike" kern="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8011876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8983" y="910538"/>
            <a:ext cx="5153334" cy="4653334"/>
          </a:xfrm>
          <a:prstGeom prst="rect">
            <a:avLst/>
          </a:prstGeom>
        </p:spPr>
      </p:pic>
      <p:pic>
        <p:nvPicPr>
          <p:cNvPr id="61" name="Picture 6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1601" y="910538"/>
            <a:ext cx="5153334" cy="4653334"/>
          </a:xfrm>
          <a:prstGeom prst="rect">
            <a:avLst/>
          </a:prstGeom>
        </p:spPr>
      </p:pic>
      <p:sp>
        <p:nvSpPr>
          <p:cNvPr id="40" name="Title 1"/>
          <p:cNvSpPr txBox="1">
            <a:spLocks/>
          </p:cNvSpPr>
          <p:nvPr/>
        </p:nvSpPr>
        <p:spPr>
          <a:xfrm>
            <a:off x="0" y="-56705"/>
            <a:ext cx="9144000" cy="847494"/>
          </a:xfrm>
          <a:prstGeom prst="rect">
            <a:avLst/>
          </a:prstGeom>
          <a:solidFill>
            <a:srgbClr val="3333CC"/>
          </a:solidFill>
        </p:spPr>
        <p:txBody>
          <a:bodyPr vert="horz" lIns="91440" tIns="45720" rIns="91440" bIns="45720" rtlCol="0" anchor="ctr">
            <a:noAutofit/>
          </a:bodyPr>
          <a:lstStyle>
            <a:lvl1pPr algn="ctr" defTabSz="914400">
              <a:spcBef>
                <a:spcPct val="0"/>
              </a:spcBef>
              <a:buNone/>
              <a:defRPr sz="3600">
                <a:solidFill>
                  <a:schemeClr val="bg1"/>
                </a:solidFill>
                <a:latin typeface="Andalus" pitchFamily="18" charset="-78"/>
                <a:ea typeface="+mj-ea"/>
                <a:cs typeface="Andalus" pitchFamily="18" charset="-78"/>
              </a:defRPr>
            </a:lvl1pPr>
          </a:lstStyle>
          <a:p>
            <a:r>
              <a:rPr lang="en-US" sz="3400" dirty="0">
                <a:latin typeface="+mj-lt"/>
              </a:rPr>
              <a:t>Photoexciting HoMnO</a:t>
            </a:r>
            <a:r>
              <a:rPr lang="en-US" sz="3400" baseline="-25000" dirty="0">
                <a:latin typeface="+mj-lt"/>
              </a:rPr>
              <a:t>3</a:t>
            </a:r>
            <a:r>
              <a:rPr lang="en-US" sz="3400" dirty="0">
                <a:latin typeface="+mj-lt"/>
              </a:rPr>
              <a:t> modifies the magnon</a:t>
            </a:r>
          </a:p>
        </p:txBody>
      </p:sp>
      <p:sp>
        <p:nvSpPr>
          <p:cNvPr id="36" name="TextBox 35"/>
          <p:cNvSpPr txBox="1"/>
          <p:nvPr/>
        </p:nvSpPr>
        <p:spPr>
          <a:xfrm>
            <a:off x="4271824" y="4664289"/>
            <a:ext cx="712054" cy="400110"/>
          </a:xfrm>
          <a:prstGeom prst="rect">
            <a:avLst/>
          </a:prstGeom>
          <a:noFill/>
        </p:spPr>
        <p:txBody>
          <a:bodyPr wrap="none" rtlCol="0">
            <a:spAutoFit/>
          </a:bodyPr>
          <a:lstStyle/>
          <a:p>
            <a:r>
              <a:rPr lang="en-US" sz="2000" dirty="0">
                <a:latin typeface="Arial" panose="020B0604020202020204" pitchFamily="34" charset="0"/>
                <a:cs typeface="Arial" panose="020B0604020202020204" pitchFamily="34" charset="0"/>
              </a:rPr>
              <a:t>10 K</a:t>
            </a:r>
          </a:p>
        </p:txBody>
      </p:sp>
      <p:pic>
        <p:nvPicPr>
          <p:cNvPr id="3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3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 name="Title 1"/>
          <p:cNvSpPr txBox="1">
            <a:spLocks/>
          </p:cNvSpPr>
          <p:nvPr/>
        </p:nvSpPr>
        <p:spPr>
          <a:xfrm>
            <a:off x="434744" y="5497032"/>
            <a:ext cx="8261811" cy="96551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base">
              <a:lnSpc>
                <a:spcPct val="110000"/>
              </a:lnSpc>
              <a:spcBef>
                <a:spcPct val="20000"/>
              </a:spcBef>
              <a:spcAft>
                <a:spcPct val="0"/>
              </a:spcAft>
              <a:defRPr/>
            </a:pPr>
            <a:r>
              <a:rPr lang="en-US" sz="2000" kern="0" dirty="0">
                <a:solidFill>
                  <a:srgbClr val="000090"/>
                </a:solidFill>
                <a:latin typeface="Arial"/>
                <a:ea typeface="ＭＳ Ｐゴシック" charset="-128"/>
                <a:cs typeface="Arial"/>
              </a:rPr>
              <a:t>Photoinduced changes occur primarily at the magnon resonance, allowing us to track energy transfer from photoexcited electrons to magnons through changes in the line shape</a:t>
            </a:r>
          </a:p>
        </p:txBody>
      </p:sp>
      <p:pic>
        <p:nvPicPr>
          <p:cNvPr id="45" name="Picture 44" descr="HMO2Dfig.eps"/>
          <p:cNvPicPr>
            <a:picLocks noChangeAspect="1"/>
          </p:cNvPicPr>
          <p:nvPr/>
        </p:nvPicPr>
        <p:blipFill rotWithShape="1">
          <a:blip r:embed="rId7">
            <a:extLst>
              <a:ext uri="{28A0092B-C50C-407E-A947-70E740481C1C}">
                <a14:useLocalDpi xmlns:a14="http://schemas.microsoft.com/office/drawing/2010/main" val="0"/>
              </a:ext>
            </a:extLst>
          </a:blip>
          <a:srcRect r="-1370"/>
          <a:stretch/>
        </p:blipFill>
        <p:spPr>
          <a:xfrm>
            <a:off x="1276757" y="1150810"/>
            <a:ext cx="6566303" cy="4324807"/>
          </a:xfrm>
          <a:prstGeom prst="rect">
            <a:avLst/>
          </a:prstGeom>
        </p:spPr>
      </p:pic>
      <p:sp>
        <p:nvSpPr>
          <p:cNvPr id="12" name="Rectangle 11"/>
          <p:cNvSpPr>
            <a:spLocks noChangeArrowheads="1"/>
          </p:cNvSpPr>
          <p:nvPr/>
        </p:nvSpPr>
        <p:spPr bwMode="auto">
          <a:xfrm>
            <a:off x="2380329" y="6536568"/>
            <a:ext cx="4222178" cy="307777"/>
          </a:xfrm>
          <a:prstGeom prst="rect">
            <a:avLst/>
          </a:prstGeom>
          <a:noFill/>
          <a:ln w="19050">
            <a:noFill/>
            <a:miter lim="800000"/>
            <a:headEnd/>
            <a:tailEnd/>
          </a:ln>
        </p:spPr>
        <p:txBody>
          <a:bodyPr wrap="square">
            <a:prstTxWarp prst="textNoShape">
              <a:avLst/>
            </a:prstTxWarp>
            <a:spAutoFit/>
          </a:bodyPr>
          <a:lstStyle/>
          <a:p>
            <a:pPr lvl="0" defTabSz="914400"/>
            <a:r>
              <a:rPr kumimoji="0" lang="en-US" sz="1400" b="0" i="0" u="none" strike="noStrike" kern="0" cap="none" spc="0" normalizeH="0" baseline="0" noProof="0" dirty="0">
                <a:ln>
                  <a:noFill/>
                </a:ln>
                <a:solidFill>
                  <a:srgbClr val="000000"/>
                </a:solidFill>
                <a:effectLst/>
                <a:uLnTx/>
                <a:uFillTx/>
                <a:latin typeface="Arial"/>
                <a:cs typeface="Arial"/>
              </a:rPr>
              <a:t>P. </a:t>
            </a:r>
            <a:r>
              <a:rPr kumimoji="0" lang="en-US" sz="1400" b="0" i="0" u="none" strike="noStrike" kern="0" cap="none" spc="0" normalizeH="0" baseline="0" noProof="0" dirty="0" err="1">
                <a:ln>
                  <a:noFill/>
                </a:ln>
                <a:solidFill>
                  <a:srgbClr val="000000"/>
                </a:solidFill>
                <a:effectLst/>
                <a:uLnTx/>
                <a:uFillTx/>
                <a:latin typeface="Arial"/>
                <a:cs typeface="Arial"/>
              </a:rPr>
              <a:t>Bowlan</a:t>
            </a:r>
            <a:r>
              <a:rPr kumimoji="0" lang="en-US" sz="1400" b="0" i="0" u="none" strike="noStrike" kern="0" cap="none" spc="0" normalizeH="0" baseline="0" noProof="0" dirty="0">
                <a:ln>
                  <a:noFill/>
                </a:ln>
                <a:solidFill>
                  <a:srgbClr val="000000"/>
                </a:solidFill>
                <a:effectLst/>
                <a:uLnTx/>
                <a:uFillTx/>
                <a:latin typeface="Arial"/>
                <a:cs typeface="Arial"/>
              </a:rPr>
              <a:t> </a:t>
            </a:r>
            <a:r>
              <a:rPr kumimoji="0" lang="en-US" sz="1400" b="0" i="1" u="none" strike="noStrike" kern="0" cap="none" spc="0" normalizeH="0" baseline="0" noProof="0" dirty="0">
                <a:ln>
                  <a:noFill/>
                </a:ln>
                <a:solidFill>
                  <a:srgbClr val="000000"/>
                </a:solidFill>
                <a:effectLst/>
                <a:uLnTx/>
                <a:uFillTx/>
                <a:latin typeface="Arial"/>
                <a:cs typeface="Arial"/>
              </a:rPr>
              <a:t>et al, </a:t>
            </a:r>
            <a:r>
              <a:rPr lang="en-US" sz="1400" i="1" dirty="0">
                <a:solidFill>
                  <a:srgbClr val="000000"/>
                </a:solidFill>
              </a:rPr>
              <a:t>Phys. Rev. B</a:t>
            </a:r>
            <a:r>
              <a:rPr lang="en-US" sz="1400" dirty="0">
                <a:solidFill>
                  <a:srgbClr val="000000"/>
                </a:solidFill>
              </a:rPr>
              <a:t> </a:t>
            </a:r>
            <a:r>
              <a:rPr lang="en-US" sz="1400" b="1" dirty="0">
                <a:solidFill>
                  <a:srgbClr val="000000"/>
                </a:solidFill>
              </a:rPr>
              <a:t>94</a:t>
            </a:r>
            <a:r>
              <a:rPr lang="en-US" sz="1400" dirty="0">
                <a:solidFill>
                  <a:srgbClr val="000000"/>
                </a:solidFill>
              </a:rPr>
              <a:t>, 100404(R) </a:t>
            </a:r>
            <a:r>
              <a:rPr lang="en-US" sz="1400" dirty="0">
                <a:solidFill>
                  <a:srgbClr val="000000"/>
                </a:solidFill>
                <a:latin typeface="Arial"/>
                <a:ea typeface="ヒラギノ角ゴ Pro W3"/>
                <a:cs typeface="Arial"/>
              </a:rPr>
              <a:t>(2016) </a:t>
            </a:r>
            <a:endParaRPr kumimoji="0" lang="en-US" sz="1400" b="0" i="0" u="none" strike="noStrike" kern="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48324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4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09694"/>
          </a:xfrm>
          <a:solidFill>
            <a:srgbClr val="3333CC"/>
          </a:solidFill>
        </p:spPr>
        <p:txBody>
          <a:bodyPr vert="horz" lIns="91440" tIns="45720" rIns="91440" bIns="45720" rtlCol="0" anchor="ctr">
            <a:noAutofit/>
          </a:bodyPr>
          <a:lstStyle/>
          <a:p>
            <a:r>
              <a:rPr lang="en-US" sz="3400" dirty="0">
                <a:solidFill>
                  <a:schemeClr val="bg1"/>
                </a:solidFill>
                <a:cs typeface="Andalus" pitchFamily="18" charset="-78"/>
              </a:rPr>
              <a:t>Optically induced transparency vs delay</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OPTP_Fig3.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5293" y="949799"/>
            <a:ext cx="5614078" cy="4847766"/>
          </a:xfrm>
          <a:prstGeom prst="rect">
            <a:avLst/>
          </a:prstGeom>
        </p:spPr>
      </p:pic>
      <p:sp>
        <p:nvSpPr>
          <p:cNvPr id="8" name="Title 1"/>
          <p:cNvSpPr txBox="1">
            <a:spLocks/>
          </p:cNvSpPr>
          <p:nvPr/>
        </p:nvSpPr>
        <p:spPr>
          <a:xfrm>
            <a:off x="385855" y="5634832"/>
            <a:ext cx="8373205" cy="944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kern="0" dirty="0">
                <a:solidFill>
                  <a:srgbClr val="000090"/>
                </a:solidFill>
                <a:latin typeface="Arial"/>
                <a:ea typeface="ＭＳ Ｐゴシック" charset="-128"/>
                <a:cs typeface="Arial"/>
              </a:rPr>
              <a:t>The signal slowly rises over 5-12 ps. Its amplitude decreases with temperature (consistent with heating), and it is gone by </a:t>
            </a:r>
            <a:r>
              <a:rPr lang="en-US" sz="2000" i="1" kern="0" dirty="0">
                <a:solidFill>
                  <a:srgbClr val="000090"/>
                </a:solidFill>
                <a:latin typeface="Arial"/>
                <a:ea typeface="ＭＳ Ｐゴシック" charset="-128"/>
                <a:cs typeface="Arial"/>
              </a:rPr>
              <a:t>T</a:t>
            </a:r>
            <a:r>
              <a:rPr lang="en-US" sz="2000" i="1" kern="0" baseline="-25000" dirty="0">
                <a:solidFill>
                  <a:srgbClr val="000090"/>
                </a:solidFill>
                <a:latin typeface="Arial"/>
                <a:ea typeface="ＭＳ Ｐゴシック" charset="-128"/>
                <a:cs typeface="Arial"/>
              </a:rPr>
              <a:t>N</a:t>
            </a:r>
          </a:p>
        </p:txBody>
      </p:sp>
      <p:sp>
        <p:nvSpPr>
          <p:cNvPr id="10" name="Rectangle 9"/>
          <p:cNvSpPr>
            <a:spLocks noChangeArrowheads="1"/>
          </p:cNvSpPr>
          <p:nvPr/>
        </p:nvSpPr>
        <p:spPr bwMode="auto">
          <a:xfrm>
            <a:off x="2380329" y="6536568"/>
            <a:ext cx="4222178" cy="307777"/>
          </a:xfrm>
          <a:prstGeom prst="rect">
            <a:avLst/>
          </a:prstGeom>
          <a:noFill/>
          <a:ln w="19050">
            <a:noFill/>
            <a:miter lim="800000"/>
            <a:headEnd/>
            <a:tailEnd/>
          </a:ln>
        </p:spPr>
        <p:txBody>
          <a:bodyPr wrap="square">
            <a:prstTxWarp prst="textNoShape">
              <a:avLst/>
            </a:prstTxWarp>
            <a:spAutoFit/>
          </a:bodyPr>
          <a:lstStyle/>
          <a:p>
            <a:pPr lvl="0" defTabSz="914400"/>
            <a:r>
              <a:rPr kumimoji="0" lang="en-US" sz="1400" b="0" i="0" u="none" strike="noStrike" kern="0" cap="none" spc="0" normalizeH="0" baseline="0" noProof="0" dirty="0">
                <a:ln>
                  <a:noFill/>
                </a:ln>
                <a:solidFill>
                  <a:srgbClr val="000000"/>
                </a:solidFill>
                <a:effectLst/>
                <a:uLnTx/>
                <a:uFillTx/>
                <a:latin typeface="Arial"/>
                <a:cs typeface="Arial"/>
              </a:rPr>
              <a:t>P. </a:t>
            </a:r>
            <a:r>
              <a:rPr kumimoji="0" lang="en-US" sz="1400" b="0" i="0" u="none" strike="noStrike" kern="0" cap="none" spc="0" normalizeH="0" baseline="0" noProof="0" dirty="0" err="1">
                <a:ln>
                  <a:noFill/>
                </a:ln>
                <a:solidFill>
                  <a:srgbClr val="000000"/>
                </a:solidFill>
                <a:effectLst/>
                <a:uLnTx/>
                <a:uFillTx/>
                <a:latin typeface="Arial"/>
                <a:cs typeface="Arial"/>
              </a:rPr>
              <a:t>Bowlan</a:t>
            </a:r>
            <a:r>
              <a:rPr kumimoji="0" lang="en-US" sz="1400" b="0" i="0" u="none" strike="noStrike" kern="0" cap="none" spc="0" normalizeH="0" baseline="0" noProof="0" dirty="0">
                <a:ln>
                  <a:noFill/>
                </a:ln>
                <a:solidFill>
                  <a:srgbClr val="000000"/>
                </a:solidFill>
                <a:effectLst/>
                <a:uLnTx/>
                <a:uFillTx/>
                <a:latin typeface="Arial"/>
                <a:cs typeface="Arial"/>
              </a:rPr>
              <a:t> </a:t>
            </a:r>
            <a:r>
              <a:rPr kumimoji="0" lang="en-US" sz="1400" b="0" i="1" u="none" strike="noStrike" kern="0" cap="none" spc="0" normalizeH="0" baseline="0" noProof="0" dirty="0">
                <a:ln>
                  <a:noFill/>
                </a:ln>
                <a:solidFill>
                  <a:srgbClr val="000000"/>
                </a:solidFill>
                <a:effectLst/>
                <a:uLnTx/>
                <a:uFillTx/>
                <a:latin typeface="Arial"/>
                <a:cs typeface="Arial"/>
              </a:rPr>
              <a:t>et al, </a:t>
            </a:r>
            <a:r>
              <a:rPr lang="en-US" sz="1400" i="1" dirty="0">
                <a:solidFill>
                  <a:srgbClr val="000000"/>
                </a:solidFill>
              </a:rPr>
              <a:t>Phys. Rev. B</a:t>
            </a:r>
            <a:r>
              <a:rPr lang="en-US" sz="1400" dirty="0">
                <a:solidFill>
                  <a:srgbClr val="000000"/>
                </a:solidFill>
              </a:rPr>
              <a:t> </a:t>
            </a:r>
            <a:r>
              <a:rPr lang="en-US" sz="1400" b="1" dirty="0">
                <a:solidFill>
                  <a:srgbClr val="000000"/>
                </a:solidFill>
              </a:rPr>
              <a:t>94</a:t>
            </a:r>
            <a:r>
              <a:rPr lang="en-US" sz="1400" dirty="0">
                <a:solidFill>
                  <a:srgbClr val="000000"/>
                </a:solidFill>
              </a:rPr>
              <a:t>, 100404(R) </a:t>
            </a:r>
            <a:r>
              <a:rPr lang="en-US" sz="1400" dirty="0">
                <a:solidFill>
                  <a:srgbClr val="000000"/>
                </a:solidFill>
                <a:latin typeface="Arial"/>
                <a:ea typeface="ヒラギノ角ゴ Pro W3"/>
                <a:cs typeface="Arial"/>
              </a:rPr>
              <a:t>(2016) </a:t>
            </a:r>
            <a:endParaRPr kumimoji="0" lang="en-US" sz="1400" b="0" i="0" u="none" strike="noStrike" kern="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3935467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17460"/>
          </a:xfrm>
          <a:solidFill>
            <a:srgbClr val="3333CC"/>
          </a:solidFill>
        </p:spPr>
        <p:txBody>
          <a:bodyPr vert="horz" lIns="91440" tIns="45720" rIns="91440" bIns="45720" rtlCol="0" anchor="ctr">
            <a:noAutofit/>
          </a:bodyPr>
          <a:lstStyle/>
          <a:p>
            <a:r>
              <a:rPr lang="en-US" sz="3400" dirty="0">
                <a:solidFill>
                  <a:schemeClr val="bg1"/>
                </a:solidFill>
                <a:cs typeface="Andalus" pitchFamily="18" charset="-78"/>
              </a:rPr>
              <a:t>Photoinduced changes in magnon line shape</a:t>
            </a:r>
          </a:p>
        </p:txBody>
      </p:sp>
      <p:pic>
        <p:nvPicPr>
          <p:cNvPr id="20" name="Picture 19" descr="spectralchangesv2.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6915" y="863111"/>
            <a:ext cx="6626149" cy="4866385"/>
          </a:xfrm>
          <a:prstGeom prst="rect">
            <a:avLst/>
          </a:prstGeom>
        </p:spPr>
      </p:pic>
      <p:pic>
        <p:nvPicPr>
          <p:cNvPr id="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2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 name="Title 1"/>
          <p:cNvSpPr txBox="1">
            <a:spLocks/>
          </p:cNvSpPr>
          <p:nvPr/>
        </p:nvSpPr>
        <p:spPr>
          <a:xfrm>
            <a:off x="385855" y="5649620"/>
            <a:ext cx="8373205" cy="91498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kern="0" dirty="0">
                <a:solidFill>
                  <a:srgbClr val="000090"/>
                </a:solidFill>
                <a:latin typeface="Arial"/>
                <a:ea typeface="ＭＳ Ｐゴシック" charset="-128"/>
                <a:cs typeface="Arial"/>
              </a:rPr>
              <a:t>Photoinduced changes in the magnon line shape are consistent with spin heating through thermalization with phonons</a:t>
            </a:r>
            <a:endParaRPr lang="en-US" sz="2000" kern="0" baseline="-25000" dirty="0">
              <a:solidFill>
                <a:srgbClr val="000090"/>
              </a:solidFill>
              <a:latin typeface="Arial"/>
              <a:ea typeface="ＭＳ Ｐゴシック" charset="-128"/>
              <a:cs typeface="Arial"/>
            </a:endParaRPr>
          </a:p>
        </p:txBody>
      </p:sp>
      <p:sp>
        <p:nvSpPr>
          <p:cNvPr id="9" name="Rectangle 8"/>
          <p:cNvSpPr>
            <a:spLocks noChangeArrowheads="1"/>
          </p:cNvSpPr>
          <p:nvPr/>
        </p:nvSpPr>
        <p:spPr bwMode="auto">
          <a:xfrm>
            <a:off x="2380329" y="6536568"/>
            <a:ext cx="4222178" cy="307777"/>
          </a:xfrm>
          <a:prstGeom prst="rect">
            <a:avLst/>
          </a:prstGeom>
          <a:noFill/>
          <a:ln w="19050">
            <a:noFill/>
            <a:miter lim="800000"/>
            <a:headEnd/>
            <a:tailEnd/>
          </a:ln>
        </p:spPr>
        <p:txBody>
          <a:bodyPr wrap="square">
            <a:prstTxWarp prst="textNoShape">
              <a:avLst/>
            </a:prstTxWarp>
            <a:spAutoFit/>
          </a:bodyPr>
          <a:lstStyle/>
          <a:p>
            <a:pPr lvl="0" defTabSz="914400"/>
            <a:r>
              <a:rPr kumimoji="0" lang="en-US" sz="1400" b="0" i="0" u="none" strike="noStrike" kern="0" cap="none" spc="0" normalizeH="0" baseline="0" noProof="0" dirty="0">
                <a:ln>
                  <a:noFill/>
                </a:ln>
                <a:solidFill>
                  <a:srgbClr val="000000"/>
                </a:solidFill>
                <a:effectLst/>
                <a:uLnTx/>
                <a:uFillTx/>
                <a:latin typeface="Arial"/>
                <a:cs typeface="Arial"/>
              </a:rPr>
              <a:t>P. </a:t>
            </a:r>
            <a:r>
              <a:rPr kumimoji="0" lang="en-US" sz="1400" b="0" i="0" u="none" strike="noStrike" kern="0" cap="none" spc="0" normalizeH="0" baseline="0" noProof="0" dirty="0" err="1">
                <a:ln>
                  <a:noFill/>
                </a:ln>
                <a:solidFill>
                  <a:srgbClr val="000000"/>
                </a:solidFill>
                <a:effectLst/>
                <a:uLnTx/>
                <a:uFillTx/>
                <a:latin typeface="Arial"/>
                <a:cs typeface="Arial"/>
              </a:rPr>
              <a:t>Bowlan</a:t>
            </a:r>
            <a:r>
              <a:rPr kumimoji="0" lang="en-US" sz="1400" b="0" i="0" u="none" strike="noStrike" kern="0" cap="none" spc="0" normalizeH="0" baseline="0" noProof="0" dirty="0">
                <a:ln>
                  <a:noFill/>
                </a:ln>
                <a:solidFill>
                  <a:srgbClr val="000000"/>
                </a:solidFill>
                <a:effectLst/>
                <a:uLnTx/>
                <a:uFillTx/>
                <a:latin typeface="Arial"/>
                <a:cs typeface="Arial"/>
              </a:rPr>
              <a:t> </a:t>
            </a:r>
            <a:r>
              <a:rPr kumimoji="0" lang="en-US" sz="1400" b="0" i="1" u="none" strike="noStrike" kern="0" cap="none" spc="0" normalizeH="0" baseline="0" noProof="0" dirty="0">
                <a:ln>
                  <a:noFill/>
                </a:ln>
                <a:solidFill>
                  <a:srgbClr val="000000"/>
                </a:solidFill>
                <a:effectLst/>
                <a:uLnTx/>
                <a:uFillTx/>
                <a:latin typeface="Arial"/>
                <a:cs typeface="Arial"/>
              </a:rPr>
              <a:t>et al, </a:t>
            </a:r>
            <a:r>
              <a:rPr lang="en-US" sz="1400" i="1" dirty="0">
                <a:solidFill>
                  <a:srgbClr val="000000"/>
                </a:solidFill>
              </a:rPr>
              <a:t>Phys. Rev. B</a:t>
            </a:r>
            <a:r>
              <a:rPr lang="en-US" sz="1400" dirty="0">
                <a:solidFill>
                  <a:srgbClr val="000000"/>
                </a:solidFill>
              </a:rPr>
              <a:t> </a:t>
            </a:r>
            <a:r>
              <a:rPr lang="en-US" sz="1400" b="1" dirty="0">
                <a:solidFill>
                  <a:srgbClr val="000000"/>
                </a:solidFill>
              </a:rPr>
              <a:t>94</a:t>
            </a:r>
            <a:r>
              <a:rPr lang="en-US" sz="1400" dirty="0">
                <a:solidFill>
                  <a:srgbClr val="000000"/>
                </a:solidFill>
              </a:rPr>
              <a:t>, 100404(R) </a:t>
            </a:r>
            <a:r>
              <a:rPr lang="en-US" sz="1400" dirty="0">
                <a:solidFill>
                  <a:srgbClr val="000000"/>
                </a:solidFill>
                <a:latin typeface="Arial"/>
                <a:ea typeface="ヒラギノ角ゴ Pro W3"/>
                <a:cs typeface="Arial"/>
              </a:rPr>
              <a:t>(2016) </a:t>
            </a:r>
            <a:endParaRPr kumimoji="0" lang="en-US" sz="1400" b="0" i="0" u="none" strike="noStrike" kern="0" cap="none" spc="0" normalizeH="0" baseline="0" noProof="0" dirty="0">
              <a:ln>
                <a:noFill/>
              </a:ln>
              <a:solidFill>
                <a:srgbClr val="000000"/>
              </a:solidFill>
              <a:effectLst/>
              <a:uLnTx/>
              <a:uFillTx/>
              <a:latin typeface="Arial"/>
              <a:cs typeface="Arial"/>
            </a:endParaRPr>
          </a:p>
        </p:txBody>
      </p:sp>
    </p:spTree>
    <p:extLst>
      <p:ext uri="{BB962C8B-B14F-4D97-AF65-F5344CB8AC3E}">
        <p14:creationId xmlns:p14="http://schemas.microsoft.com/office/powerpoint/2010/main" val="90090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0" y="-3860"/>
            <a:ext cx="9144000" cy="818611"/>
          </a:xfrm>
          <a:solidFill>
            <a:srgbClr val="3333CC"/>
          </a:solidFill>
        </p:spPr>
        <p:txBody>
          <a:bodyPr vert="horz" lIns="91440" tIns="45720" rIns="91440" bIns="45720" rtlCol="0" anchor="ctr">
            <a:noAutofit/>
          </a:bodyPr>
          <a:lstStyle/>
          <a:p>
            <a:r>
              <a:rPr lang="en-US" sz="3400" dirty="0">
                <a:solidFill>
                  <a:schemeClr val="bg1"/>
                </a:solidFill>
                <a:cs typeface="Andalus" pitchFamily="18" charset="-78"/>
              </a:rPr>
              <a:t>Spin-lattice thermalization in AFMs </a:t>
            </a:r>
            <a:r>
              <a:rPr lang="en-US" sz="3400" dirty="0" err="1">
                <a:solidFill>
                  <a:schemeClr val="bg1"/>
                </a:solidFill>
                <a:cs typeface="Andalus" pitchFamily="18" charset="-78"/>
              </a:rPr>
              <a:t>vs</a:t>
            </a:r>
            <a:r>
              <a:rPr lang="en-US" sz="3400" dirty="0">
                <a:solidFill>
                  <a:schemeClr val="bg1"/>
                </a:solidFill>
                <a:cs typeface="Andalus" pitchFamily="18" charset="-78"/>
              </a:rPr>
              <a:t> FMs</a:t>
            </a:r>
          </a:p>
        </p:txBody>
      </p:sp>
      <p:pic>
        <p:nvPicPr>
          <p:cNvPr id="2" name="Picture 1" descr="optpsignals8.eps"/>
          <p:cNvPicPr>
            <a:picLocks noChangeAspect="1"/>
          </p:cNvPicPr>
          <p:nvPr/>
        </p:nvPicPr>
        <p:blipFill rotWithShape="1">
          <a:blip r:embed="rId3">
            <a:extLst>
              <a:ext uri="{28A0092B-C50C-407E-A947-70E740481C1C}">
                <a14:useLocalDpi xmlns:a14="http://schemas.microsoft.com/office/drawing/2010/main" val="0"/>
              </a:ext>
            </a:extLst>
          </a:blip>
          <a:srcRect l="53918" t="60609" r="6613"/>
          <a:stretch/>
        </p:blipFill>
        <p:spPr>
          <a:xfrm>
            <a:off x="176940" y="961868"/>
            <a:ext cx="4261900" cy="3123876"/>
          </a:xfrm>
          <a:prstGeom prst="rect">
            <a:avLst/>
          </a:prstGeom>
        </p:spPr>
      </p:pic>
      <p:sp>
        <p:nvSpPr>
          <p:cNvPr id="6" name="Rectangle 5"/>
          <p:cNvSpPr>
            <a:spLocks noChangeArrowheads="1"/>
          </p:cNvSpPr>
          <p:nvPr/>
        </p:nvSpPr>
        <p:spPr bwMode="auto">
          <a:xfrm>
            <a:off x="2380329" y="6536568"/>
            <a:ext cx="4222178" cy="307777"/>
          </a:xfrm>
          <a:prstGeom prst="rect">
            <a:avLst/>
          </a:prstGeom>
          <a:noFill/>
          <a:ln w="19050">
            <a:noFill/>
            <a:miter lim="800000"/>
            <a:headEnd/>
            <a:tailEnd/>
          </a:ln>
        </p:spPr>
        <p:txBody>
          <a:bodyPr wrap="square">
            <a:prstTxWarp prst="textNoShape">
              <a:avLst/>
            </a:prstTxWarp>
            <a:spAutoFit/>
          </a:bodyPr>
          <a:lstStyle/>
          <a:p>
            <a:pPr lvl="0" defTabSz="914400"/>
            <a:r>
              <a:rPr kumimoji="0" lang="en-US" sz="1400" b="0" i="0" u="none" strike="noStrike" kern="0" cap="none" spc="0" normalizeH="0" baseline="0" noProof="0" dirty="0">
                <a:ln>
                  <a:noFill/>
                </a:ln>
                <a:solidFill>
                  <a:srgbClr val="000000"/>
                </a:solidFill>
                <a:effectLst/>
                <a:uLnTx/>
                <a:uFillTx/>
                <a:latin typeface="Arial"/>
                <a:cs typeface="Arial"/>
              </a:rPr>
              <a:t>P. </a:t>
            </a:r>
            <a:r>
              <a:rPr kumimoji="0" lang="en-US" sz="1400" b="0" i="0" u="none" strike="noStrike" kern="0" cap="none" spc="0" normalizeH="0" baseline="0" noProof="0" dirty="0" err="1">
                <a:ln>
                  <a:noFill/>
                </a:ln>
                <a:solidFill>
                  <a:srgbClr val="000000"/>
                </a:solidFill>
                <a:effectLst/>
                <a:uLnTx/>
                <a:uFillTx/>
                <a:latin typeface="Arial"/>
                <a:cs typeface="Arial"/>
              </a:rPr>
              <a:t>Bowlan</a:t>
            </a:r>
            <a:r>
              <a:rPr kumimoji="0" lang="en-US" sz="1400" b="0" i="0" u="none" strike="noStrike" kern="0" cap="none" spc="0" normalizeH="0" baseline="0" noProof="0" dirty="0">
                <a:ln>
                  <a:noFill/>
                </a:ln>
                <a:solidFill>
                  <a:srgbClr val="000000"/>
                </a:solidFill>
                <a:effectLst/>
                <a:uLnTx/>
                <a:uFillTx/>
                <a:latin typeface="Arial"/>
                <a:cs typeface="Arial"/>
              </a:rPr>
              <a:t> </a:t>
            </a:r>
            <a:r>
              <a:rPr kumimoji="0" lang="en-US" sz="1400" b="0" i="1" u="none" strike="noStrike" kern="0" cap="none" spc="0" normalizeH="0" baseline="0" noProof="0" dirty="0">
                <a:ln>
                  <a:noFill/>
                </a:ln>
                <a:solidFill>
                  <a:srgbClr val="000000"/>
                </a:solidFill>
                <a:effectLst/>
                <a:uLnTx/>
                <a:uFillTx/>
                <a:latin typeface="Arial"/>
                <a:cs typeface="Arial"/>
              </a:rPr>
              <a:t>et al, </a:t>
            </a:r>
            <a:r>
              <a:rPr lang="en-US" sz="1400" i="1" dirty="0">
                <a:solidFill>
                  <a:srgbClr val="000000"/>
                </a:solidFill>
              </a:rPr>
              <a:t>Phys. Rev. B</a:t>
            </a:r>
            <a:r>
              <a:rPr lang="en-US" sz="1400" dirty="0">
                <a:solidFill>
                  <a:srgbClr val="000000"/>
                </a:solidFill>
              </a:rPr>
              <a:t> </a:t>
            </a:r>
            <a:r>
              <a:rPr lang="en-US" sz="1400" b="1" dirty="0">
                <a:solidFill>
                  <a:srgbClr val="000000"/>
                </a:solidFill>
              </a:rPr>
              <a:t>94</a:t>
            </a:r>
            <a:r>
              <a:rPr lang="en-US" sz="1400" dirty="0">
                <a:solidFill>
                  <a:srgbClr val="000000"/>
                </a:solidFill>
              </a:rPr>
              <a:t>, 100404(R) </a:t>
            </a:r>
            <a:r>
              <a:rPr lang="en-US" sz="1400" dirty="0">
                <a:solidFill>
                  <a:srgbClr val="000000"/>
                </a:solidFill>
                <a:latin typeface="Arial"/>
                <a:ea typeface="ヒラギノ角ゴ Pro W3"/>
                <a:cs typeface="Arial"/>
              </a:rPr>
              <a:t>(2016) </a:t>
            </a:r>
            <a:endParaRPr kumimoji="0" lang="en-US" sz="1400" b="0" i="0" u="none" strike="noStrike" kern="0" cap="none" spc="0" normalizeH="0" baseline="0" noProof="0" dirty="0">
              <a:ln>
                <a:noFill/>
              </a:ln>
              <a:solidFill>
                <a:srgbClr val="000000"/>
              </a:solidFill>
              <a:effectLst/>
              <a:uLnTx/>
              <a:uFillTx/>
              <a:latin typeface="Arial"/>
              <a:cs typeface="Arial"/>
            </a:endParaRPr>
          </a:p>
        </p:txBody>
      </p:sp>
      <p:pic>
        <p:nvPicPr>
          <p:cNvPr id="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6172200"/>
            <a:ext cx="1430338" cy="66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Line 5"/>
          <p:cNvSpPr>
            <a:spLocks noChangeShapeType="1"/>
          </p:cNvSpPr>
          <p:nvPr/>
        </p:nvSpPr>
        <p:spPr bwMode="auto">
          <a:xfrm flipV="1">
            <a:off x="1511300" y="6529388"/>
            <a:ext cx="6856413" cy="6350"/>
          </a:xfrm>
          <a:prstGeom prst="line">
            <a:avLst/>
          </a:prstGeom>
          <a:noFill/>
          <a:ln w="38100">
            <a:solidFill>
              <a:srgbClr val="FFB300"/>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107113"/>
            <a:ext cx="742950"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stretch>
            <a:fillRect/>
          </a:stretch>
        </p:blipFill>
        <p:spPr>
          <a:xfrm>
            <a:off x="4986045" y="934567"/>
            <a:ext cx="3637579" cy="2997867"/>
          </a:xfrm>
          <a:prstGeom prst="rect">
            <a:avLst/>
          </a:prstGeom>
        </p:spPr>
      </p:pic>
      <p:sp>
        <p:nvSpPr>
          <p:cNvPr id="11" name="TextBox 10"/>
          <p:cNvSpPr txBox="1"/>
          <p:nvPr/>
        </p:nvSpPr>
        <p:spPr>
          <a:xfrm>
            <a:off x="5397439" y="3920959"/>
            <a:ext cx="3226185" cy="307777"/>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Averitt and Taylor, et al, </a:t>
            </a:r>
            <a:r>
              <a:rPr lang="en-US" sz="1400" i="1" dirty="0">
                <a:latin typeface="Arial" panose="020B0604020202020204" pitchFamily="34" charset="0"/>
                <a:cs typeface="Arial" panose="020B0604020202020204" pitchFamily="34" charset="0"/>
              </a:rPr>
              <a:t>JPCM</a:t>
            </a:r>
            <a:r>
              <a:rPr lang="en-US" sz="1400" b="1"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(2002)</a:t>
            </a:r>
          </a:p>
        </p:txBody>
      </p:sp>
      <p:sp>
        <p:nvSpPr>
          <p:cNvPr id="13" name="Rectangle 6"/>
          <p:cNvSpPr txBox="1">
            <a:spLocks noChangeArrowheads="1"/>
          </p:cNvSpPr>
          <p:nvPr/>
        </p:nvSpPr>
        <p:spPr bwMode="auto">
          <a:xfrm>
            <a:off x="131940" y="4216535"/>
            <a:ext cx="8993010" cy="2273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228600" indent="-228600" defTabSz="914400" fontAlgn="base">
              <a:lnSpc>
                <a:spcPct val="110000"/>
              </a:lnSpc>
              <a:spcBef>
                <a:spcPct val="20000"/>
              </a:spcBef>
              <a:spcAft>
                <a:spcPct val="0"/>
              </a:spcAft>
              <a:buFontTx/>
              <a:buChar char="•"/>
              <a:defRPr/>
            </a:pPr>
            <a:r>
              <a:rPr lang="en-US" kern="0" dirty="0">
                <a:solidFill>
                  <a:srgbClr val="000090"/>
                </a:solidFill>
                <a:latin typeface="Arial"/>
                <a:ea typeface="ＭＳ Ｐゴシック" charset="-128"/>
                <a:cs typeface="Arial"/>
              </a:rPr>
              <a:t>The spin-lattice thermalization time decreases with temperature in AFM HoMnO</a:t>
            </a:r>
            <a:r>
              <a:rPr lang="en-US" kern="0" baseline="-25000" dirty="0">
                <a:solidFill>
                  <a:srgbClr val="000090"/>
                </a:solidFill>
                <a:latin typeface="Arial"/>
                <a:ea typeface="ＭＳ Ｐゴシック" charset="-128"/>
                <a:cs typeface="Arial"/>
              </a:rPr>
              <a:t>3</a:t>
            </a:r>
          </a:p>
          <a:p>
            <a:pPr marL="228600" marR="0" lvl="0" indent="-228600" algn="l" defTabSz="914400" rtl="0" eaLnBrk="1" fontAlgn="base" latinLnBrk="0" hangingPunct="1">
              <a:lnSpc>
                <a:spcPct val="110000"/>
              </a:lnSpc>
              <a:spcBef>
                <a:spcPct val="20000"/>
              </a:spcBef>
              <a:spcAft>
                <a:spcPct val="0"/>
              </a:spcAft>
              <a:buClrTx/>
              <a:buSzTx/>
              <a:buFontTx/>
              <a:buChar char="•"/>
              <a:tabLst/>
              <a:defRPr/>
            </a:pPr>
            <a:r>
              <a:rPr lang="en-US" kern="0" dirty="0">
                <a:solidFill>
                  <a:srgbClr val="000090"/>
                </a:solidFill>
                <a:latin typeface="Arial"/>
                <a:ea typeface="ＭＳ Ｐゴシック" charset="-128"/>
                <a:cs typeface="Arial"/>
              </a:rPr>
              <a:t>Previous measurements on FM manganites reveal that </a:t>
            </a:r>
            <a:r>
              <a:rPr lang="en-US" i="1" kern="0" dirty="0" err="1">
                <a:solidFill>
                  <a:srgbClr val="000090"/>
                </a:solidFill>
                <a:latin typeface="Symbol" charset="2"/>
                <a:ea typeface="ＭＳ Ｐゴシック" charset="-128"/>
                <a:cs typeface="Symbol" charset="2"/>
              </a:rPr>
              <a:t>t</a:t>
            </a:r>
            <a:r>
              <a:rPr lang="en-US" kern="0" baseline="-25000" dirty="0" err="1">
                <a:solidFill>
                  <a:srgbClr val="000090"/>
                </a:solidFill>
                <a:latin typeface="Arial"/>
                <a:ea typeface="ＭＳ Ｐゴシック" charset="-128"/>
                <a:cs typeface="Arial"/>
              </a:rPr>
              <a:t>SL</a:t>
            </a:r>
            <a:r>
              <a:rPr lang="en-US" kern="0" dirty="0">
                <a:solidFill>
                  <a:srgbClr val="000090"/>
                </a:solidFill>
                <a:latin typeface="Arial"/>
                <a:ea typeface="ＭＳ Ｐゴシック" charset="-128"/>
                <a:cs typeface="Arial"/>
              </a:rPr>
              <a:t> follows the magnetic specific heat</a:t>
            </a:r>
          </a:p>
          <a:p>
            <a:pPr marL="228600" marR="0" lvl="0" indent="-228600" algn="l" defTabSz="914400" rtl="0" eaLnBrk="1" fontAlgn="base" latinLnBrk="0" hangingPunct="1">
              <a:lnSpc>
                <a:spcPct val="110000"/>
              </a:lnSpc>
              <a:spcBef>
                <a:spcPct val="20000"/>
              </a:spcBef>
              <a:spcAft>
                <a:spcPct val="0"/>
              </a:spcAft>
              <a:buClrTx/>
              <a:buSzTx/>
              <a:buFontTx/>
              <a:buChar char="•"/>
              <a:tabLst/>
              <a:defRPr/>
            </a:pPr>
            <a:r>
              <a:rPr lang="en-US" kern="0" dirty="0">
                <a:solidFill>
                  <a:srgbClr val="000090"/>
                </a:solidFill>
                <a:latin typeface="Arial"/>
                <a:ea typeface="ＭＳ Ｐゴシック" charset="-128"/>
                <a:cs typeface="Arial"/>
              </a:rPr>
              <a:t>Differences in spin-lattice thermalization between AFM and FMs:</a:t>
            </a:r>
          </a:p>
          <a:p>
            <a:pPr marL="685800" lvl="1" indent="-228600" defTabSz="914400" fontAlgn="base">
              <a:lnSpc>
                <a:spcPct val="110000"/>
              </a:lnSpc>
              <a:spcBef>
                <a:spcPct val="20000"/>
              </a:spcBef>
              <a:spcAft>
                <a:spcPct val="0"/>
              </a:spcAft>
              <a:buFontTx/>
              <a:buChar char="•"/>
              <a:defRPr/>
            </a:pPr>
            <a:r>
              <a:rPr lang="en-US" sz="1600" kern="0" dirty="0">
                <a:solidFill>
                  <a:srgbClr val="000000"/>
                </a:solidFill>
                <a:latin typeface="Arial"/>
                <a:ea typeface="ＭＳ Ｐゴシック" charset="-128"/>
                <a:cs typeface="Arial"/>
              </a:rPr>
              <a:t>In AFMs, phonons directly modulate the exchange interaction by changing spin separation</a:t>
            </a:r>
          </a:p>
          <a:p>
            <a:pPr marL="685800" lvl="1" indent="-228600" defTabSz="914400" fontAlgn="base">
              <a:lnSpc>
                <a:spcPct val="110000"/>
              </a:lnSpc>
              <a:spcBef>
                <a:spcPct val="20000"/>
              </a:spcBef>
              <a:spcAft>
                <a:spcPct val="0"/>
              </a:spcAft>
              <a:buFontTx/>
              <a:buChar char="•"/>
              <a:defRPr/>
            </a:pPr>
            <a:r>
              <a:rPr lang="en-US" sz="1600" kern="0" dirty="0">
                <a:solidFill>
                  <a:srgbClr val="000000"/>
                </a:solidFill>
                <a:latin typeface="Arial"/>
                <a:ea typeface="ＭＳ Ｐゴシック" charset="-128"/>
                <a:cs typeface="Arial"/>
              </a:rPr>
              <a:t>In FMs, spin-lattice thermalization is mediated by spin-orbit coupling due to spin conservation</a:t>
            </a:r>
          </a:p>
        </p:txBody>
      </p:sp>
      <p:sp>
        <p:nvSpPr>
          <p:cNvPr id="12" name="TextBox 11"/>
          <p:cNvSpPr txBox="1"/>
          <p:nvPr/>
        </p:nvSpPr>
        <p:spPr>
          <a:xfrm>
            <a:off x="-6350" y="6147857"/>
            <a:ext cx="9144000" cy="697114"/>
          </a:xfrm>
          <a:prstGeom prst="rect">
            <a:avLst/>
          </a:prstGeom>
          <a:solidFill>
            <a:srgbClr val="D2D2F4"/>
          </a:solidFill>
          <a:ln>
            <a:solidFill>
              <a:srgbClr val="000090"/>
            </a:solidFill>
          </a:ln>
        </p:spPr>
        <p:txBody>
          <a:bodyPr wrap="square" rtlCol="0">
            <a:spAutoFit/>
          </a:bodyPr>
          <a:lstStyle/>
          <a:p>
            <a:pPr algn="ctr" defTabSz="914400" fontAlgn="base">
              <a:lnSpc>
                <a:spcPct val="110000"/>
              </a:lnSpc>
              <a:spcBef>
                <a:spcPct val="20000"/>
              </a:spcBef>
              <a:spcAft>
                <a:spcPct val="0"/>
              </a:spcAft>
              <a:defRPr/>
            </a:pPr>
            <a:r>
              <a:rPr lang="en-US" b="1" kern="0" dirty="0">
                <a:solidFill>
                  <a:srgbClr val="000090"/>
                </a:solidFill>
                <a:latin typeface="Arial"/>
                <a:ea typeface="ＭＳ Ｐゴシック" charset="-128"/>
                <a:cs typeface="ＭＳ Ｐゴシック" charset="-128"/>
              </a:rPr>
              <a:t>Terahertz pulses provide a simple, table-top way to track spin dynamics in antiferromagnetic manganites</a:t>
            </a:r>
            <a:endParaRPr lang="en-US" sz="1400" kern="0" dirty="0">
              <a:solidFill>
                <a:srgbClr val="000090"/>
              </a:solidFill>
              <a:latin typeface="Arial"/>
              <a:ea typeface="ＭＳ Ｐゴシック" charset="-128"/>
              <a:cs typeface="ＭＳ Ｐゴシック" charset="-128"/>
            </a:endParaRPr>
          </a:p>
        </p:txBody>
      </p:sp>
    </p:spTree>
    <p:extLst>
      <p:ext uri="{BB962C8B-B14F-4D97-AF65-F5344CB8AC3E}">
        <p14:creationId xmlns:p14="http://schemas.microsoft.com/office/powerpoint/2010/main" val="3820637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xEl>
                                              <p:pRg st="3" end="3"/>
                                            </p:txEl>
                                          </p:spTgt>
                                        </p:tgtEl>
                                        <p:attrNameLst>
                                          <p:attrName>style.visibility</p:attrName>
                                        </p:attrNameLst>
                                      </p:cBhvr>
                                      <p:to>
                                        <p:strVal val="visible"/>
                                      </p:to>
                                    </p:set>
                                    <p:animEffect transition="in" filter="fade">
                                      <p:cBhvr>
                                        <p:cTn id="25" dur="500"/>
                                        <p:tgtEl>
                                          <p:spTgt spid="13">
                                            <p:txEl>
                                              <p:pRg st="3" end="3"/>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xEl>
                                              <p:pRg st="4" end="4"/>
                                            </p:txEl>
                                          </p:spTgt>
                                        </p:tgtEl>
                                        <p:attrNameLst>
                                          <p:attrName>style.visibility</p:attrName>
                                        </p:attrNameLst>
                                      </p:cBhvr>
                                      <p:to>
                                        <p:strVal val="visible"/>
                                      </p:to>
                                    </p:set>
                                    <p:animEffect transition="in" filter="fade">
                                      <p:cBhvr>
                                        <p:cTn id="28" dur="500"/>
                                        <p:tgtEl>
                                          <p:spTgt spid="1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5"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6" dur="1000" fill="hold"/>
                                        <p:tgtEl>
                                          <p:spTgt spid="12"/>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4120445" y="3854301"/>
            <a:ext cx="5036181" cy="2677656"/>
          </a:xfrm>
          <a:prstGeom prst="rect">
            <a:avLst/>
          </a:prstGeom>
          <a:noFill/>
        </p:spPr>
        <p:txBody>
          <a:bodyPr wrap="square" rtlCol="0">
            <a:spAutoFit/>
          </a:bodyPr>
          <a:lstStyle/>
          <a:p>
            <a:pPr marL="342900" indent="-342900" algn="l">
              <a:spcAft>
                <a:spcPts val="600"/>
              </a:spcAft>
              <a:buFont typeface="Arial"/>
              <a:buChar char="•"/>
            </a:pPr>
            <a:r>
              <a:rPr lang="en-US" dirty="0">
                <a:solidFill>
                  <a:srgbClr val="000090"/>
                </a:solidFill>
              </a:rPr>
              <a:t>Second harmonic generation is a more direct probe of ferroelectric order than optical reflectivity/transmission</a:t>
            </a:r>
          </a:p>
          <a:p>
            <a:pPr marL="800100" lvl="1" indent="-342900">
              <a:spcAft>
                <a:spcPts val="600"/>
              </a:spcAft>
              <a:buFont typeface="Arial"/>
              <a:buChar char="•"/>
            </a:pPr>
            <a:r>
              <a:rPr lang="en-US" sz="1600" dirty="0"/>
              <a:t>SHG originates from broken crystal inversion symmetry, which exists in all FE materials</a:t>
            </a:r>
          </a:p>
          <a:p>
            <a:pPr marL="342900" indent="-342900" algn="l">
              <a:spcAft>
                <a:spcPts val="600"/>
              </a:spcAft>
              <a:buFont typeface="Arial"/>
              <a:buChar char="•"/>
            </a:pPr>
            <a:r>
              <a:rPr lang="en-US" dirty="0">
                <a:solidFill>
                  <a:srgbClr val="000090"/>
                </a:solidFill>
              </a:rPr>
              <a:t>Measure signal as function of incident and SHG polarizations to determine crystal symmetry, nonlinear optical/piezoelectric coefficients</a:t>
            </a:r>
            <a:endParaRPr lang="en-US" dirty="0"/>
          </a:p>
        </p:txBody>
      </p:sp>
      <p:sp>
        <p:nvSpPr>
          <p:cNvPr id="11" name="Title 1"/>
          <p:cNvSpPr>
            <a:spLocks noGrp="1"/>
          </p:cNvSpPr>
          <p:nvPr>
            <p:ph type="title"/>
          </p:nvPr>
        </p:nvSpPr>
        <p:spPr>
          <a:xfrm>
            <a:off x="0" y="0"/>
            <a:ext cx="9144000" cy="826042"/>
          </a:xfrm>
        </p:spPr>
        <p:txBody>
          <a:bodyPr/>
          <a:lstStyle/>
          <a:p>
            <a:pPr algn="ctr"/>
            <a:r>
              <a:rPr lang="en-US" dirty="0"/>
              <a:t>Using SHG to directly probe FE order</a:t>
            </a:r>
            <a:endParaRPr lang="en-US" baseline="-25000" dirty="0"/>
          </a:p>
        </p:txBody>
      </p:sp>
      <p:sp>
        <p:nvSpPr>
          <p:cNvPr id="13" name="Rectangle 5"/>
          <p:cNvSpPr>
            <a:spLocks noChangeArrowheads="1"/>
          </p:cNvSpPr>
          <p:nvPr/>
        </p:nvSpPr>
        <p:spPr bwMode="auto">
          <a:xfrm>
            <a:off x="1622778" y="6553200"/>
            <a:ext cx="6350000" cy="307777"/>
          </a:xfrm>
          <a:prstGeom prst="rect">
            <a:avLst/>
          </a:prstGeom>
          <a:noFill/>
          <a:ln w="19050">
            <a:noFill/>
            <a:miter lim="800000"/>
            <a:headEnd/>
            <a:tailEnd/>
          </a:ln>
        </p:spPr>
        <p:txBody>
          <a:bodyPr wrap="square">
            <a:prstTxWarp prst="textNoShape">
              <a:avLst/>
            </a:prstTxWarp>
            <a:spAutoFit/>
          </a:bodyPr>
          <a:lstStyle/>
          <a:p>
            <a:r>
              <a:rPr lang="en-US" sz="1400" dirty="0"/>
              <a:t>M. </a:t>
            </a:r>
            <a:r>
              <a:rPr lang="en-US" sz="1400" dirty="0" err="1"/>
              <a:t>Fiebig</a:t>
            </a:r>
            <a:r>
              <a:rPr lang="en-US" sz="1400" dirty="0"/>
              <a:t>, et al, </a:t>
            </a:r>
            <a:r>
              <a:rPr lang="en-US" sz="1400" i="1" dirty="0"/>
              <a:t>JOSA B</a:t>
            </a:r>
            <a:r>
              <a:rPr lang="en-US" sz="1400" dirty="0"/>
              <a:t> (2005); S. A. </a:t>
            </a:r>
            <a:r>
              <a:rPr lang="en-US" sz="1400" dirty="0" err="1"/>
              <a:t>Denev</a:t>
            </a:r>
            <a:r>
              <a:rPr lang="en-US" sz="1400" dirty="0"/>
              <a:t> et al</a:t>
            </a:r>
            <a:r>
              <a:rPr lang="en-US" sz="1400" i="1" dirty="0"/>
              <a:t>, J. Am. Ceram. Soc. </a:t>
            </a:r>
            <a:r>
              <a:rPr lang="en-US" sz="1400" i="0" dirty="0"/>
              <a:t>(2011)</a:t>
            </a:r>
          </a:p>
        </p:txBody>
      </p:sp>
      <p:pic>
        <p:nvPicPr>
          <p:cNvPr id="2" name="Picture 1" descr="Fig1.eps"/>
          <p:cNvPicPr>
            <a:picLocks noChangeAspect="1"/>
          </p:cNvPicPr>
          <p:nvPr/>
        </p:nvPicPr>
        <p:blipFill rotWithShape="1">
          <a:blip r:embed="rId3">
            <a:extLst>
              <a:ext uri="{28A0092B-C50C-407E-A947-70E740481C1C}">
                <a14:useLocalDpi xmlns:a14="http://schemas.microsoft.com/office/drawing/2010/main" val="0"/>
              </a:ext>
            </a:extLst>
          </a:blip>
          <a:srcRect r="34755" b="57928"/>
          <a:stretch/>
        </p:blipFill>
        <p:spPr>
          <a:xfrm>
            <a:off x="191909" y="1154801"/>
            <a:ext cx="4210758" cy="2047160"/>
          </a:xfrm>
          <a:prstGeom prst="rect">
            <a:avLst/>
          </a:prstGeom>
        </p:spPr>
      </p:pic>
      <p:grpSp>
        <p:nvGrpSpPr>
          <p:cNvPr id="5" name="Group 4"/>
          <p:cNvGrpSpPr/>
          <p:nvPr/>
        </p:nvGrpSpPr>
        <p:grpSpPr>
          <a:xfrm>
            <a:off x="5303489" y="967153"/>
            <a:ext cx="2796289" cy="2705758"/>
            <a:chOff x="4576764" y="826042"/>
            <a:chExt cx="2669289" cy="2547671"/>
          </a:xfrm>
        </p:grpSpPr>
        <p:pic>
          <p:nvPicPr>
            <p:cNvPr id="7" name="Picture 6" descr="Fig1.eps"/>
            <p:cNvPicPr>
              <a:picLocks noChangeAspect="1"/>
            </p:cNvPicPr>
            <p:nvPr/>
          </p:nvPicPr>
          <p:blipFill rotWithShape="1">
            <a:blip r:embed="rId3">
              <a:extLst>
                <a:ext uri="{28A0092B-C50C-407E-A947-70E740481C1C}">
                  <a14:useLocalDpi xmlns:a14="http://schemas.microsoft.com/office/drawing/2010/main" val="0"/>
                </a:ext>
              </a:extLst>
            </a:blip>
            <a:srcRect t="41588" r="55199"/>
            <a:stretch/>
          </p:blipFill>
          <p:spPr>
            <a:xfrm>
              <a:off x="4576764" y="826042"/>
              <a:ext cx="2591680" cy="2547671"/>
            </a:xfrm>
            <a:prstGeom prst="rect">
              <a:avLst/>
            </a:prstGeom>
          </p:spPr>
        </p:pic>
        <p:sp>
          <p:nvSpPr>
            <p:cNvPr id="3" name="Rectangle 2"/>
            <p:cNvSpPr/>
            <p:nvPr/>
          </p:nvSpPr>
          <p:spPr bwMode="auto">
            <a:xfrm>
              <a:off x="7090831" y="1159934"/>
              <a:ext cx="155222" cy="176493"/>
            </a:xfrm>
            <a:prstGeom prst="rect">
              <a:avLst/>
            </a:prstGeom>
            <a:solidFill>
              <a:srgbClr val="FFFF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07" charset="0"/>
              </a:endParaRPr>
            </a:p>
          </p:txBody>
        </p:sp>
      </p:grpSp>
      <p:grpSp>
        <p:nvGrpSpPr>
          <p:cNvPr id="9" name="Group 8"/>
          <p:cNvGrpSpPr/>
          <p:nvPr/>
        </p:nvGrpSpPr>
        <p:grpSpPr>
          <a:xfrm>
            <a:off x="184855" y="3630578"/>
            <a:ext cx="3780369" cy="2693692"/>
            <a:chOff x="523519" y="3630578"/>
            <a:chExt cx="3780369" cy="2693692"/>
          </a:xfrm>
        </p:grpSpPr>
        <p:pic>
          <p:nvPicPr>
            <p:cNvPr id="8" name="Picture 7" descr="Fig1.eps"/>
            <p:cNvPicPr>
              <a:picLocks noChangeAspect="1"/>
            </p:cNvPicPr>
            <p:nvPr/>
          </p:nvPicPr>
          <p:blipFill rotWithShape="1">
            <a:blip r:embed="rId3">
              <a:extLst>
                <a:ext uri="{28A0092B-C50C-407E-A947-70E740481C1C}">
                  <a14:useLocalDpi xmlns:a14="http://schemas.microsoft.com/office/drawing/2010/main" val="0"/>
                </a:ext>
              </a:extLst>
            </a:blip>
            <a:srcRect l="43476" t="45462"/>
            <a:stretch/>
          </p:blipFill>
          <p:spPr>
            <a:xfrm>
              <a:off x="601130" y="3630578"/>
              <a:ext cx="3702758" cy="2693692"/>
            </a:xfrm>
            <a:prstGeom prst="rect">
              <a:avLst/>
            </a:prstGeom>
          </p:spPr>
        </p:pic>
        <p:sp>
          <p:nvSpPr>
            <p:cNvPr id="10" name="Rectangle 9"/>
            <p:cNvSpPr/>
            <p:nvPr/>
          </p:nvSpPr>
          <p:spPr bwMode="auto">
            <a:xfrm>
              <a:off x="523519" y="4842934"/>
              <a:ext cx="155222" cy="176493"/>
            </a:xfrm>
            <a:prstGeom prst="rect">
              <a:avLst/>
            </a:prstGeom>
            <a:solidFill>
              <a:srgbClr val="FFFF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07" charset="0"/>
              </a:endParaRPr>
            </a:p>
          </p:txBody>
        </p:sp>
        <p:sp>
          <p:nvSpPr>
            <p:cNvPr id="14" name="Rectangle 13"/>
            <p:cNvSpPr/>
            <p:nvPr/>
          </p:nvSpPr>
          <p:spPr bwMode="auto">
            <a:xfrm>
              <a:off x="551738" y="5477934"/>
              <a:ext cx="155222" cy="176493"/>
            </a:xfrm>
            <a:prstGeom prst="rect">
              <a:avLst/>
            </a:prstGeom>
            <a:solidFill>
              <a:srgbClr val="FFFFFF"/>
            </a:solidFill>
            <a:ln w="190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07" charset="0"/>
              </a:endParaRPr>
            </a:p>
          </p:txBody>
        </p:sp>
      </p:grpSp>
    </p:spTree>
    <p:extLst>
      <p:ext uri="{BB962C8B-B14F-4D97-AF65-F5344CB8AC3E}">
        <p14:creationId xmlns:p14="http://schemas.microsoft.com/office/powerpoint/2010/main" val="31750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21">
                                            <p:txEl>
                                              <p:pRg st="2" end="2"/>
                                            </p:txEl>
                                          </p:spTgt>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9"/>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fade">
                                      <p:cBhvr>
                                        <p:cTn id="15" dur="500"/>
                                        <p:tgtEl>
                                          <p:spTgt spid="21">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89038"/>
          </a:xfrm>
        </p:spPr>
        <p:txBody>
          <a:bodyPr/>
          <a:lstStyle/>
          <a:p>
            <a:r>
              <a:rPr lang="en-US" dirty="0"/>
              <a:t>Femtosecond time-resolved SHG in BSTO/LCMO bilayers</a:t>
            </a:r>
          </a:p>
        </p:txBody>
      </p:sp>
      <p:pic>
        <p:nvPicPr>
          <p:cNvPr id="4" name="Picture 3" descr="Fig_2b_TRSHG_3D.pdf"/>
          <p:cNvPicPr>
            <a:picLocks noChangeAspect="1"/>
          </p:cNvPicPr>
          <p:nvPr/>
        </p:nvPicPr>
        <p:blipFill rotWithShape="1">
          <a:blip r:embed="rId3">
            <a:extLst>
              <a:ext uri="{28A0092B-C50C-407E-A947-70E740481C1C}">
                <a14:useLocalDpi xmlns:a14="http://schemas.microsoft.com/office/drawing/2010/main" val="0"/>
              </a:ext>
            </a:extLst>
          </a:blip>
          <a:srcRect t="18724" b="15844"/>
          <a:stretch/>
        </p:blipFill>
        <p:spPr>
          <a:xfrm>
            <a:off x="4267385" y="1751263"/>
            <a:ext cx="4818346" cy="4080023"/>
          </a:xfrm>
          <a:prstGeom prst="rect">
            <a:avLst/>
          </a:prstGeom>
        </p:spPr>
      </p:pic>
      <p:grpSp>
        <p:nvGrpSpPr>
          <p:cNvPr id="5" name="Group 4"/>
          <p:cNvGrpSpPr/>
          <p:nvPr/>
        </p:nvGrpSpPr>
        <p:grpSpPr>
          <a:xfrm>
            <a:off x="4186184" y="1329442"/>
            <a:ext cx="4957816" cy="3113471"/>
            <a:chOff x="4186183" y="1838648"/>
            <a:chExt cx="4957816" cy="3113471"/>
          </a:xfrm>
        </p:grpSpPr>
        <p:pic>
          <p:nvPicPr>
            <p:cNvPr id="6" name="Picture 16"/>
            <p:cNvPicPr>
              <a:picLocks noChangeAspect="1" noChangeArrowheads="1"/>
            </p:cNvPicPr>
            <p:nvPr/>
          </p:nvPicPr>
          <p:blipFill>
            <a:blip r:embed="rId4" cstate="print"/>
            <a:srcRect/>
            <a:stretch>
              <a:fillRect/>
            </a:stretch>
          </p:blipFill>
          <p:spPr bwMode="auto">
            <a:xfrm>
              <a:off x="4186183" y="1838648"/>
              <a:ext cx="4870880" cy="2793405"/>
            </a:xfrm>
            <a:prstGeom prst="rect">
              <a:avLst/>
            </a:prstGeom>
            <a:noFill/>
            <a:ln w="9525">
              <a:noFill/>
              <a:miter lim="800000"/>
              <a:headEnd/>
              <a:tailEnd/>
            </a:ln>
            <a:effectLst>
              <a:glow rad="228600">
                <a:schemeClr val="accent3">
                  <a:satMod val="175000"/>
                  <a:alpha val="40000"/>
                </a:schemeClr>
              </a:glow>
            </a:effectLst>
          </p:spPr>
        </p:pic>
        <p:sp>
          <p:nvSpPr>
            <p:cNvPr id="7" name="Rectangle 6"/>
            <p:cNvSpPr/>
            <p:nvPr/>
          </p:nvSpPr>
          <p:spPr>
            <a:xfrm>
              <a:off x="4735358" y="4644342"/>
              <a:ext cx="4408641" cy="307777"/>
            </a:xfrm>
            <a:prstGeom prst="rect">
              <a:avLst/>
            </a:prstGeom>
          </p:spPr>
          <p:txBody>
            <a:bodyPr wrap="square">
              <a:spAutoFit/>
            </a:bodyPr>
            <a:lstStyle/>
            <a:p>
              <a:pPr marL="457200" indent="-457200"/>
              <a:r>
                <a:rPr lang="en-US" sz="1400" dirty="0">
                  <a:solidFill>
                    <a:srgbClr val="000000"/>
                  </a:solidFill>
                  <a:latin typeface="Arial" pitchFamily="34" charset="0"/>
                  <a:cs typeface="Arial" pitchFamily="34" charset="0"/>
                </a:rPr>
                <a:t>G. </a:t>
              </a:r>
              <a:r>
                <a:rPr lang="en-US" sz="1400" dirty="0" err="1">
                  <a:solidFill>
                    <a:srgbClr val="000000"/>
                  </a:solidFill>
                  <a:latin typeface="Arial" pitchFamily="34" charset="0"/>
                  <a:cs typeface="Arial" pitchFamily="34" charset="0"/>
                </a:rPr>
                <a:t>Srinivasan</a:t>
              </a:r>
              <a:r>
                <a:rPr lang="en-US" sz="1400" dirty="0">
                  <a:solidFill>
                    <a:srgbClr val="000000"/>
                  </a:solidFill>
                  <a:latin typeface="Arial" pitchFamily="34" charset="0"/>
                  <a:cs typeface="Arial" pitchFamily="34" charset="0"/>
                </a:rPr>
                <a:t>, </a:t>
              </a:r>
              <a:r>
                <a:rPr lang="en-US" sz="1400" i="1" dirty="0">
                  <a:solidFill>
                    <a:srgbClr val="000000"/>
                  </a:solidFill>
                  <a:latin typeface="Arial" pitchFamily="34" charset="0"/>
                  <a:cs typeface="Arial" pitchFamily="34" charset="0"/>
                </a:rPr>
                <a:t>et al.</a:t>
              </a:r>
              <a:r>
                <a:rPr lang="en-US" sz="1400" dirty="0">
                  <a:solidFill>
                    <a:srgbClr val="000000"/>
                  </a:solidFill>
                  <a:latin typeface="Arial" pitchFamily="34" charset="0"/>
                  <a:cs typeface="Arial" pitchFamily="34" charset="0"/>
                </a:rPr>
                <a:t>, Phys. Rev. B 65, 134402 (2002)</a:t>
              </a:r>
            </a:p>
          </p:txBody>
        </p:sp>
      </p:grpSp>
      <p:sp>
        <p:nvSpPr>
          <p:cNvPr id="8" name="Rectangle 7"/>
          <p:cNvSpPr>
            <a:spLocks noChangeArrowheads="1"/>
          </p:cNvSpPr>
          <p:nvPr/>
        </p:nvSpPr>
        <p:spPr bwMode="auto">
          <a:xfrm>
            <a:off x="2400992" y="6536568"/>
            <a:ext cx="4716340" cy="307777"/>
          </a:xfrm>
          <a:prstGeom prst="rect">
            <a:avLst/>
          </a:prstGeom>
          <a:noFill/>
          <a:ln w="19050">
            <a:noFill/>
            <a:miter lim="800000"/>
            <a:headEnd/>
            <a:tailEnd/>
          </a:ln>
        </p:spPr>
        <p:txBody>
          <a:bodyPr wrap="square">
            <a:prstTxWarp prst="textNoShape">
              <a:avLst/>
            </a:prstTxWarp>
            <a:spAutoFit/>
          </a:bodyPr>
          <a:lstStyle/>
          <a:p>
            <a:r>
              <a:rPr lang="en-US" sz="1400" dirty="0">
                <a:solidFill>
                  <a:srgbClr val="000000"/>
                </a:solidFill>
              </a:rPr>
              <a:t>Y.-M. </a:t>
            </a:r>
            <a:r>
              <a:rPr lang="en-US" sz="1400" dirty="0" err="1">
                <a:solidFill>
                  <a:srgbClr val="000000"/>
                </a:solidFill>
              </a:rPr>
              <a:t>Sheu</a:t>
            </a:r>
            <a:r>
              <a:rPr lang="en-US" sz="1400" dirty="0">
                <a:solidFill>
                  <a:srgbClr val="000000"/>
                </a:solidFill>
              </a:rPr>
              <a:t> </a:t>
            </a:r>
            <a:r>
              <a:rPr lang="en-US" sz="1400" i="1" dirty="0">
                <a:solidFill>
                  <a:srgbClr val="000000"/>
                </a:solidFill>
              </a:rPr>
              <a:t>et al, Nature Communications </a:t>
            </a:r>
            <a:r>
              <a:rPr lang="en-US" sz="1400" b="1" dirty="0">
                <a:solidFill>
                  <a:srgbClr val="000000"/>
                </a:solidFill>
              </a:rPr>
              <a:t>5,</a:t>
            </a:r>
            <a:r>
              <a:rPr lang="en-US" sz="1400" dirty="0">
                <a:solidFill>
                  <a:srgbClr val="000000"/>
                </a:solidFill>
              </a:rPr>
              <a:t> 5832 (2014)</a:t>
            </a:r>
            <a:endParaRPr lang="en-US" sz="1400" b="1" dirty="0">
              <a:solidFill>
                <a:srgbClr val="000000"/>
              </a:solidFill>
            </a:endParaRPr>
          </a:p>
        </p:txBody>
      </p:sp>
      <p:grpSp>
        <p:nvGrpSpPr>
          <p:cNvPr id="9" name="Group 8"/>
          <p:cNvGrpSpPr/>
          <p:nvPr/>
        </p:nvGrpSpPr>
        <p:grpSpPr>
          <a:xfrm>
            <a:off x="5253706" y="4569281"/>
            <a:ext cx="3251487" cy="1233240"/>
            <a:chOff x="5710353" y="4542387"/>
            <a:chExt cx="3251487" cy="1233240"/>
          </a:xfrm>
        </p:grpSpPr>
        <p:grpSp>
          <p:nvGrpSpPr>
            <p:cNvPr id="10" name="Group 9"/>
            <p:cNvGrpSpPr/>
            <p:nvPr/>
          </p:nvGrpSpPr>
          <p:grpSpPr>
            <a:xfrm>
              <a:off x="6581024" y="5168701"/>
              <a:ext cx="1780570" cy="593558"/>
              <a:chOff x="6581024" y="5168701"/>
              <a:chExt cx="1780570" cy="593558"/>
            </a:xfrm>
          </p:grpSpPr>
          <p:sp>
            <p:nvSpPr>
              <p:cNvPr id="19" name="Rectangle 18"/>
              <p:cNvSpPr/>
              <p:nvPr/>
            </p:nvSpPr>
            <p:spPr bwMode="auto">
              <a:xfrm>
                <a:off x="6581024" y="5168701"/>
                <a:ext cx="1776500" cy="292600"/>
              </a:xfrm>
              <a:prstGeom prst="rect">
                <a:avLst/>
              </a:prstGeom>
              <a:solidFill>
                <a:schemeClr val="accent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07" charset="0"/>
                </a:endParaRPr>
              </a:p>
            </p:txBody>
          </p:sp>
          <p:sp>
            <p:nvSpPr>
              <p:cNvPr id="20" name="Rectangle 19"/>
              <p:cNvSpPr/>
              <p:nvPr/>
            </p:nvSpPr>
            <p:spPr bwMode="auto">
              <a:xfrm>
                <a:off x="6585094" y="5469659"/>
                <a:ext cx="1776500" cy="292600"/>
              </a:xfrm>
              <a:prstGeom prst="rect">
                <a:avLst/>
              </a:prstGeom>
              <a:solidFill>
                <a:srgbClr val="3333CC"/>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a:ln>
                    <a:noFill/>
                  </a:ln>
                  <a:solidFill>
                    <a:schemeClr val="tx1"/>
                  </a:solidFill>
                  <a:effectLst/>
                  <a:latin typeface="Arial" pitchFamily="-107" charset="0"/>
                </a:endParaRPr>
              </a:p>
            </p:txBody>
          </p:sp>
        </p:grpSp>
        <p:sp>
          <p:nvSpPr>
            <p:cNvPr id="11" name="Line 5"/>
            <p:cNvSpPr>
              <a:spLocks noChangeShapeType="1"/>
            </p:cNvSpPr>
            <p:nvPr/>
          </p:nvSpPr>
          <p:spPr bwMode="auto">
            <a:xfrm>
              <a:off x="6414572" y="5060248"/>
              <a:ext cx="1007841" cy="401053"/>
            </a:xfrm>
            <a:prstGeom prst="line">
              <a:avLst/>
            </a:prstGeom>
            <a:noFill/>
            <a:ln w="50800">
              <a:solidFill>
                <a:srgbClr val="FF0000"/>
              </a:solidFill>
              <a:round/>
              <a:headEnd/>
              <a:tailEnd type="triangle" w="med" len="med"/>
            </a:ln>
          </p:spPr>
          <p:txBody>
            <a:bodyPr>
              <a:prstTxWarp prst="textNoShape">
                <a:avLst/>
              </a:prstTxWarp>
            </a:bodyPr>
            <a:lstStyle/>
            <a:p>
              <a:endParaRPr lang="en-US">
                <a:ln w="28575" cmpd="sng">
                  <a:solidFill>
                    <a:schemeClr val="tx1"/>
                  </a:solidFill>
                </a:ln>
              </a:endParaRPr>
            </a:p>
          </p:txBody>
        </p:sp>
        <p:sp>
          <p:nvSpPr>
            <p:cNvPr id="12" name="TextBox 11"/>
            <p:cNvSpPr txBox="1"/>
            <p:nvPr/>
          </p:nvSpPr>
          <p:spPr>
            <a:xfrm>
              <a:off x="8372645" y="5137715"/>
              <a:ext cx="446857" cy="338554"/>
            </a:xfrm>
            <a:prstGeom prst="rect">
              <a:avLst/>
            </a:prstGeom>
            <a:noFill/>
          </p:spPr>
          <p:txBody>
            <a:bodyPr wrap="none" rtlCol="0">
              <a:spAutoFit/>
            </a:bodyPr>
            <a:lstStyle/>
            <a:p>
              <a:r>
                <a:rPr lang="en-US" sz="1600" b="1" dirty="0"/>
                <a:t>FE</a:t>
              </a:r>
            </a:p>
          </p:txBody>
        </p:sp>
        <p:sp>
          <p:nvSpPr>
            <p:cNvPr id="13" name="TextBox 12"/>
            <p:cNvSpPr txBox="1"/>
            <p:nvPr/>
          </p:nvSpPr>
          <p:spPr>
            <a:xfrm>
              <a:off x="8360606" y="5437073"/>
              <a:ext cx="480921" cy="338554"/>
            </a:xfrm>
            <a:prstGeom prst="rect">
              <a:avLst/>
            </a:prstGeom>
            <a:noFill/>
          </p:spPr>
          <p:txBody>
            <a:bodyPr wrap="none" rtlCol="0">
              <a:spAutoFit/>
            </a:bodyPr>
            <a:lstStyle/>
            <a:p>
              <a:r>
                <a:rPr lang="en-US" sz="1600" b="1" dirty="0"/>
                <a:t>FM</a:t>
              </a:r>
            </a:p>
          </p:txBody>
        </p:sp>
        <p:sp>
          <p:nvSpPr>
            <p:cNvPr id="14" name="Line 5"/>
            <p:cNvSpPr>
              <a:spLocks noChangeShapeType="1"/>
            </p:cNvSpPr>
            <p:nvPr/>
          </p:nvSpPr>
          <p:spPr bwMode="auto">
            <a:xfrm>
              <a:off x="6433293" y="4752637"/>
              <a:ext cx="1007841" cy="401053"/>
            </a:xfrm>
            <a:prstGeom prst="line">
              <a:avLst/>
            </a:prstGeom>
            <a:noFill/>
            <a:ln w="50800">
              <a:solidFill>
                <a:srgbClr val="FF0000"/>
              </a:solidFill>
              <a:round/>
              <a:headEnd/>
              <a:tailEnd type="triangle" w="med" len="med"/>
            </a:ln>
          </p:spPr>
          <p:txBody>
            <a:bodyPr>
              <a:prstTxWarp prst="textNoShape">
                <a:avLst/>
              </a:prstTxWarp>
            </a:bodyPr>
            <a:lstStyle/>
            <a:p>
              <a:endParaRPr lang="en-US">
                <a:ln w="28575" cmpd="sng">
                  <a:solidFill>
                    <a:schemeClr val="tx1"/>
                  </a:solidFill>
                </a:ln>
              </a:endParaRPr>
            </a:p>
          </p:txBody>
        </p:sp>
        <p:sp>
          <p:nvSpPr>
            <p:cNvPr id="15" name="Line 7"/>
            <p:cNvSpPr>
              <a:spLocks noChangeShapeType="1"/>
            </p:cNvSpPr>
            <p:nvPr/>
          </p:nvSpPr>
          <p:spPr bwMode="auto">
            <a:xfrm flipV="1">
              <a:off x="7422414" y="4747278"/>
              <a:ext cx="963599" cy="401053"/>
            </a:xfrm>
            <a:prstGeom prst="line">
              <a:avLst/>
            </a:prstGeom>
            <a:noFill/>
            <a:ln w="50800">
              <a:solidFill>
                <a:srgbClr val="0000FF"/>
              </a:solidFill>
              <a:round/>
              <a:headEnd/>
              <a:tailEnd type="triangle" w="med" len="med"/>
            </a:ln>
          </p:spPr>
          <p:txBody>
            <a:bodyPr>
              <a:prstTxWarp prst="textNoShape">
                <a:avLst/>
              </a:prstTxWarp>
            </a:bodyPr>
            <a:lstStyle/>
            <a:p>
              <a:endParaRPr lang="en-US">
                <a:ln w="57150" cmpd="sng">
                  <a:solidFill>
                    <a:schemeClr val="tx1"/>
                  </a:solidFill>
                </a:ln>
              </a:endParaRPr>
            </a:p>
          </p:txBody>
        </p:sp>
        <p:sp>
          <p:nvSpPr>
            <p:cNvPr id="16" name="TextBox 15"/>
            <p:cNvSpPr txBox="1"/>
            <p:nvPr/>
          </p:nvSpPr>
          <p:spPr>
            <a:xfrm>
              <a:off x="5738347" y="4880941"/>
              <a:ext cx="754634" cy="338554"/>
            </a:xfrm>
            <a:prstGeom prst="rect">
              <a:avLst/>
            </a:prstGeom>
            <a:noFill/>
          </p:spPr>
          <p:txBody>
            <a:bodyPr wrap="none" rtlCol="0">
              <a:spAutoFit/>
            </a:bodyPr>
            <a:lstStyle/>
            <a:p>
              <a:r>
                <a:rPr lang="en-US" sz="1600" b="1" dirty="0"/>
                <a:t>Pump</a:t>
              </a:r>
            </a:p>
          </p:txBody>
        </p:sp>
        <p:sp>
          <p:nvSpPr>
            <p:cNvPr id="17" name="TextBox 16"/>
            <p:cNvSpPr txBox="1"/>
            <p:nvPr/>
          </p:nvSpPr>
          <p:spPr>
            <a:xfrm>
              <a:off x="5710353" y="4542387"/>
              <a:ext cx="766155" cy="338554"/>
            </a:xfrm>
            <a:prstGeom prst="rect">
              <a:avLst/>
            </a:prstGeom>
            <a:noFill/>
          </p:spPr>
          <p:txBody>
            <a:bodyPr wrap="none" rtlCol="0">
              <a:spAutoFit/>
            </a:bodyPr>
            <a:lstStyle/>
            <a:p>
              <a:r>
                <a:rPr lang="en-US" sz="1600" b="1" dirty="0"/>
                <a:t>Probe</a:t>
              </a:r>
            </a:p>
          </p:txBody>
        </p:sp>
        <p:sp>
          <p:nvSpPr>
            <p:cNvPr id="18" name="TextBox 17"/>
            <p:cNvSpPr txBox="1"/>
            <p:nvPr/>
          </p:nvSpPr>
          <p:spPr>
            <a:xfrm>
              <a:off x="8332541" y="4555755"/>
              <a:ext cx="629299" cy="338554"/>
            </a:xfrm>
            <a:prstGeom prst="rect">
              <a:avLst/>
            </a:prstGeom>
            <a:noFill/>
          </p:spPr>
          <p:txBody>
            <a:bodyPr wrap="none" rtlCol="0">
              <a:spAutoFit/>
            </a:bodyPr>
            <a:lstStyle/>
            <a:p>
              <a:r>
                <a:rPr lang="en-US" sz="1600" b="1" dirty="0"/>
                <a:t>SHG</a:t>
              </a:r>
            </a:p>
          </p:txBody>
        </p:sp>
      </p:grpSp>
      <p:sp>
        <p:nvSpPr>
          <p:cNvPr id="3" name="Content Placeholder 2"/>
          <p:cNvSpPr>
            <a:spLocks noGrp="1"/>
          </p:cNvSpPr>
          <p:nvPr>
            <p:ph idx="1"/>
          </p:nvPr>
        </p:nvSpPr>
        <p:spPr>
          <a:xfrm>
            <a:off x="122901" y="1223203"/>
            <a:ext cx="4267392" cy="5113431"/>
          </a:xfrm>
        </p:spPr>
        <p:txBody>
          <a:bodyPr/>
          <a:lstStyle/>
          <a:p>
            <a:r>
              <a:rPr lang="en-US" sz="2000" dirty="0"/>
              <a:t>Strain-based ME coupling has previously been demonstrated in FE/FM heterostructures</a:t>
            </a:r>
          </a:p>
          <a:p>
            <a:pPr lvl="1"/>
            <a:r>
              <a:rPr lang="en-US" sz="1600" dirty="0"/>
              <a:t>External B field modifies magnetostriction in FM layer, affecting FE polarization</a:t>
            </a:r>
          </a:p>
          <a:p>
            <a:endParaRPr lang="en-US" sz="2000" b="1" dirty="0">
              <a:solidFill>
                <a:srgbClr val="000090"/>
              </a:solidFill>
              <a:cs typeface="Arial" pitchFamily="34" charset="0"/>
            </a:endParaRPr>
          </a:p>
          <a:p>
            <a:r>
              <a:rPr lang="en-US" sz="2000" b="1" dirty="0">
                <a:solidFill>
                  <a:srgbClr val="000090"/>
                </a:solidFill>
                <a:cs typeface="Arial" pitchFamily="34" charset="0"/>
              </a:rPr>
              <a:t>Can we use femtosecond optical pulses to couple FM and FE order in a similar manner?</a:t>
            </a:r>
            <a:endParaRPr lang="en-US" sz="2000" dirty="0"/>
          </a:p>
          <a:p>
            <a:pPr marL="0" indent="0">
              <a:buNone/>
            </a:pPr>
            <a:endParaRPr lang="en-US" sz="2000" dirty="0"/>
          </a:p>
          <a:p>
            <a:r>
              <a:rPr lang="en-US" sz="2000" dirty="0"/>
              <a:t>Optically modify FM order in LCMO and track associated changes in FE order in BSTO with time-resolved SHG</a:t>
            </a:r>
            <a:endParaRPr lang="en-US" sz="1600" dirty="0"/>
          </a:p>
        </p:txBody>
      </p:sp>
    </p:spTree>
    <p:extLst>
      <p:ext uri="{BB962C8B-B14F-4D97-AF65-F5344CB8AC3E}">
        <p14:creationId xmlns:p14="http://schemas.microsoft.com/office/powerpoint/2010/main" val="1381990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9"/>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0" y="0"/>
            <a:ext cx="9144000" cy="838200"/>
          </a:xfrm>
          <a:ln>
            <a:miter lim="800000"/>
          </a:ln>
        </p:spPr>
        <p:txBody>
          <a:bodyPr/>
          <a:lstStyle/>
          <a:p>
            <a:pPr eaLnBrk="1" hangingPunct="1"/>
            <a:r>
              <a:rPr lang="en-US" sz="4000" dirty="0">
                <a:ea typeface="ＭＳ Ｐゴシック" charset="-128"/>
                <a:cs typeface="ＭＳ Ｐゴシック" charset="-128"/>
              </a:rPr>
              <a:t>Acknowledgments</a:t>
            </a:r>
            <a:endParaRPr lang="en-US" sz="3200" dirty="0">
              <a:ea typeface="ＭＳ Ｐゴシック" charset="-128"/>
              <a:cs typeface="ＭＳ Ｐゴシック" charset="-128"/>
            </a:endParaRPr>
          </a:p>
        </p:txBody>
      </p:sp>
      <p:sp>
        <p:nvSpPr>
          <p:cNvPr id="24579" name="Rectangle 3"/>
          <p:cNvSpPr>
            <a:spLocks noGrp="1" noChangeArrowheads="1"/>
          </p:cNvSpPr>
          <p:nvPr>
            <p:ph idx="1"/>
          </p:nvPr>
        </p:nvSpPr>
        <p:spPr>
          <a:xfrm>
            <a:off x="462503" y="992932"/>
            <a:ext cx="2971800" cy="2296239"/>
          </a:xfrm>
        </p:spPr>
        <p:txBody>
          <a:bodyPr/>
          <a:lstStyle/>
          <a:p>
            <a:pPr marL="457200" indent="-457200" algn="ctr">
              <a:buClr>
                <a:schemeClr val="tx1"/>
              </a:buClr>
              <a:buNone/>
            </a:pPr>
            <a:r>
              <a:rPr lang="en-US" dirty="0">
                <a:solidFill>
                  <a:srgbClr val="0000FF"/>
                </a:solidFill>
                <a:ea typeface="ＭＳ Ｐゴシック" charset="-128"/>
                <a:cs typeface="ＭＳ Ｐゴシック" charset="-128"/>
              </a:rPr>
              <a:t>P. </a:t>
            </a:r>
            <a:r>
              <a:rPr lang="en-US" dirty="0" err="1">
                <a:solidFill>
                  <a:srgbClr val="0000FF"/>
                </a:solidFill>
                <a:ea typeface="ＭＳ Ｐゴシック" charset="-128"/>
                <a:cs typeface="ＭＳ Ｐゴシック" charset="-128"/>
              </a:rPr>
              <a:t>Bowlan</a:t>
            </a:r>
            <a:endParaRPr lang="en-US" dirty="0">
              <a:solidFill>
                <a:srgbClr val="0000FF"/>
              </a:solidFill>
              <a:ea typeface="ＭＳ Ｐゴシック" charset="-128"/>
              <a:cs typeface="ＭＳ Ｐゴシック" charset="-128"/>
            </a:endParaRPr>
          </a:p>
          <a:p>
            <a:pPr marL="457200" indent="-457200" algn="ctr">
              <a:buClr>
                <a:schemeClr val="tx1"/>
              </a:buClr>
              <a:buNone/>
            </a:pPr>
            <a:r>
              <a:rPr lang="en-US" dirty="0">
                <a:solidFill>
                  <a:srgbClr val="0000FF"/>
                </a:solidFill>
                <a:ea typeface="ＭＳ Ｐゴシック" charset="-128"/>
                <a:cs typeface="ＭＳ Ｐゴシック" charset="-128"/>
              </a:rPr>
              <a:t>Y.-M. </a:t>
            </a:r>
            <a:r>
              <a:rPr lang="en-US" dirty="0" err="1">
                <a:solidFill>
                  <a:srgbClr val="0000FF"/>
                </a:solidFill>
                <a:ea typeface="ＭＳ Ｐゴシック" charset="-128"/>
                <a:cs typeface="ＭＳ Ｐゴシック" charset="-128"/>
              </a:rPr>
              <a:t>Sheu</a:t>
            </a:r>
            <a:endParaRPr lang="en-US" dirty="0">
              <a:solidFill>
                <a:srgbClr val="0000FF"/>
              </a:solidFill>
              <a:ea typeface="ＭＳ Ｐゴシック" charset="-128"/>
              <a:cs typeface="ＭＳ Ｐゴシック" charset="-128"/>
            </a:endParaRPr>
          </a:p>
          <a:p>
            <a:pPr marL="457200" indent="-457200" algn="ctr">
              <a:buClr>
                <a:schemeClr val="tx1"/>
              </a:buClr>
              <a:buNone/>
            </a:pPr>
            <a:r>
              <a:rPr lang="en-US" dirty="0">
                <a:solidFill>
                  <a:srgbClr val="0000FF"/>
                </a:solidFill>
                <a:ea typeface="ＭＳ Ｐゴシック" charset="-128"/>
              </a:rPr>
              <a:t>P. Padmanabhan</a:t>
            </a:r>
          </a:p>
          <a:p>
            <a:pPr marL="457200" indent="-457200" algn="ctr">
              <a:buClr>
                <a:schemeClr val="tx1"/>
              </a:buClr>
              <a:buNone/>
            </a:pPr>
            <a:r>
              <a:rPr lang="en-US" dirty="0">
                <a:solidFill>
                  <a:schemeClr val="tx1"/>
                </a:solidFill>
              </a:rPr>
              <a:t>J.-X. Zhu</a:t>
            </a:r>
          </a:p>
          <a:p>
            <a:pPr marL="457200" indent="-457200" algn="ctr">
              <a:buClr>
                <a:schemeClr val="tx1"/>
              </a:buClr>
              <a:buNone/>
            </a:pPr>
            <a:r>
              <a:rPr lang="en-US" dirty="0">
                <a:solidFill>
                  <a:schemeClr val="tx1"/>
                </a:solidFill>
              </a:rPr>
              <a:t>D. A. </a:t>
            </a:r>
            <a:r>
              <a:rPr lang="en-US" dirty="0" err="1">
                <a:solidFill>
                  <a:schemeClr val="tx1"/>
                </a:solidFill>
              </a:rPr>
              <a:t>Yarotski</a:t>
            </a:r>
            <a:endParaRPr lang="en-US" dirty="0">
              <a:solidFill>
                <a:schemeClr val="tx1"/>
              </a:solidFill>
            </a:endParaRPr>
          </a:p>
        </p:txBody>
      </p:sp>
      <p:sp>
        <p:nvSpPr>
          <p:cNvPr id="24583" name="Rectangle 10"/>
          <p:cNvSpPr>
            <a:spLocks noChangeArrowheads="1"/>
          </p:cNvSpPr>
          <p:nvPr/>
        </p:nvSpPr>
        <p:spPr bwMode="auto">
          <a:xfrm>
            <a:off x="3325553" y="1275321"/>
            <a:ext cx="2514600" cy="1844398"/>
          </a:xfrm>
          <a:prstGeom prst="rect">
            <a:avLst/>
          </a:prstGeom>
          <a:noFill/>
          <a:ln w="9525">
            <a:noFill/>
            <a:miter lim="800000"/>
            <a:headEnd/>
            <a:tailEnd/>
          </a:ln>
        </p:spPr>
        <p:txBody>
          <a:bodyPr>
            <a:prstTxWarp prst="textNoShape">
              <a:avLst/>
            </a:prstTxWarp>
          </a:bodyPr>
          <a:lstStyle/>
          <a:p>
            <a:pPr marL="457200" indent="-457200" algn="ctr">
              <a:spcBef>
                <a:spcPct val="20000"/>
              </a:spcBef>
              <a:buClr>
                <a:schemeClr val="tx1"/>
              </a:buClr>
              <a:buSzPct val="90000"/>
              <a:buFont typeface="Wingdings" charset="2"/>
              <a:buNone/>
            </a:pPr>
            <a:r>
              <a:rPr lang="en-US" sz="2400" dirty="0"/>
              <a:t>S. A. </a:t>
            </a:r>
            <a:r>
              <a:rPr lang="en-US" sz="2400" dirty="0" err="1"/>
              <a:t>Trugman</a:t>
            </a:r>
            <a:endParaRPr lang="en-US" sz="2400" dirty="0"/>
          </a:p>
          <a:p>
            <a:pPr marL="457200" indent="-457200" algn="ctr">
              <a:spcBef>
                <a:spcPct val="20000"/>
              </a:spcBef>
              <a:buClr>
                <a:schemeClr val="tx1"/>
              </a:buClr>
              <a:buSzPct val="90000"/>
            </a:pPr>
            <a:r>
              <a:rPr lang="en-US" sz="2400" dirty="0">
                <a:ea typeface="ＭＳ Ｐゴシック" charset="-128"/>
                <a:cs typeface="ＭＳ Ｐゴシック" charset="-128"/>
              </a:rPr>
              <a:t>L. Yan</a:t>
            </a:r>
            <a:endParaRPr lang="en-US" sz="2400" dirty="0"/>
          </a:p>
          <a:p>
            <a:pPr marL="457200" indent="-457200" algn="ctr">
              <a:spcBef>
                <a:spcPct val="20000"/>
              </a:spcBef>
              <a:buClr>
                <a:schemeClr val="tx1"/>
              </a:buClr>
              <a:buSzPct val="90000"/>
              <a:buFont typeface="Wingdings" charset="2"/>
              <a:buNone/>
            </a:pPr>
            <a:r>
              <a:rPr lang="en-US" sz="2400" dirty="0"/>
              <a:t>Q. X. </a:t>
            </a:r>
            <a:r>
              <a:rPr lang="en-US" sz="2400" dirty="0" err="1"/>
              <a:t>Jia</a:t>
            </a:r>
            <a:endParaRPr lang="en-US" sz="2400" dirty="0"/>
          </a:p>
          <a:p>
            <a:pPr marL="457200" indent="-457200" algn="ctr">
              <a:spcBef>
                <a:spcPct val="20000"/>
              </a:spcBef>
              <a:buClr>
                <a:schemeClr val="tx1"/>
              </a:buClr>
              <a:buSzPct val="90000"/>
              <a:buFont typeface="Wingdings" charset="2"/>
              <a:buNone/>
            </a:pPr>
            <a:r>
              <a:rPr lang="en-US" sz="2400" dirty="0"/>
              <a:t>A. J. Taylor</a:t>
            </a:r>
          </a:p>
        </p:txBody>
      </p:sp>
      <p:pic>
        <p:nvPicPr>
          <p:cNvPr id="2" name="Picture 1" descr="CINT_gatewa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11" y="3423642"/>
            <a:ext cx="4915188" cy="3041272"/>
          </a:xfrm>
          <a:prstGeom prst="rect">
            <a:avLst/>
          </a:prstGeom>
        </p:spPr>
      </p:pic>
      <p:pic>
        <p:nvPicPr>
          <p:cNvPr id="3" name="Picture 2" descr="CINT_Core_facility.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1030" y="3430588"/>
            <a:ext cx="4556029" cy="3033981"/>
          </a:xfrm>
          <a:prstGeom prst="rect">
            <a:avLst/>
          </a:prstGeom>
        </p:spPr>
      </p:pic>
      <p:sp>
        <p:nvSpPr>
          <p:cNvPr id="7" name="Rectangle 10"/>
          <p:cNvSpPr>
            <a:spLocks noChangeArrowheads="1"/>
          </p:cNvSpPr>
          <p:nvPr/>
        </p:nvSpPr>
        <p:spPr bwMode="auto">
          <a:xfrm>
            <a:off x="6104965" y="1275320"/>
            <a:ext cx="2748430" cy="2019208"/>
          </a:xfrm>
          <a:prstGeom prst="rect">
            <a:avLst/>
          </a:prstGeom>
          <a:noFill/>
          <a:ln w="9525">
            <a:noFill/>
            <a:miter lim="800000"/>
            <a:headEnd/>
            <a:tailEnd/>
          </a:ln>
        </p:spPr>
        <p:txBody>
          <a:bodyPr>
            <a:prstTxWarp prst="textNoShape">
              <a:avLst/>
            </a:prstTxWarp>
          </a:bodyPr>
          <a:lstStyle/>
          <a:p>
            <a:pPr marL="457200" indent="-457200" algn="ctr">
              <a:spcBef>
                <a:spcPct val="20000"/>
              </a:spcBef>
              <a:buClr>
                <a:schemeClr val="tx1"/>
              </a:buClr>
              <a:buSzPct val="90000"/>
              <a:buFont typeface="Wingdings" charset="2"/>
              <a:buNone/>
            </a:pPr>
            <a:r>
              <a:rPr lang="en-US" sz="2400" dirty="0"/>
              <a:t>J. Qi</a:t>
            </a:r>
          </a:p>
          <a:p>
            <a:pPr marL="457200" indent="-457200" algn="ctr">
              <a:spcBef>
                <a:spcPct val="20000"/>
              </a:spcBef>
              <a:buClr>
                <a:schemeClr val="tx1"/>
              </a:buClr>
              <a:buSzPct val="90000"/>
              <a:buFont typeface="Wingdings" charset="2"/>
              <a:buNone/>
            </a:pPr>
            <a:r>
              <a:rPr lang="en-US" sz="2400" dirty="0"/>
              <a:t>N. </a:t>
            </a:r>
            <a:r>
              <a:rPr lang="en-US" sz="2400" dirty="0" err="1"/>
              <a:t>Hur</a:t>
            </a:r>
            <a:endParaRPr lang="en-US" sz="2400" dirty="0"/>
          </a:p>
          <a:p>
            <a:pPr marL="457200" indent="-457200" algn="ctr">
              <a:spcBef>
                <a:spcPct val="20000"/>
              </a:spcBef>
              <a:buClr>
                <a:schemeClr val="tx1"/>
              </a:buClr>
              <a:buSzPct val="90000"/>
              <a:buFont typeface="Wingdings" charset="2"/>
              <a:buNone/>
            </a:pPr>
            <a:r>
              <a:rPr lang="en-US" sz="2400" dirty="0"/>
              <a:t>S.-W. Cheong</a:t>
            </a:r>
          </a:p>
          <a:p>
            <a:pPr marL="457200" indent="-457200" algn="ctr">
              <a:spcBef>
                <a:spcPct val="20000"/>
              </a:spcBef>
              <a:buClr>
                <a:schemeClr val="tx1"/>
              </a:buClr>
              <a:buSzPct val="90000"/>
            </a:pPr>
            <a:r>
              <a:rPr lang="en-US" sz="2400" dirty="0">
                <a:ea typeface="ＭＳ Ｐゴシック" charset="-128"/>
                <a:cs typeface="ＭＳ Ｐゴシック" charset="-128"/>
              </a:rPr>
              <a:t>J. </a:t>
            </a:r>
            <a:r>
              <a:rPr lang="en-US" sz="2400" dirty="0" err="1">
                <a:ea typeface="ＭＳ Ｐゴシック" charset="-128"/>
                <a:cs typeface="ＭＳ Ｐゴシック" charset="-128"/>
              </a:rPr>
              <a:t>Yoo</a:t>
            </a:r>
            <a:endParaRPr lang="en-US" sz="2400" dirty="0">
              <a:ea typeface="ＭＳ Ｐゴシック" charset="-128"/>
              <a:cs typeface="ＭＳ Ｐゴシック"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4333"/>
          </a:xfrm>
        </p:spPr>
        <p:txBody>
          <a:bodyPr/>
          <a:lstStyle/>
          <a:p>
            <a:r>
              <a:rPr lang="en-US" sz="4000" dirty="0"/>
              <a:t>Non-thermal changes in SHG signal</a:t>
            </a:r>
          </a:p>
        </p:txBody>
      </p:sp>
      <p:pic>
        <p:nvPicPr>
          <p:cNvPr id="5" name="Picture 9"/>
          <p:cNvPicPr>
            <a:picLocks noChangeAspect="1" noChangeArrowheads="1"/>
          </p:cNvPicPr>
          <p:nvPr/>
        </p:nvPicPr>
        <p:blipFill>
          <a:blip r:embed="rId3"/>
          <a:srcRect/>
          <a:stretch>
            <a:fillRect/>
          </a:stretch>
        </p:blipFill>
        <p:spPr bwMode="auto">
          <a:xfrm>
            <a:off x="375064" y="971182"/>
            <a:ext cx="3828084" cy="5364707"/>
          </a:xfrm>
          <a:prstGeom prst="rect">
            <a:avLst/>
          </a:prstGeom>
          <a:noFill/>
          <a:ln w="9525">
            <a:noFill/>
            <a:miter lim="800000"/>
            <a:headEnd/>
            <a:tailEnd/>
          </a:ln>
          <a:effectLst>
            <a:glow rad="228600">
              <a:schemeClr val="accent6">
                <a:satMod val="175000"/>
                <a:alpha val="40000"/>
              </a:schemeClr>
            </a:glow>
          </a:effectLst>
        </p:spPr>
      </p:pic>
      <p:sp>
        <p:nvSpPr>
          <p:cNvPr id="6" name="Left Arrow 5"/>
          <p:cNvSpPr/>
          <p:nvPr/>
        </p:nvSpPr>
        <p:spPr bwMode="auto">
          <a:xfrm rot="14524175">
            <a:off x="1427533" y="2103453"/>
            <a:ext cx="538020" cy="200642"/>
          </a:xfrm>
          <a:prstGeom prst="leftArrow">
            <a:avLst/>
          </a:prstGeom>
          <a:solidFill>
            <a:srgbClr val="FF0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1600">
              <a:solidFill>
                <a:srgbClr val="000000"/>
              </a:solidFill>
              <a:latin typeface="Arial" pitchFamily="-107" charset="0"/>
            </a:endParaRPr>
          </a:p>
        </p:txBody>
      </p:sp>
      <p:sp>
        <p:nvSpPr>
          <p:cNvPr id="7" name="Left Arrow 6"/>
          <p:cNvSpPr/>
          <p:nvPr/>
        </p:nvSpPr>
        <p:spPr bwMode="auto">
          <a:xfrm rot="14524175">
            <a:off x="1856811" y="1143901"/>
            <a:ext cx="538020" cy="200642"/>
          </a:xfrm>
          <a:prstGeom prst="leftArrow">
            <a:avLst/>
          </a:prstGeom>
          <a:solidFill>
            <a:srgbClr val="008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fontAlgn="base">
              <a:spcBef>
                <a:spcPct val="0"/>
              </a:spcBef>
              <a:spcAft>
                <a:spcPct val="0"/>
              </a:spcAft>
            </a:pPr>
            <a:endParaRPr lang="en-US" sz="1600">
              <a:solidFill>
                <a:srgbClr val="000000"/>
              </a:solidFill>
              <a:latin typeface="Arial" pitchFamily="-107" charset="0"/>
            </a:endParaRPr>
          </a:p>
        </p:txBody>
      </p:sp>
      <p:pic>
        <p:nvPicPr>
          <p:cNvPr id="8" name="Picture 2"/>
          <p:cNvPicPr>
            <a:picLocks noChangeAspect="1" noChangeArrowheads="1"/>
          </p:cNvPicPr>
          <p:nvPr/>
        </p:nvPicPr>
        <p:blipFill>
          <a:blip r:embed="rId4" cstate="print"/>
          <a:srcRect/>
          <a:stretch>
            <a:fillRect/>
          </a:stretch>
        </p:blipFill>
        <p:spPr bwMode="auto">
          <a:xfrm>
            <a:off x="5058603" y="844437"/>
            <a:ext cx="3810000" cy="5700000"/>
          </a:xfrm>
          <a:prstGeom prst="rect">
            <a:avLst/>
          </a:prstGeom>
          <a:noFill/>
          <a:ln w="9525">
            <a:noFill/>
            <a:miter lim="800000"/>
            <a:headEnd/>
            <a:tailEnd/>
          </a:ln>
        </p:spPr>
      </p:pic>
      <p:sp>
        <p:nvSpPr>
          <p:cNvPr id="9" name="Rectangle 8"/>
          <p:cNvSpPr>
            <a:spLocks noChangeArrowheads="1"/>
          </p:cNvSpPr>
          <p:nvPr/>
        </p:nvSpPr>
        <p:spPr bwMode="auto">
          <a:xfrm>
            <a:off x="2400992" y="6536568"/>
            <a:ext cx="4716340" cy="307777"/>
          </a:xfrm>
          <a:prstGeom prst="rect">
            <a:avLst/>
          </a:prstGeom>
          <a:noFill/>
          <a:ln w="19050">
            <a:noFill/>
            <a:miter lim="800000"/>
            <a:headEnd/>
            <a:tailEnd/>
          </a:ln>
        </p:spPr>
        <p:txBody>
          <a:bodyPr wrap="square">
            <a:prstTxWarp prst="textNoShape">
              <a:avLst/>
            </a:prstTxWarp>
            <a:spAutoFit/>
          </a:bodyPr>
          <a:lstStyle/>
          <a:p>
            <a:r>
              <a:rPr lang="en-US" sz="1400" dirty="0">
                <a:solidFill>
                  <a:srgbClr val="000000"/>
                </a:solidFill>
              </a:rPr>
              <a:t>Y.-M. </a:t>
            </a:r>
            <a:r>
              <a:rPr lang="en-US" sz="1400" dirty="0" err="1">
                <a:solidFill>
                  <a:srgbClr val="000000"/>
                </a:solidFill>
              </a:rPr>
              <a:t>Sheu</a:t>
            </a:r>
            <a:r>
              <a:rPr lang="en-US" sz="1400" dirty="0">
                <a:solidFill>
                  <a:srgbClr val="000000"/>
                </a:solidFill>
              </a:rPr>
              <a:t> </a:t>
            </a:r>
            <a:r>
              <a:rPr lang="en-US" sz="1400" i="1" dirty="0">
                <a:solidFill>
                  <a:srgbClr val="000000"/>
                </a:solidFill>
              </a:rPr>
              <a:t>et al, Nature Communications </a:t>
            </a:r>
            <a:r>
              <a:rPr lang="en-US" sz="1400" b="1" dirty="0">
                <a:solidFill>
                  <a:srgbClr val="000000"/>
                </a:solidFill>
              </a:rPr>
              <a:t>5,</a:t>
            </a:r>
            <a:r>
              <a:rPr lang="en-US" sz="1400" dirty="0">
                <a:solidFill>
                  <a:srgbClr val="000000"/>
                </a:solidFill>
              </a:rPr>
              <a:t> 5832 (2014)</a:t>
            </a:r>
            <a:endParaRPr lang="en-US" sz="1400" b="1" dirty="0">
              <a:solidFill>
                <a:srgbClr val="000000"/>
              </a:solidFill>
            </a:endParaRPr>
          </a:p>
        </p:txBody>
      </p:sp>
    </p:spTree>
    <p:extLst>
      <p:ext uri="{BB962C8B-B14F-4D97-AF65-F5344CB8AC3E}">
        <p14:creationId xmlns:p14="http://schemas.microsoft.com/office/powerpoint/2010/main" val="25579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8" name="Group 97"/>
          <p:cNvGrpSpPr/>
          <p:nvPr/>
        </p:nvGrpSpPr>
        <p:grpSpPr>
          <a:xfrm>
            <a:off x="945854" y="3080267"/>
            <a:ext cx="3581400" cy="1828799"/>
            <a:chOff x="945854" y="3080267"/>
            <a:chExt cx="3581400" cy="1828799"/>
          </a:xfrm>
        </p:grpSpPr>
        <p:cxnSp>
          <p:nvCxnSpPr>
            <p:cNvPr id="5" name="Straight Arrow Connector 4"/>
            <p:cNvCxnSpPr/>
            <p:nvPr/>
          </p:nvCxnSpPr>
          <p:spPr>
            <a:xfrm>
              <a:off x="1022054" y="3547337"/>
              <a:ext cx="533400" cy="371128"/>
            </a:xfrm>
            <a:prstGeom prst="straightConnector1">
              <a:avLst/>
            </a:prstGeom>
            <a:ln w="41275">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945854" y="3766067"/>
              <a:ext cx="3581400" cy="762000"/>
            </a:xfrm>
            <a:prstGeom prst="rect">
              <a:avLst/>
            </a:prstGeom>
            <a:solidFill>
              <a:schemeClr val="accent1">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굴림" charset="0"/>
              </a:endParaRPr>
            </a:p>
          </p:txBody>
        </p:sp>
        <p:sp>
          <p:nvSpPr>
            <p:cNvPr id="7" name="Right Arrow 6"/>
            <p:cNvSpPr/>
            <p:nvPr/>
          </p:nvSpPr>
          <p:spPr>
            <a:xfrm>
              <a:off x="1520910" y="4147067"/>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8" name="Right Arrow 7"/>
            <p:cNvSpPr/>
            <p:nvPr/>
          </p:nvSpPr>
          <p:spPr>
            <a:xfrm>
              <a:off x="2130510" y="4147067"/>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9" name="Right Arrow 8"/>
            <p:cNvSpPr/>
            <p:nvPr/>
          </p:nvSpPr>
          <p:spPr>
            <a:xfrm>
              <a:off x="2740110" y="4147067"/>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10" name="Right Arrow 9"/>
            <p:cNvSpPr/>
            <p:nvPr/>
          </p:nvSpPr>
          <p:spPr>
            <a:xfrm>
              <a:off x="3349710" y="4147067"/>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11" name="Rectangle 10"/>
            <p:cNvSpPr/>
            <p:nvPr/>
          </p:nvSpPr>
          <p:spPr>
            <a:xfrm>
              <a:off x="945854" y="3080267"/>
              <a:ext cx="3581400" cy="7620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12" name="TextBox 11"/>
            <p:cNvSpPr txBox="1"/>
            <p:nvPr/>
          </p:nvSpPr>
          <p:spPr>
            <a:xfrm>
              <a:off x="3917654" y="4004846"/>
              <a:ext cx="4924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M</a:t>
              </a:r>
              <a:r>
                <a:rPr kumimoji="0" lang="en-US" sz="2000" b="1" i="1" u="none" strike="noStrike" kern="1200" cap="none" spc="0" normalizeH="0" baseline="-25000" noProof="0" dirty="0">
                  <a:ln>
                    <a:noFill/>
                  </a:ln>
                  <a:solidFill>
                    <a:prstClr val="black"/>
                  </a:solidFill>
                  <a:effectLst/>
                  <a:uLnTx/>
                  <a:uFillTx/>
                  <a:latin typeface="Arial" pitchFamily="34" charset="0"/>
                  <a:ea typeface="ヒラギノ角ゴ ProN W3" charset="0"/>
                  <a:cs typeface="Arial" pitchFamily="34" charset="0"/>
                  <a:sym typeface="굴림" charset="0"/>
                </a:rPr>
                <a:t>0</a:t>
              </a:r>
            </a:p>
          </p:txBody>
        </p:sp>
        <p:sp>
          <p:nvSpPr>
            <p:cNvPr id="13" name="Right Arrow 12"/>
            <p:cNvSpPr/>
            <p:nvPr/>
          </p:nvSpPr>
          <p:spPr>
            <a:xfrm rot="16200000">
              <a:off x="2244810" y="3194567"/>
              <a:ext cx="762000" cy="5334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14" name="TextBox 13"/>
            <p:cNvSpPr txBox="1"/>
            <p:nvPr/>
          </p:nvSpPr>
          <p:spPr>
            <a:xfrm>
              <a:off x="3917654" y="3395246"/>
              <a:ext cx="4507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P</a:t>
              </a:r>
              <a:r>
                <a:rPr kumimoji="0" lang="en-US" sz="2000" b="1" i="1" u="none" strike="noStrike" kern="1200" cap="none" spc="0" normalizeH="0" baseline="-25000" noProof="0" dirty="0">
                  <a:ln>
                    <a:noFill/>
                  </a:ln>
                  <a:solidFill>
                    <a:prstClr val="black"/>
                  </a:solidFill>
                  <a:effectLst/>
                  <a:uLnTx/>
                  <a:uFillTx/>
                  <a:latin typeface="Arial" pitchFamily="34" charset="0"/>
                  <a:ea typeface="ヒラギノ角ゴ ProN W3" charset="0"/>
                  <a:cs typeface="Arial" pitchFamily="34" charset="0"/>
                  <a:sym typeface="굴림" charset="0"/>
                </a:rPr>
                <a:t>0</a:t>
              </a:r>
            </a:p>
          </p:txBody>
        </p:sp>
        <p:sp>
          <p:nvSpPr>
            <p:cNvPr id="69" name="TextBox 68"/>
            <p:cNvSpPr txBox="1"/>
            <p:nvPr/>
          </p:nvSpPr>
          <p:spPr>
            <a:xfrm>
              <a:off x="2088854" y="4508956"/>
              <a:ext cx="8595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Δ</a:t>
              </a:r>
              <a:r>
                <a:rPr kumimoji="0" lang="en-US" sz="2000" b="0"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t &lt; </a:t>
              </a:r>
              <a:r>
                <a:rPr kumimoji="0" lang="en-US" sz="2000" b="0"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0</a:t>
              </a:r>
            </a:p>
          </p:txBody>
        </p:sp>
        <p:cxnSp>
          <p:nvCxnSpPr>
            <p:cNvPr id="81" name="Straight Connector 80"/>
            <p:cNvCxnSpPr/>
            <p:nvPr/>
          </p:nvCxnSpPr>
          <p:spPr>
            <a:xfrm>
              <a:off x="1914132" y="4114800"/>
              <a:ext cx="762000" cy="0"/>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2927054" y="4114800"/>
              <a:ext cx="838200" cy="0"/>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5005755" y="1143000"/>
            <a:ext cx="3376245" cy="1622286"/>
            <a:chOff x="5005755" y="1143000"/>
            <a:chExt cx="3376245" cy="1622286"/>
          </a:xfrm>
        </p:grpSpPr>
        <p:cxnSp>
          <p:nvCxnSpPr>
            <p:cNvPr id="73" name="Straight Connector 72"/>
            <p:cNvCxnSpPr/>
            <p:nvPr/>
          </p:nvCxnSpPr>
          <p:spPr>
            <a:xfrm>
              <a:off x="6660854" y="1143000"/>
              <a:ext cx="762000"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H="1">
              <a:off x="5670254" y="1143000"/>
              <a:ext cx="762000"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746454" y="2057400"/>
              <a:ext cx="762000" cy="0"/>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6660854" y="2057400"/>
              <a:ext cx="838200" cy="0"/>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012027" y="1153180"/>
              <a:ext cx="314137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thermal stress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after </a:t>
              </a:r>
              <a:r>
                <a:rPr kumimoji="0" lang="en-US" sz="2000" b="1" i="0" u="none" strike="noStrike" kern="1200" cap="none" spc="0" normalizeH="0" baseline="0" noProof="0" dirty="0" err="1">
                  <a:ln>
                    <a:noFill/>
                  </a:ln>
                  <a:solidFill>
                    <a:prstClr val="black"/>
                  </a:solidFill>
                  <a:effectLst/>
                  <a:uLnTx/>
                  <a:uFillTx/>
                  <a:latin typeface="Arial" pitchFamily="34" charset="0"/>
                  <a:ea typeface="ヒラギノ角ゴ ProN W3" charset="0"/>
                  <a:cs typeface="Arial" pitchFamily="34" charset="0"/>
                  <a:sym typeface="굴림" charset="0"/>
                </a:rPr>
                <a:t>photoexcitation</a:t>
              </a:r>
              <a:endParaRPr kumimoji="0" lang="en-US" sz="2000" b="1"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endParaRPr>
            </a:p>
          </p:txBody>
        </p:sp>
        <p:sp>
          <p:nvSpPr>
            <p:cNvPr id="78" name="TextBox 77"/>
            <p:cNvSpPr txBox="1"/>
            <p:nvPr/>
          </p:nvSpPr>
          <p:spPr>
            <a:xfrm>
              <a:off x="5005755" y="2057400"/>
              <a:ext cx="3376245"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lattice contraction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through </a:t>
              </a:r>
              <a:r>
                <a:rPr kumimoji="0" lang="en-US" sz="2000" b="1" i="0" u="none" strike="noStrike" kern="1200" cap="none" spc="0" normalizeH="0" baseline="0" noProof="0" dirty="0" err="1">
                  <a:ln>
                    <a:noFill/>
                  </a:ln>
                  <a:solidFill>
                    <a:prstClr val="black"/>
                  </a:solidFill>
                  <a:effectLst/>
                  <a:uLnTx/>
                  <a:uFillTx/>
                  <a:latin typeface="Arial" pitchFamily="34" charset="0"/>
                  <a:ea typeface="ヒラギノ角ゴ ProN W3" charset="0"/>
                  <a:cs typeface="Arial" pitchFamily="34" charset="0"/>
                  <a:sym typeface="굴림" charset="0"/>
                </a:rPr>
                <a:t>magnetostriction</a:t>
              </a:r>
              <a:endParaRPr kumimoji="0" lang="en-US" sz="2000" b="1"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endParaRPr>
            </a:p>
          </p:txBody>
        </p:sp>
      </p:grpSp>
      <p:grpSp>
        <p:nvGrpSpPr>
          <p:cNvPr id="95" name="Group 94"/>
          <p:cNvGrpSpPr/>
          <p:nvPr/>
        </p:nvGrpSpPr>
        <p:grpSpPr>
          <a:xfrm>
            <a:off x="333618" y="1447348"/>
            <a:ext cx="1666198" cy="1619310"/>
            <a:chOff x="533400" y="2146756"/>
            <a:chExt cx="1666198" cy="1619310"/>
          </a:xfrm>
        </p:grpSpPr>
        <p:sp>
          <p:nvSpPr>
            <p:cNvPr id="15" name="Freeform 14"/>
            <p:cNvSpPr/>
            <p:nvPr/>
          </p:nvSpPr>
          <p:spPr>
            <a:xfrm rot="2156989">
              <a:off x="1096748" y="2823239"/>
              <a:ext cx="803364" cy="844595"/>
            </a:xfrm>
            <a:custGeom>
              <a:avLst/>
              <a:gdLst>
                <a:gd name="connsiteX0" fmla="*/ 0 w 2837793"/>
                <a:gd name="connsiteY0" fmla="*/ 1970689 h 4012324"/>
                <a:gd name="connsiteX1" fmla="*/ 110359 w 2837793"/>
                <a:gd name="connsiteY1" fmla="*/ 1340069 h 4012324"/>
                <a:gd name="connsiteX2" fmla="*/ 252248 w 2837793"/>
                <a:gd name="connsiteY2" fmla="*/ 2002220 h 4012324"/>
                <a:gd name="connsiteX3" fmla="*/ 362607 w 2837793"/>
                <a:gd name="connsiteY3" fmla="*/ 2569779 h 4012324"/>
                <a:gd name="connsiteX4" fmla="*/ 488731 w 2837793"/>
                <a:gd name="connsiteY4" fmla="*/ 1813034 h 4012324"/>
                <a:gd name="connsiteX5" fmla="*/ 551793 w 2837793"/>
                <a:gd name="connsiteY5" fmla="*/ 898634 h 4012324"/>
                <a:gd name="connsiteX6" fmla="*/ 740979 w 2837793"/>
                <a:gd name="connsiteY6" fmla="*/ 1970689 h 4012324"/>
                <a:gd name="connsiteX7" fmla="*/ 961697 w 2837793"/>
                <a:gd name="connsiteY7" fmla="*/ 3184634 h 4012324"/>
                <a:gd name="connsiteX8" fmla="*/ 993228 w 2837793"/>
                <a:gd name="connsiteY8" fmla="*/ 1923393 h 4012324"/>
                <a:gd name="connsiteX9" fmla="*/ 1040524 w 2837793"/>
                <a:gd name="connsiteY9" fmla="*/ 346841 h 4012324"/>
                <a:gd name="connsiteX10" fmla="*/ 1213945 w 2837793"/>
                <a:gd name="connsiteY10" fmla="*/ 1986455 h 4012324"/>
                <a:gd name="connsiteX11" fmla="*/ 1324303 w 2837793"/>
                <a:gd name="connsiteY11" fmla="*/ 3610303 h 4012324"/>
                <a:gd name="connsiteX12" fmla="*/ 1418897 w 2837793"/>
                <a:gd name="connsiteY12" fmla="*/ 1828800 h 4012324"/>
                <a:gd name="connsiteX13" fmla="*/ 1466193 w 2837793"/>
                <a:gd name="connsiteY13" fmla="*/ 31531 h 4012324"/>
                <a:gd name="connsiteX14" fmla="*/ 1639614 w 2837793"/>
                <a:gd name="connsiteY14" fmla="*/ 2017986 h 4012324"/>
                <a:gd name="connsiteX15" fmla="*/ 1734207 w 2837793"/>
                <a:gd name="connsiteY15" fmla="*/ 4004441 h 4012324"/>
                <a:gd name="connsiteX16" fmla="*/ 1891862 w 2837793"/>
                <a:gd name="connsiteY16" fmla="*/ 1970689 h 4012324"/>
                <a:gd name="connsiteX17" fmla="*/ 1970690 w 2837793"/>
                <a:gd name="connsiteY17" fmla="*/ 409903 h 4012324"/>
                <a:gd name="connsiteX18" fmla="*/ 2049517 w 2837793"/>
                <a:gd name="connsiteY18" fmla="*/ 1970689 h 4012324"/>
                <a:gd name="connsiteX19" fmla="*/ 2096814 w 2837793"/>
                <a:gd name="connsiteY19" fmla="*/ 3578772 h 4012324"/>
                <a:gd name="connsiteX20" fmla="*/ 2286000 w 2837793"/>
                <a:gd name="connsiteY20" fmla="*/ 1623848 h 4012324"/>
                <a:gd name="connsiteX21" fmla="*/ 2333297 w 2837793"/>
                <a:gd name="connsiteY21" fmla="*/ 882869 h 4012324"/>
                <a:gd name="connsiteX22" fmla="*/ 2522483 w 2837793"/>
                <a:gd name="connsiteY22" fmla="*/ 2617076 h 4012324"/>
                <a:gd name="connsiteX23" fmla="*/ 2664372 w 2837793"/>
                <a:gd name="connsiteY23" fmla="*/ 1450427 h 4012324"/>
                <a:gd name="connsiteX24" fmla="*/ 2822028 w 2837793"/>
                <a:gd name="connsiteY24" fmla="*/ 1954924 h 4012324"/>
                <a:gd name="connsiteX25" fmla="*/ 2822028 w 2837793"/>
                <a:gd name="connsiteY25" fmla="*/ 1954924 h 4012324"/>
                <a:gd name="connsiteX26" fmla="*/ 2837793 w 2837793"/>
                <a:gd name="connsiteY26" fmla="*/ 1954924 h 40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37793" h="4012324">
                  <a:moveTo>
                    <a:pt x="0" y="1970689"/>
                  </a:moveTo>
                  <a:cubicBezTo>
                    <a:pt x="34159" y="1652751"/>
                    <a:pt x="68318" y="1334814"/>
                    <a:pt x="110359" y="1340069"/>
                  </a:cubicBezTo>
                  <a:cubicBezTo>
                    <a:pt x="152400" y="1345324"/>
                    <a:pt x="210207" y="1797268"/>
                    <a:pt x="252248" y="2002220"/>
                  </a:cubicBezTo>
                  <a:cubicBezTo>
                    <a:pt x="294289" y="2207172"/>
                    <a:pt x="323193" y="2601310"/>
                    <a:pt x="362607" y="2569779"/>
                  </a:cubicBezTo>
                  <a:cubicBezTo>
                    <a:pt x="402021" y="2538248"/>
                    <a:pt x="457200" y="2091558"/>
                    <a:pt x="488731" y="1813034"/>
                  </a:cubicBezTo>
                  <a:cubicBezTo>
                    <a:pt x="520262" y="1534510"/>
                    <a:pt x="509752" y="872358"/>
                    <a:pt x="551793" y="898634"/>
                  </a:cubicBezTo>
                  <a:cubicBezTo>
                    <a:pt x="593834" y="924910"/>
                    <a:pt x="672662" y="1589689"/>
                    <a:pt x="740979" y="1970689"/>
                  </a:cubicBezTo>
                  <a:cubicBezTo>
                    <a:pt x="809296" y="2351689"/>
                    <a:pt x="919656" y="3192517"/>
                    <a:pt x="961697" y="3184634"/>
                  </a:cubicBezTo>
                  <a:cubicBezTo>
                    <a:pt x="1003739" y="3176751"/>
                    <a:pt x="980090" y="2396358"/>
                    <a:pt x="993228" y="1923393"/>
                  </a:cubicBezTo>
                  <a:cubicBezTo>
                    <a:pt x="1006366" y="1450428"/>
                    <a:pt x="1003738" y="336331"/>
                    <a:pt x="1040524" y="346841"/>
                  </a:cubicBezTo>
                  <a:cubicBezTo>
                    <a:pt x="1077310" y="357351"/>
                    <a:pt x="1166649" y="1442545"/>
                    <a:pt x="1213945" y="1986455"/>
                  </a:cubicBezTo>
                  <a:cubicBezTo>
                    <a:pt x="1261241" y="2530365"/>
                    <a:pt x="1290144" y="3636579"/>
                    <a:pt x="1324303" y="3610303"/>
                  </a:cubicBezTo>
                  <a:cubicBezTo>
                    <a:pt x="1358462" y="3584027"/>
                    <a:pt x="1395249" y="2425262"/>
                    <a:pt x="1418897" y="1828800"/>
                  </a:cubicBezTo>
                  <a:cubicBezTo>
                    <a:pt x="1442545" y="1232338"/>
                    <a:pt x="1429407" y="0"/>
                    <a:pt x="1466193" y="31531"/>
                  </a:cubicBezTo>
                  <a:cubicBezTo>
                    <a:pt x="1502979" y="63062"/>
                    <a:pt x="1594945" y="1355834"/>
                    <a:pt x="1639614" y="2017986"/>
                  </a:cubicBezTo>
                  <a:cubicBezTo>
                    <a:pt x="1684283" y="2680138"/>
                    <a:pt x="1692166" y="4012324"/>
                    <a:pt x="1734207" y="4004441"/>
                  </a:cubicBezTo>
                  <a:cubicBezTo>
                    <a:pt x="1776248" y="3996558"/>
                    <a:pt x="1852448" y="2569779"/>
                    <a:pt x="1891862" y="1970689"/>
                  </a:cubicBezTo>
                  <a:cubicBezTo>
                    <a:pt x="1931276" y="1371599"/>
                    <a:pt x="1944414" y="409903"/>
                    <a:pt x="1970690" y="409903"/>
                  </a:cubicBezTo>
                  <a:cubicBezTo>
                    <a:pt x="1996966" y="409903"/>
                    <a:pt x="2028496" y="1442544"/>
                    <a:pt x="2049517" y="1970689"/>
                  </a:cubicBezTo>
                  <a:cubicBezTo>
                    <a:pt x="2070538" y="2498834"/>
                    <a:pt x="2057400" y="3636579"/>
                    <a:pt x="2096814" y="3578772"/>
                  </a:cubicBezTo>
                  <a:cubicBezTo>
                    <a:pt x="2136228" y="3520965"/>
                    <a:pt x="2246586" y="2073165"/>
                    <a:pt x="2286000" y="1623848"/>
                  </a:cubicBezTo>
                  <a:cubicBezTo>
                    <a:pt x="2325414" y="1174531"/>
                    <a:pt x="2293883" y="717331"/>
                    <a:pt x="2333297" y="882869"/>
                  </a:cubicBezTo>
                  <a:cubicBezTo>
                    <a:pt x="2372711" y="1048407"/>
                    <a:pt x="2467304" y="2522483"/>
                    <a:pt x="2522483" y="2617076"/>
                  </a:cubicBezTo>
                  <a:cubicBezTo>
                    <a:pt x="2577662" y="2711669"/>
                    <a:pt x="2614448" y="1560786"/>
                    <a:pt x="2664372" y="1450427"/>
                  </a:cubicBezTo>
                  <a:cubicBezTo>
                    <a:pt x="2714296" y="1340068"/>
                    <a:pt x="2822028" y="1954924"/>
                    <a:pt x="2822028" y="1954924"/>
                  </a:cubicBezTo>
                  <a:lnTo>
                    <a:pt x="2822028" y="1954924"/>
                  </a:lnTo>
                  <a:lnTo>
                    <a:pt x="2837793" y="1954924"/>
                  </a:lnTo>
                </a:path>
              </a:pathLst>
            </a:custGeom>
            <a:solidFill>
              <a:schemeClr val="accent2"/>
            </a:solidFill>
            <a:ln w="412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EB966">
                    <a:lumMod val="50000"/>
                  </a:srgbClr>
                </a:solidFill>
                <a:effectLst/>
                <a:uLnTx/>
                <a:uFillTx/>
                <a:latin typeface="Calibri"/>
                <a:ea typeface="+mn-ea"/>
                <a:cs typeface="+mn-cs"/>
                <a:sym typeface="굴림" charset="0"/>
              </a:endParaRPr>
            </a:p>
          </p:txBody>
        </p:sp>
        <p:cxnSp>
          <p:nvCxnSpPr>
            <p:cNvPr id="16" name="Straight Connector 15"/>
            <p:cNvCxnSpPr/>
            <p:nvPr/>
          </p:nvCxnSpPr>
          <p:spPr>
            <a:xfrm>
              <a:off x="751798" y="2623066"/>
              <a:ext cx="439372" cy="361950"/>
            </a:xfrm>
            <a:prstGeom prst="line">
              <a:avLst/>
            </a:prstGeom>
            <a:ln w="412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5" idx="26"/>
            </p:cNvCxnSpPr>
            <p:nvPr/>
          </p:nvCxnSpPr>
          <p:spPr>
            <a:xfrm>
              <a:off x="1829936" y="3472623"/>
              <a:ext cx="369662" cy="293443"/>
            </a:xfrm>
            <a:prstGeom prst="line">
              <a:avLst/>
            </a:prstGeom>
            <a:ln w="41275">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33400" y="2146756"/>
              <a:ext cx="39946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ω</a:t>
              </a:r>
              <a:endPar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endParaRPr>
            </a:p>
          </p:txBody>
        </p:sp>
      </p:grpSp>
      <p:grpSp>
        <p:nvGrpSpPr>
          <p:cNvPr id="96" name="Group 95"/>
          <p:cNvGrpSpPr/>
          <p:nvPr/>
        </p:nvGrpSpPr>
        <p:grpSpPr>
          <a:xfrm>
            <a:off x="3144359" y="1385053"/>
            <a:ext cx="1257088" cy="1695510"/>
            <a:chOff x="3162512" y="2070556"/>
            <a:chExt cx="1257088" cy="1695510"/>
          </a:xfrm>
        </p:grpSpPr>
        <p:sp>
          <p:nvSpPr>
            <p:cNvPr id="18" name="Freeform 17"/>
            <p:cNvSpPr/>
            <p:nvPr/>
          </p:nvSpPr>
          <p:spPr>
            <a:xfrm rot="18752340">
              <a:off x="3288307" y="2750334"/>
              <a:ext cx="754571" cy="898616"/>
            </a:xfrm>
            <a:custGeom>
              <a:avLst/>
              <a:gdLst>
                <a:gd name="connsiteX0" fmla="*/ 0 w 2837793"/>
                <a:gd name="connsiteY0" fmla="*/ 1970689 h 4012324"/>
                <a:gd name="connsiteX1" fmla="*/ 110359 w 2837793"/>
                <a:gd name="connsiteY1" fmla="*/ 1340069 h 4012324"/>
                <a:gd name="connsiteX2" fmla="*/ 252248 w 2837793"/>
                <a:gd name="connsiteY2" fmla="*/ 2002220 h 4012324"/>
                <a:gd name="connsiteX3" fmla="*/ 362607 w 2837793"/>
                <a:gd name="connsiteY3" fmla="*/ 2569779 h 4012324"/>
                <a:gd name="connsiteX4" fmla="*/ 488731 w 2837793"/>
                <a:gd name="connsiteY4" fmla="*/ 1813034 h 4012324"/>
                <a:gd name="connsiteX5" fmla="*/ 551793 w 2837793"/>
                <a:gd name="connsiteY5" fmla="*/ 898634 h 4012324"/>
                <a:gd name="connsiteX6" fmla="*/ 740979 w 2837793"/>
                <a:gd name="connsiteY6" fmla="*/ 1970689 h 4012324"/>
                <a:gd name="connsiteX7" fmla="*/ 961697 w 2837793"/>
                <a:gd name="connsiteY7" fmla="*/ 3184634 h 4012324"/>
                <a:gd name="connsiteX8" fmla="*/ 993228 w 2837793"/>
                <a:gd name="connsiteY8" fmla="*/ 1923393 h 4012324"/>
                <a:gd name="connsiteX9" fmla="*/ 1040524 w 2837793"/>
                <a:gd name="connsiteY9" fmla="*/ 346841 h 4012324"/>
                <a:gd name="connsiteX10" fmla="*/ 1213945 w 2837793"/>
                <a:gd name="connsiteY10" fmla="*/ 1986455 h 4012324"/>
                <a:gd name="connsiteX11" fmla="*/ 1324303 w 2837793"/>
                <a:gd name="connsiteY11" fmla="*/ 3610303 h 4012324"/>
                <a:gd name="connsiteX12" fmla="*/ 1418897 w 2837793"/>
                <a:gd name="connsiteY12" fmla="*/ 1828800 h 4012324"/>
                <a:gd name="connsiteX13" fmla="*/ 1466193 w 2837793"/>
                <a:gd name="connsiteY13" fmla="*/ 31531 h 4012324"/>
                <a:gd name="connsiteX14" fmla="*/ 1639614 w 2837793"/>
                <a:gd name="connsiteY14" fmla="*/ 2017986 h 4012324"/>
                <a:gd name="connsiteX15" fmla="*/ 1734207 w 2837793"/>
                <a:gd name="connsiteY15" fmla="*/ 4004441 h 4012324"/>
                <a:gd name="connsiteX16" fmla="*/ 1891862 w 2837793"/>
                <a:gd name="connsiteY16" fmla="*/ 1970689 h 4012324"/>
                <a:gd name="connsiteX17" fmla="*/ 1970690 w 2837793"/>
                <a:gd name="connsiteY17" fmla="*/ 409903 h 4012324"/>
                <a:gd name="connsiteX18" fmla="*/ 2049517 w 2837793"/>
                <a:gd name="connsiteY18" fmla="*/ 1970689 h 4012324"/>
                <a:gd name="connsiteX19" fmla="*/ 2096814 w 2837793"/>
                <a:gd name="connsiteY19" fmla="*/ 3578772 h 4012324"/>
                <a:gd name="connsiteX20" fmla="*/ 2286000 w 2837793"/>
                <a:gd name="connsiteY20" fmla="*/ 1623848 h 4012324"/>
                <a:gd name="connsiteX21" fmla="*/ 2333297 w 2837793"/>
                <a:gd name="connsiteY21" fmla="*/ 882869 h 4012324"/>
                <a:gd name="connsiteX22" fmla="*/ 2522483 w 2837793"/>
                <a:gd name="connsiteY22" fmla="*/ 2617076 h 4012324"/>
                <a:gd name="connsiteX23" fmla="*/ 2664372 w 2837793"/>
                <a:gd name="connsiteY23" fmla="*/ 1450427 h 4012324"/>
                <a:gd name="connsiteX24" fmla="*/ 2822028 w 2837793"/>
                <a:gd name="connsiteY24" fmla="*/ 1954924 h 4012324"/>
                <a:gd name="connsiteX25" fmla="*/ 2822028 w 2837793"/>
                <a:gd name="connsiteY25" fmla="*/ 1954924 h 4012324"/>
                <a:gd name="connsiteX26" fmla="*/ 2837793 w 2837793"/>
                <a:gd name="connsiteY26" fmla="*/ 1954924 h 40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37793" h="4012324">
                  <a:moveTo>
                    <a:pt x="0" y="1970689"/>
                  </a:moveTo>
                  <a:cubicBezTo>
                    <a:pt x="34159" y="1652751"/>
                    <a:pt x="68318" y="1334814"/>
                    <a:pt x="110359" y="1340069"/>
                  </a:cubicBezTo>
                  <a:cubicBezTo>
                    <a:pt x="152400" y="1345324"/>
                    <a:pt x="210207" y="1797268"/>
                    <a:pt x="252248" y="2002220"/>
                  </a:cubicBezTo>
                  <a:cubicBezTo>
                    <a:pt x="294289" y="2207172"/>
                    <a:pt x="323193" y="2601310"/>
                    <a:pt x="362607" y="2569779"/>
                  </a:cubicBezTo>
                  <a:cubicBezTo>
                    <a:pt x="402021" y="2538248"/>
                    <a:pt x="457200" y="2091558"/>
                    <a:pt x="488731" y="1813034"/>
                  </a:cubicBezTo>
                  <a:cubicBezTo>
                    <a:pt x="520262" y="1534510"/>
                    <a:pt x="509752" y="872358"/>
                    <a:pt x="551793" y="898634"/>
                  </a:cubicBezTo>
                  <a:cubicBezTo>
                    <a:pt x="593834" y="924910"/>
                    <a:pt x="672662" y="1589689"/>
                    <a:pt x="740979" y="1970689"/>
                  </a:cubicBezTo>
                  <a:cubicBezTo>
                    <a:pt x="809296" y="2351689"/>
                    <a:pt x="919656" y="3192517"/>
                    <a:pt x="961697" y="3184634"/>
                  </a:cubicBezTo>
                  <a:cubicBezTo>
                    <a:pt x="1003739" y="3176751"/>
                    <a:pt x="980090" y="2396358"/>
                    <a:pt x="993228" y="1923393"/>
                  </a:cubicBezTo>
                  <a:cubicBezTo>
                    <a:pt x="1006366" y="1450428"/>
                    <a:pt x="1003738" y="336331"/>
                    <a:pt x="1040524" y="346841"/>
                  </a:cubicBezTo>
                  <a:cubicBezTo>
                    <a:pt x="1077310" y="357351"/>
                    <a:pt x="1166649" y="1442545"/>
                    <a:pt x="1213945" y="1986455"/>
                  </a:cubicBezTo>
                  <a:cubicBezTo>
                    <a:pt x="1261241" y="2530365"/>
                    <a:pt x="1290144" y="3636579"/>
                    <a:pt x="1324303" y="3610303"/>
                  </a:cubicBezTo>
                  <a:cubicBezTo>
                    <a:pt x="1358462" y="3584027"/>
                    <a:pt x="1395249" y="2425262"/>
                    <a:pt x="1418897" y="1828800"/>
                  </a:cubicBezTo>
                  <a:cubicBezTo>
                    <a:pt x="1442545" y="1232338"/>
                    <a:pt x="1429407" y="0"/>
                    <a:pt x="1466193" y="31531"/>
                  </a:cubicBezTo>
                  <a:cubicBezTo>
                    <a:pt x="1502979" y="63062"/>
                    <a:pt x="1594945" y="1355834"/>
                    <a:pt x="1639614" y="2017986"/>
                  </a:cubicBezTo>
                  <a:cubicBezTo>
                    <a:pt x="1684283" y="2680138"/>
                    <a:pt x="1692166" y="4012324"/>
                    <a:pt x="1734207" y="4004441"/>
                  </a:cubicBezTo>
                  <a:cubicBezTo>
                    <a:pt x="1776248" y="3996558"/>
                    <a:pt x="1852448" y="2569779"/>
                    <a:pt x="1891862" y="1970689"/>
                  </a:cubicBezTo>
                  <a:cubicBezTo>
                    <a:pt x="1931276" y="1371599"/>
                    <a:pt x="1944414" y="409903"/>
                    <a:pt x="1970690" y="409903"/>
                  </a:cubicBezTo>
                  <a:cubicBezTo>
                    <a:pt x="1996966" y="409903"/>
                    <a:pt x="2028496" y="1442544"/>
                    <a:pt x="2049517" y="1970689"/>
                  </a:cubicBezTo>
                  <a:cubicBezTo>
                    <a:pt x="2070538" y="2498834"/>
                    <a:pt x="2057400" y="3636579"/>
                    <a:pt x="2096814" y="3578772"/>
                  </a:cubicBezTo>
                  <a:cubicBezTo>
                    <a:pt x="2136228" y="3520965"/>
                    <a:pt x="2246586" y="2073165"/>
                    <a:pt x="2286000" y="1623848"/>
                  </a:cubicBezTo>
                  <a:cubicBezTo>
                    <a:pt x="2325414" y="1174531"/>
                    <a:pt x="2293883" y="717331"/>
                    <a:pt x="2333297" y="882869"/>
                  </a:cubicBezTo>
                  <a:cubicBezTo>
                    <a:pt x="2372711" y="1048407"/>
                    <a:pt x="2467304" y="2522483"/>
                    <a:pt x="2522483" y="2617076"/>
                  </a:cubicBezTo>
                  <a:cubicBezTo>
                    <a:pt x="2577662" y="2711669"/>
                    <a:pt x="2614448" y="1560786"/>
                    <a:pt x="2664372" y="1450427"/>
                  </a:cubicBezTo>
                  <a:cubicBezTo>
                    <a:pt x="2714296" y="1340068"/>
                    <a:pt x="2822028" y="1954924"/>
                    <a:pt x="2822028" y="1954924"/>
                  </a:cubicBezTo>
                  <a:lnTo>
                    <a:pt x="2822028" y="1954924"/>
                  </a:lnTo>
                  <a:lnTo>
                    <a:pt x="2837793" y="1954924"/>
                  </a:lnTo>
                </a:path>
              </a:pathLst>
            </a:custGeom>
            <a:solidFill>
              <a:schemeClr val="accent5">
                <a:lumMod val="75000"/>
              </a:schemeClr>
            </a:solidFill>
            <a:ln w="41275">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EB966">
                    <a:lumMod val="50000"/>
                  </a:srgbClr>
                </a:solidFill>
                <a:effectLst/>
                <a:uLnTx/>
                <a:uFillTx/>
                <a:latin typeface="Calibri"/>
                <a:ea typeface="+mn-ea"/>
                <a:cs typeface="+mn-cs"/>
                <a:sym typeface="굴림" charset="0"/>
              </a:endParaRPr>
            </a:p>
          </p:txBody>
        </p:sp>
        <p:cxnSp>
          <p:nvCxnSpPr>
            <p:cNvPr id="19" name="Straight Connector 18"/>
            <p:cNvCxnSpPr/>
            <p:nvPr/>
          </p:nvCxnSpPr>
          <p:spPr>
            <a:xfrm flipV="1">
              <a:off x="3162512" y="3377596"/>
              <a:ext cx="330200" cy="388470"/>
            </a:xfrm>
            <a:prstGeom prst="line">
              <a:avLst/>
            </a:prstGeom>
            <a:ln w="41275">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870735" y="2456334"/>
              <a:ext cx="389622" cy="452482"/>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875861" y="2070556"/>
              <a:ext cx="54373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2</a:t>
              </a:r>
              <a:r>
                <a:rPr kumimoji="0" lang="el-GR"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ω</a:t>
              </a:r>
              <a:endPar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endParaRPr>
            </a:p>
          </p:txBody>
        </p:sp>
      </p:grpSp>
      <p:grpSp>
        <p:nvGrpSpPr>
          <p:cNvPr id="97" name="Group 96"/>
          <p:cNvGrpSpPr/>
          <p:nvPr/>
        </p:nvGrpSpPr>
        <p:grpSpPr>
          <a:xfrm>
            <a:off x="1651937" y="1175266"/>
            <a:ext cx="1480752" cy="3181350"/>
            <a:chOff x="1651937" y="1175266"/>
            <a:chExt cx="1480752" cy="3181350"/>
          </a:xfrm>
        </p:grpSpPr>
        <p:cxnSp>
          <p:nvCxnSpPr>
            <p:cNvPr id="23" name="Straight Connector 22"/>
            <p:cNvCxnSpPr/>
            <p:nvPr/>
          </p:nvCxnSpPr>
          <p:spPr>
            <a:xfrm>
              <a:off x="2495254" y="3289816"/>
              <a:ext cx="228600" cy="1066800"/>
            </a:xfrm>
            <a:prstGeom prst="line">
              <a:avLst/>
            </a:prstGeom>
            <a:ln w="127000" cap="sq">
              <a:solidFill>
                <a:srgbClr val="C00000"/>
              </a:solidFill>
              <a:round/>
              <a:tailEnd type="triangle"/>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rot="4806371">
              <a:off x="1603269" y="1755676"/>
              <a:ext cx="1578088" cy="1480752"/>
            </a:xfrm>
            <a:custGeom>
              <a:avLst/>
              <a:gdLst>
                <a:gd name="connsiteX0" fmla="*/ 0 w 2837793"/>
                <a:gd name="connsiteY0" fmla="*/ 1970689 h 4012324"/>
                <a:gd name="connsiteX1" fmla="*/ 110359 w 2837793"/>
                <a:gd name="connsiteY1" fmla="*/ 1340069 h 4012324"/>
                <a:gd name="connsiteX2" fmla="*/ 252248 w 2837793"/>
                <a:gd name="connsiteY2" fmla="*/ 2002220 h 4012324"/>
                <a:gd name="connsiteX3" fmla="*/ 362607 w 2837793"/>
                <a:gd name="connsiteY3" fmla="*/ 2569779 h 4012324"/>
                <a:gd name="connsiteX4" fmla="*/ 488731 w 2837793"/>
                <a:gd name="connsiteY4" fmla="*/ 1813034 h 4012324"/>
                <a:gd name="connsiteX5" fmla="*/ 551793 w 2837793"/>
                <a:gd name="connsiteY5" fmla="*/ 898634 h 4012324"/>
                <a:gd name="connsiteX6" fmla="*/ 740979 w 2837793"/>
                <a:gd name="connsiteY6" fmla="*/ 1970689 h 4012324"/>
                <a:gd name="connsiteX7" fmla="*/ 961697 w 2837793"/>
                <a:gd name="connsiteY7" fmla="*/ 3184634 h 4012324"/>
                <a:gd name="connsiteX8" fmla="*/ 993228 w 2837793"/>
                <a:gd name="connsiteY8" fmla="*/ 1923393 h 4012324"/>
                <a:gd name="connsiteX9" fmla="*/ 1040524 w 2837793"/>
                <a:gd name="connsiteY9" fmla="*/ 346841 h 4012324"/>
                <a:gd name="connsiteX10" fmla="*/ 1213945 w 2837793"/>
                <a:gd name="connsiteY10" fmla="*/ 1986455 h 4012324"/>
                <a:gd name="connsiteX11" fmla="*/ 1324303 w 2837793"/>
                <a:gd name="connsiteY11" fmla="*/ 3610303 h 4012324"/>
                <a:gd name="connsiteX12" fmla="*/ 1418897 w 2837793"/>
                <a:gd name="connsiteY12" fmla="*/ 1828800 h 4012324"/>
                <a:gd name="connsiteX13" fmla="*/ 1466193 w 2837793"/>
                <a:gd name="connsiteY13" fmla="*/ 31531 h 4012324"/>
                <a:gd name="connsiteX14" fmla="*/ 1639614 w 2837793"/>
                <a:gd name="connsiteY14" fmla="*/ 2017986 h 4012324"/>
                <a:gd name="connsiteX15" fmla="*/ 1734207 w 2837793"/>
                <a:gd name="connsiteY15" fmla="*/ 4004441 h 4012324"/>
                <a:gd name="connsiteX16" fmla="*/ 1891862 w 2837793"/>
                <a:gd name="connsiteY16" fmla="*/ 1970689 h 4012324"/>
                <a:gd name="connsiteX17" fmla="*/ 1970690 w 2837793"/>
                <a:gd name="connsiteY17" fmla="*/ 409903 h 4012324"/>
                <a:gd name="connsiteX18" fmla="*/ 2049517 w 2837793"/>
                <a:gd name="connsiteY18" fmla="*/ 1970689 h 4012324"/>
                <a:gd name="connsiteX19" fmla="*/ 2096814 w 2837793"/>
                <a:gd name="connsiteY19" fmla="*/ 3578772 h 4012324"/>
                <a:gd name="connsiteX20" fmla="*/ 2286000 w 2837793"/>
                <a:gd name="connsiteY20" fmla="*/ 1623848 h 4012324"/>
                <a:gd name="connsiteX21" fmla="*/ 2333297 w 2837793"/>
                <a:gd name="connsiteY21" fmla="*/ 882869 h 4012324"/>
                <a:gd name="connsiteX22" fmla="*/ 2522483 w 2837793"/>
                <a:gd name="connsiteY22" fmla="*/ 2617076 h 4012324"/>
                <a:gd name="connsiteX23" fmla="*/ 2664372 w 2837793"/>
                <a:gd name="connsiteY23" fmla="*/ 1450427 h 4012324"/>
                <a:gd name="connsiteX24" fmla="*/ 2822028 w 2837793"/>
                <a:gd name="connsiteY24" fmla="*/ 1954924 h 4012324"/>
                <a:gd name="connsiteX25" fmla="*/ 2822028 w 2837793"/>
                <a:gd name="connsiteY25" fmla="*/ 1954924 h 4012324"/>
                <a:gd name="connsiteX26" fmla="*/ 2837793 w 2837793"/>
                <a:gd name="connsiteY26" fmla="*/ 1954924 h 4012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37793" h="4012324">
                  <a:moveTo>
                    <a:pt x="0" y="1970689"/>
                  </a:moveTo>
                  <a:cubicBezTo>
                    <a:pt x="34159" y="1652751"/>
                    <a:pt x="68318" y="1334814"/>
                    <a:pt x="110359" y="1340069"/>
                  </a:cubicBezTo>
                  <a:cubicBezTo>
                    <a:pt x="152400" y="1345324"/>
                    <a:pt x="210207" y="1797268"/>
                    <a:pt x="252248" y="2002220"/>
                  </a:cubicBezTo>
                  <a:cubicBezTo>
                    <a:pt x="294289" y="2207172"/>
                    <a:pt x="323193" y="2601310"/>
                    <a:pt x="362607" y="2569779"/>
                  </a:cubicBezTo>
                  <a:cubicBezTo>
                    <a:pt x="402021" y="2538248"/>
                    <a:pt x="457200" y="2091558"/>
                    <a:pt x="488731" y="1813034"/>
                  </a:cubicBezTo>
                  <a:cubicBezTo>
                    <a:pt x="520262" y="1534510"/>
                    <a:pt x="509752" y="872358"/>
                    <a:pt x="551793" y="898634"/>
                  </a:cubicBezTo>
                  <a:cubicBezTo>
                    <a:pt x="593834" y="924910"/>
                    <a:pt x="672662" y="1589689"/>
                    <a:pt x="740979" y="1970689"/>
                  </a:cubicBezTo>
                  <a:cubicBezTo>
                    <a:pt x="809296" y="2351689"/>
                    <a:pt x="919656" y="3192517"/>
                    <a:pt x="961697" y="3184634"/>
                  </a:cubicBezTo>
                  <a:cubicBezTo>
                    <a:pt x="1003739" y="3176751"/>
                    <a:pt x="980090" y="2396358"/>
                    <a:pt x="993228" y="1923393"/>
                  </a:cubicBezTo>
                  <a:cubicBezTo>
                    <a:pt x="1006366" y="1450428"/>
                    <a:pt x="1003738" y="336331"/>
                    <a:pt x="1040524" y="346841"/>
                  </a:cubicBezTo>
                  <a:cubicBezTo>
                    <a:pt x="1077310" y="357351"/>
                    <a:pt x="1166649" y="1442545"/>
                    <a:pt x="1213945" y="1986455"/>
                  </a:cubicBezTo>
                  <a:cubicBezTo>
                    <a:pt x="1261241" y="2530365"/>
                    <a:pt x="1290144" y="3636579"/>
                    <a:pt x="1324303" y="3610303"/>
                  </a:cubicBezTo>
                  <a:cubicBezTo>
                    <a:pt x="1358462" y="3584027"/>
                    <a:pt x="1395249" y="2425262"/>
                    <a:pt x="1418897" y="1828800"/>
                  </a:cubicBezTo>
                  <a:cubicBezTo>
                    <a:pt x="1442545" y="1232338"/>
                    <a:pt x="1429407" y="0"/>
                    <a:pt x="1466193" y="31531"/>
                  </a:cubicBezTo>
                  <a:cubicBezTo>
                    <a:pt x="1502979" y="63062"/>
                    <a:pt x="1594945" y="1355834"/>
                    <a:pt x="1639614" y="2017986"/>
                  </a:cubicBezTo>
                  <a:cubicBezTo>
                    <a:pt x="1684283" y="2680138"/>
                    <a:pt x="1692166" y="4012324"/>
                    <a:pt x="1734207" y="4004441"/>
                  </a:cubicBezTo>
                  <a:cubicBezTo>
                    <a:pt x="1776248" y="3996558"/>
                    <a:pt x="1852448" y="2569779"/>
                    <a:pt x="1891862" y="1970689"/>
                  </a:cubicBezTo>
                  <a:cubicBezTo>
                    <a:pt x="1931276" y="1371599"/>
                    <a:pt x="1944414" y="409903"/>
                    <a:pt x="1970690" y="409903"/>
                  </a:cubicBezTo>
                  <a:cubicBezTo>
                    <a:pt x="1996966" y="409903"/>
                    <a:pt x="2028496" y="1442544"/>
                    <a:pt x="2049517" y="1970689"/>
                  </a:cubicBezTo>
                  <a:cubicBezTo>
                    <a:pt x="2070538" y="2498834"/>
                    <a:pt x="2057400" y="3636579"/>
                    <a:pt x="2096814" y="3578772"/>
                  </a:cubicBezTo>
                  <a:cubicBezTo>
                    <a:pt x="2136228" y="3520965"/>
                    <a:pt x="2246586" y="2073165"/>
                    <a:pt x="2286000" y="1623848"/>
                  </a:cubicBezTo>
                  <a:cubicBezTo>
                    <a:pt x="2325414" y="1174531"/>
                    <a:pt x="2293883" y="717331"/>
                    <a:pt x="2333297" y="882869"/>
                  </a:cubicBezTo>
                  <a:cubicBezTo>
                    <a:pt x="2372711" y="1048407"/>
                    <a:pt x="2467304" y="2522483"/>
                    <a:pt x="2522483" y="2617076"/>
                  </a:cubicBezTo>
                  <a:cubicBezTo>
                    <a:pt x="2577662" y="2711669"/>
                    <a:pt x="2614448" y="1560786"/>
                    <a:pt x="2664372" y="1450427"/>
                  </a:cubicBezTo>
                  <a:cubicBezTo>
                    <a:pt x="2714296" y="1340068"/>
                    <a:pt x="2822028" y="1954924"/>
                    <a:pt x="2822028" y="1954924"/>
                  </a:cubicBezTo>
                  <a:lnTo>
                    <a:pt x="2822028" y="1954924"/>
                  </a:lnTo>
                  <a:lnTo>
                    <a:pt x="2837793" y="1954924"/>
                  </a:lnTo>
                </a:path>
              </a:pathLst>
            </a:custGeom>
            <a:solidFill>
              <a:schemeClr val="accent2"/>
            </a:solidFill>
            <a:ln w="127000" cap="sq">
              <a:solidFill>
                <a:srgbClr val="C00000"/>
              </a:solidFill>
              <a:roun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0000"/>
                  </a:solidFill>
                </a:ln>
                <a:solidFill>
                  <a:srgbClr val="CEB966">
                    <a:lumMod val="50000"/>
                  </a:srgbClr>
                </a:solidFill>
                <a:effectLst/>
                <a:uLnTx/>
                <a:uFillTx/>
                <a:latin typeface="Calibri"/>
                <a:ea typeface="+mn-ea"/>
                <a:cs typeface="+mn-cs"/>
                <a:sym typeface="굴림" charset="0"/>
              </a:endParaRPr>
            </a:p>
          </p:txBody>
        </p:sp>
        <p:cxnSp>
          <p:nvCxnSpPr>
            <p:cNvPr id="25" name="Straight Connector 24"/>
            <p:cNvCxnSpPr/>
            <p:nvPr/>
          </p:nvCxnSpPr>
          <p:spPr>
            <a:xfrm>
              <a:off x="2153478" y="1175266"/>
              <a:ext cx="86962" cy="514350"/>
            </a:xfrm>
            <a:prstGeom prst="line">
              <a:avLst/>
            </a:prstGeom>
            <a:ln w="127000" cap="sq">
              <a:solidFill>
                <a:srgbClr val="C00000"/>
              </a:solidFill>
              <a:round/>
            </a:ln>
          </p:spPr>
          <p:style>
            <a:lnRef idx="1">
              <a:schemeClr val="accent1"/>
            </a:lnRef>
            <a:fillRef idx="0">
              <a:schemeClr val="accent1"/>
            </a:fillRef>
            <a:effectRef idx="0">
              <a:schemeClr val="accent1"/>
            </a:effectRef>
            <a:fontRef idx="minor">
              <a:schemeClr val="tx1"/>
            </a:fontRef>
          </p:style>
        </p:cxnSp>
      </p:grpSp>
      <p:grpSp>
        <p:nvGrpSpPr>
          <p:cNvPr id="4" name="Group 3"/>
          <p:cNvGrpSpPr/>
          <p:nvPr/>
        </p:nvGrpSpPr>
        <p:grpSpPr>
          <a:xfrm>
            <a:off x="0" y="4985266"/>
            <a:ext cx="4539476" cy="1872734"/>
            <a:chOff x="0" y="4985266"/>
            <a:chExt cx="4539476" cy="1872734"/>
          </a:xfrm>
        </p:grpSpPr>
        <p:sp>
          <p:nvSpPr>
            <p:cNvPr id="26" name="Rectangle 25"/>
            <p:cNvSpPr/>
            <p:nvPr/>
          </p:nvSpPr>
          <p:spPr>
            <a:xfrm>
              <a:off x="958076" y="5671066"/>
              <a:ext cx="3581400" cy="762000"/>
            </a:xfrm>
            <a:prstGeom prst="rect">
              <a:avLst/>
            </a:prstGeom>
            <a:solidFill>
              <a:schemeClr val="accent1">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굴림" charset="0"/>
              </a:endParaRPr>
            </a:p>
          </p:txBody>
        </p:sp>
        <p:sp>
          <p:nvSpPr>
            <p:cNvPr id="27" name="Right Arrow 26"/>
            <p:cNvSpPr/>
            <p:nvPr/>
          </p:nvSpPr>
          <p:spPr>
            <a:xfrm>
              <a:off x="1533132" y="6052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28" name="Right Arrow 27"/>
            <p:cNvSpPr/>
            <p:nvPr/>
          </p:nvSpPr>
          <p:spPr>
            <a:xfrm>
              <a:off x="2142732" y="6052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29" name="Right Arrow 28"/>
            <p:cNvSpPr/>
            <p:nvPr/>
          </p:nvSpPr>
          <p:spPr>
            <a:xfrm>
              <a:off x="2752332" y="6052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30" name="Right Arrow 29"/>
            <p:cNvSpPr/>
            <p:nvPr/>
          </p:nvSpPr>
          <p:spPr>
            <a:xfrm>
              <a:off x="3361932" y="6052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31" name="Rectangle 30"/>
            <p:cNvSpPr/>
            <p:nvPr/>
          </p:nvSpPr>
          <p:spPr>
            <a:xfrm>
              <a:off x="958076" y="4985266"/>
              <a:ext cx="3581400" cy="7620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32" name="TextBox 31"/>
            <p:cNvSpPr txBox="1"/>
            <p:nvPr/>
          </p:nvSpPr>
          <p:spPr>
            <a:xfrm>
              <a:off x="3949108" y="5909845"/>
              <a:ext cx="4924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M</a:t>
              </a:r>
              <a:r>
                <a:rPr kumimoji="0" lang="en-US" sz="2000" b="1" i="1" u="none" strike="noStrike" kern="1200" cap="none" spc="0" normalizeH="0" baseline="-25000" noProof="0" dirty="0">
                  <a:ln>
                    <a:noFill/>
                  </a:ln>
                  <a:solidFill>
                    <a:prstClr val="black"/>
                  </a:solidFill>
                  <a:effectLst/>
                  <a:uLnTx/>
                  <a:uFillTx/>
                  <a:latin typeface="Arial" pitchFamily="34" charset="0"/>
                  <a:ea typeface="ヒラギノ角ゴ ProN W3" charset="0"/>
                  <a:cs typeface="Arial" pitchFamily="34" charset="0"/>
                  <a:sym typeface="굴림" charset="0"/>
                </a:rPr>
                <a:t>1</a:t>
              </a:r>
            </a:p>
          </p:txBody>
        </p:sp>
        <p:sp>
          <p:nvSpPr>
            <p:cNvPr id="33" name="TextBox 32"/>
            <p:cNvSpPr txBox="1"/>
            <p:nvPr/>
          </p:nvSpPr>
          <p:spPr>
            <a:xfrm>
              <a:off x="3949108" y="5300245"/>
              <a:ext cx="4507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P</a:t>
              </a:r>
              <a:r>
                <a:rPr kumimoji="0" lang="en-US" sz="2000" b="1" i="1" u="none" strike="noStrike" kern="1200" cap="none" spc="0" normalizeH="0" baseline="-25000" noProof="0" dirty="0">
                  <a:ln>
                    <a:noFill/>
                  </a:ln>
                  <a:solidFill>
                    <a:prstClr val="black"/>
                  </a:solidFill>
                  <a:effectLst/>
                  <a:uLnTx/>
                  <a:uFillTx/>
                  <a:latin typeface="Arial" pitchFamily="34" charset="0"/>
                  <a:ea typeface="ヒラギノ角ゴ ProN W3" charset="0"/>
                  <a:cs typeface="Arial" pitchFamily="34" charset="0"/>
                  <a:sym typeface="굴림" charset="0"/>
                </a:rPr>
                <a:t>1</a:t>
              </a:r>
            </a:p>
          </p:txBody>
        </p:sp>
        <p:sp>
          <p:nvSpPr>
            <p:cNvPr id="34" name="Right Arrow 33"/>
            <p:cNvSpPr/>
            <p:nvPr/>
          </p:nvSpPr>
          <p:spPr>
            <a:xfrm rot="16200000">
              <a:off x="2257032" y="5099566"/>
              <a:ext cx="762000" cy="5334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cxnSp>
          <p:nvCxnSpPr>
            <p:cNvPr id="35" name="Straight Connector 34"/>
            <p:cNvCxnSpPr/>
            <p:nvPr/>
          </p:nvCxnSpPr>
          <p:spPr>
            <a:xfrm>
              <a:off x="1761732" y="5975865"/>
              <a:ext cx="762000" cy="0"/>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774654" y="5975865"/>
              <a:ext cx="838200" cy="0"/>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774654" y="5823465"/>
              <a:ext cx="609600"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1936454" y="5823465"/>
              <a:ext cx="564854"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2044108" y="6457890"/>
              <a:ext cx="12009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Δ</a:t>
              </a:r>
              <a:r>
                <a:rPr kumimoji="0" lang="en-US" sz="2000" b="0"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t ~ </a:t>
              </a:r>
              <a:r>
                <a:rPr kumimoji="0" lang="en-US" sz="2000" b="0"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1 </a:t>
              </a:r>
              <a:r>
                <a:rPr kumimoji="0" lang="en-US" sz="2000" b="0" i="0" u="none" strike="noStrike" kern="1200" cap="none" spc="0" normalizeH="0" baseline="0" noProof="0" dirty="0" err="1">
                  <a:ln>
                    <a:noFill/>
                  </a:ln>
                  <a:solidFill>
                    <a:prstClr val="black"/>
                  </a:solidFill>
                  <a:effectLst/>
                  <a:uLnTx/>
                  <a:uFillTx/>
                  <a:latin typeface="Arial" pitchFamily="34" charset="0"/>
                  <a:ea typeface="ヒラギノ角ゴ ProN W3" charset="0"/>
                  <a:cs typeface="Arial" pitchFamily="34" charset="0"/>
                  <a:sym typeface="굴림" charset="0"/>
                </a:rPr>
                <a:t>ps</a:t>
              </a:r>
              <a:endParaRPr kumimoji="0" lang="en-US" sz="2000" b="0"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endParaRPr>
            </a:p>
          </p:txBody>
        </p:sp>
        <p:sp>
          <p:nvSpPr>
            <p:cNvPr id="84" name="Rounded Rectangle 83"/>
            <p:cNvSpPr/>
            <p:nvPr/>
          </p:nvSpPr>
          <p:spPr>
            <a:xfrm>
              <a:off x="0" y="5181600"/>
              <a:ext cx="2362200" cy="4572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sym typeface="굴림" charset="0"/>
                </a:rPr>
                <a:t>e-ph coupling</a:t>
              </a:r>
              <a:endParaRPr kumimoji="0" lang="en-US" sz="1600" b="1" i="0" u="none" strike="noStrike" kern="1200" cap="none" spc="0" normalizeH="0" baseline="0" noProof="0" dirty="0">
                <a:ln>
                  <a:noFill/>
                </a:ln>
                <a:solidFill>
                  <a:prstClr val="black"/>
                </a:solidFill>
                <a:effectLst/>
                <a:uLnTx/>
                <a:uFillTx/>
                <a:latin typeface="Arial"/>
                <a:ea typeface="+mn-ea"/>
                <a:cs typeface="Arial"/>
                <a:sym typeface="굴림" charset="0"/>
              </a:endParaRPr>
            </a:p>
          </p:txBody>
        </p:sp>
      </p:grpSp>
      <p:grpSp>
        <p:nvGrpSpPr>
          <p:cNvPr id="91" name="Group 90"/>
          <p:cNvGrpSpPr/>
          <p:nvPr/>
        </p:nvGrpSpPr>
        <p:grpSpPr>
          <a:xfrm>
            <a:off x="4832054" y="2895600"/>
            <a:ext cx="4235746" cy="2013466"/>
            <a:chOff x="4832054" y="2895600"/>
            <a:chExt cx="4235746" cy="2013466"/>
          </a:xfrm>
        </p:grpSpPr>
        <p:sp>
          <p:nvSpPr>
            <p:cNvPr id="39" name="Rectangle 38"/>
            <p:cNvSpPr/>
            <p:nvPr/>
          </p:nvSpPr>
          <p:spPr>
            <a:xfrm>
              <a:off x="4832054" y="3766066"/>
              <a:ext cx="3581400" cy="762000"/>
            </a:xfrm>
            <a:prstGeom prst="rect">
              <a:avLst/>
            </a:prstGeom>
            <a:solidFill>
              <a:schemeClr val="accent1">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굴림" charset="0"/>
              </a:endParaRPr>
            </a:p>
          </p:txBody>
        </p:sp>
        <p:sp>
          <p:nvSpPr>
            <p:cNvPr id="40" name="Right Arrow 39"/>
            <p:cNvSpPr/>
            <p:nvPr/>
          </p:nvSpPr>
          <p:spPr>
            <a:xfrm rot="900000">
              <a:off x="5407110" y="4147066"/>
              <a:ext cx="533400" cy="304800"/>
            </a:xfrm>
            <a:prstGeom prst="rightArrow">
              <a:avLst/>
            </a:prstGeom>
            <a:solidFill>
              <a:schemeClr val="accent3">
                <a:lumMod val="50000"/>
              </a:schemeClr>
            </a:solidFill>
            <a:ln>
              <a:noFill/>
            </a:ln>
            <a:scene3d>
              <a:camera prst="orthographicFront">
                <a:rot lat="0" lon="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41" name="Right Arrow 40"/>
            <p:cNvSpPr/>
            <p:nvPr/>
          </p:nvSpPr>
          <p:spPr>
            <a:xfrm rot="-900000">
              <a:off x="6016710" y="4147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42" name="Right Arrow 41"/>
            <p:cNvSpPr/>
            <p:nvPr/>
          </p:nvSpPr>
          <p:spPr>
            <a:xfrm rot="900000">
              <a:off x="6626310" y="4147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43" name="Right Arrow 42"/>
            <p:cNvSpPr/>
            <p:nvPr/>
          </p:nvSpPr>
          <p:spPr>
            <a:xfrm rot="-900000">
              <a:off x="7235910" y="4147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44" name="Rectangle 43"/>
            <p:cNvSpPr/>
            <p:nvPr/>
          </p:nvSpPr>
          <p:spPr>
            <a:xfrm>
              <a:off x="4832054" y="3080266"/>
              <a:ext cx="3581400" cy="7620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45" name="TextBox 44"/>
            <p:cNvSpPr txBox="1"/>
            <p:nvPr/>
          </p:nvSpPr>
          <p:spPr>
            <a:xfrm>
              <a:off x="7803854" y="4004846"/>
              <a:ext cx="4924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M</a:t>
              </a:r>
              <a:r>
                <a:rPr kumimoji="0" lang="en-US" sz="2000" b="1" i="1" u="none" strike="noStrike" kern="1200" cap="none" spc="0" normalizeH="0" baseline="-25000" noProof="0" dirty="0">
                  <a:ln>
                    <a:noFill/>
                  </a:ln>
                  <a:solidFill>
                    <a:prstClr val="black"/>
                  </a:solidFill>
                  <a:effectLst/>
                  <a:uLnTx/>
                  <a:uFillTx/>
                  <a:latin typeface="Arial" pitchFamily="34" charset="0"/>
                  <a:ea typeface="ヒラギノ角ゴ ProN W3" charset="0"/>
                  <a:cs typeface="Arial" pitchFamily="34" charset="0"/>
                  <a:sym typeface="굴림" charset="0"/>
                </a:rPr>
                <a:t>2</a:t>
              </a:r>
            </a:p>
          </p:txBody>
        </p:sp>
        <p:sp>
          <p:nvSpPr>
            <p:cNvPr id="46" name="Right Arrow 45"/>
            <p:cNvSpPr/>
            <p:nvPr/>
          </p:nvSpPr>
          <p:spPr>
            <a:xfrm rot="16200000">
              <a:off x="6240230" y="3196090"/>
              <a:ext cx="457200" cy="530352"/>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cxnSp>
          <p:nvCxnSpPr>
            <p:cNvPr id="47" name="Straight Connector 46"/>
            <p:cNvCxnSpPr/>
            <p:nvPr/>
          </p:nvCxnSpPr>
          <p:spPr>
            <a:xfrm>
              <a:off x="5940510" y="4070866"/>
              <a:ext cx="498856" cy="0"/>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626310" y="4070866"/>
              <a:ext cx="491744" cy="0"/>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7803854" y="3395246"/>
              <a:ext cx="4507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P</a:t>
              </a:r>
              <a:r>
                <a:rPr kumimoji="0" lang="en-US" sz="2000" b="1" i="1" u="none" strike="noStrike" kern="1200" cap="none" spc="0" normalizeH="0" baseline="-25000" noProof="0" dirty="0">
                  <a:ln>
                    <a:noFill/>
                  </a:ln>
                  <a:solidFill>
                    <a:prstClr val="black"/>
                  </a:solidFill>
                  <a:effectLst/>
                  <a:uLnTx/>
                  <a:uFillTx/>
                  <a:latin typeface="Arial" pitchFamily="34" charset="0"/>
                  <a:ea typeface="ヒラギノ角ゴ ProN W3" charset="0"/>
                  <a:cs typeface="Arial" pitchFamily="34" charset="0"/>
                  <a:sym typeface="굴림" charset="0"/>
                </a:rPr>
                <a:t>2</a:t>
              </a:r>
            </a:p>
          </p:txBody>
        </p:sp>
        <p:sp>
          <p:nvSpPr>
            <p:cNvPr id="72" name="TextBox 71"/>
            <p:cNvSpPr txBox="1"/>
            <p:nvPr/>
          </p:nvSpPr>
          <p:spPr>
            <a:xfrm>
              <a:off x="5898854" y="4508956"/>
              <a:ext cx="134363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Δ</a:t>
              </a:r>
              <a:r>
                <a:rPr kumimoji="0" lang="en-US" sz="2000" b="0"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t ~ </a:t>
              </a:r>
              <a:r>
                <a:rPr kumimoji="0" lang="en-US" sz="2000" b="0"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50</a:t>
              </a:r>
              <a:r>
                <a:rPr kumimoji="0" lang="en-US" sz="2000" b="0"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 </a:t>
              </a:r>
              <a:r>
                <a:rPr kumimoji="0" lang="en-US" sz="2000" b="0" i="0" u="none" strike="noStrike" kern="1200" cap="none" spc="0" normalizeH="0" baseline="0" noProof="0" dirty="0" err="1">
                  <a:ln>
                    <a:noFill/>
                  </a:ln>
                  <a:solidFill>
                    <a:prstClr val="black"/>
                  </a:solidFill>
                  <a:effectLst/>
                  <a:uLnTx/>
                  <a:uFillTx/>
                  <a:latin typeface="Arial" pitchFamily="34" charset="0"/>
                  <a:ea typeface="ヒラギノ角ゴ ProN W3" charset="0"/>
                  <a:cs typeface="Arial" pitchFamily="34" charset="0"/>
                  <a:sym typeface="굴림" charset="0"/>
                </a:rPr>
                <a:t>ps</a:t>
              </a:r>
              <a:endParaRPr kumimoji="0" lang="en-US" sz="2000" b="0"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endParaRPr>
            </a:p>
          </p:txBody>
        </p:sp>
        <p:cxnSp>
          <p:nvCxnSpPr>
            <p:cNvPr id="79" name="Straight Connector 78"/>
            <p:cNvCxnSpPr/>
            <p:nvPr/>
          </p:nvCxnSpPr>
          <p:spPr>
            <a:xfrm>
              <a:off x="6660854" y="3918466"/>
              <a:ext cx="609600"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5822654" y="3918466"/>
              <a:ext cx="564854"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5" name="Rounded Rectangle 84"/>
            <p:cNvSpPr/>
            <p:nvPr/>
          </p:nvSpPr>
          <p:spPr>
            <a:xfrm>
              <a:off x="6705600" y="2895600"/>
              <a:ext cx="2362200" cy="4572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sym typeface="굴림" charset="0"/>
                </a:rPr>
                <a:t>s-l coupling</a:t>
              </a:r>
              <a:endParaRPr kumimoji="0" lang="en-US" sz="1600" b="1" i="0" u="none" strike="noStrike" kern="1200" cap="none" spc="0" normalizeH="0" baseline="0" noProof="0" dirty="0">
                <a:ln>
                  <a:noFill/>
                </a:ln>
                <a:solidFill>
                  <a:prstClr val="black"/>
                </a:solidFill>
                <a:effectLst/>
                <a:uLnTx/>
                <a:uFillTx/>
                <a:latin typeface="Arial"/>
                <a:ea typeface="+mn-ea"/>
                <a:cs typeface="Arial"/>
                <a:sym typeface="굴림" charset="0"/>
              </a:endParaRPr>
            </a:p>
          </p:txBody>
        </p:sp>
      </p:grpSp>
      <p:grpSp>
        <p:nvGrpSpPr>
          <p:cNvPr id="92" name="Group 91"/>
          <p:cNvGrpSpPr/>
          <p:nvPr/>
        </p:nvGrpSpPr>
        <p:grpSpPr>
          <a:xfrm>
            <a:off x="4832054" y="4813830"/>
            <a:ext cx="4311946" cy="2032575"/>
            <a:chOff x="4832054" y="4800600"/>
            <a:chExt cx="4311946" cy="2032575"/>
          </a:xfrm>
        </p:grpSpPr>
        <p:sp>
          <p:nvSpPr>
            <p:cNvPr id="49" name="Rectangle 48"/>
            <p:cNvSpPr/>
            <p:nvPr/>
          </p:nvSpPr>
          <p:spPr>
            <a:xfrm>
              <a:off x="4832054" y="5671066"/>
              <a:ext cx="3581400" cy="762000"/>
            </a:xfrm>
            <a:prstGeom prst="rect">
              <a:avLst/>
            </a:prstGeom>
            <a:solidFill>
              <a:schemeClr val="accent1">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굴림" charset="0"/>
              </a:endParaRPr>
            </a:p>
          </p:txBody>
        </p:sp>
        <p:sp>
          <p:nvSpPr>
            <p:cNvPr id="50" name="Right Arrow 49"/>
            <p:cNvSpPr/>
            <p:nvPr/>
          </p:nvSpPr>
          <p:spPr>
            <a:xfrm rot="420000">
              <a:off x="5407110" y="6052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51" name="Right Arrow 50"/>
            <p:cNvSpPr/>
            <p:nvPr/>
          </p:nvSpPr>
          <p:spPr>
            <a:xfrm rot="-420000">
              <a:off x="6016710" y="6052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52" name="Right Arrow 51"/>
            <p:cNvSpPr/>
            <p:nvPr/>
          </p:nvSpPr>
          <p:spPr>
            <a:xfrm rot="420000">
              <a:off x="6626310" y="6052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53" name="Right Arrow 52"/>
            <p:cNvSpPr/>
            <p:nvPr/>
          </p:nvSpPr>
          <p:spPr>
            <a:xfrm rot="-420000">
              <a:off x="7235910" y="6052066"/>
              <a:ext cx="533400" cy="3048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54" name="Rectangle 53"/>
            <p:cNvSpPr/>
            <p:nvPr/>
          </p:nvSpPr>
          <p:spPr>
            <a:xfrm>
              <a:off x="4832054" y="4985266"/>
              <a:ext cx="3581400" cy="762000"/>
            </a:xfrm>
            <a:prstGeom prst="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56" name="Right Arrow 55"/>
            <p:cNvSpPr/>
            <p:nvPr/>
          </p:nvSpPr>
          <p:spPr>
            <a:xfrm rot="16200000">
              <a:off x="6246834" y="5117854"/>
              <a:ext cx="530352" cy="533400"/>
            </a:xfrm>
            <a:prstGeom prst="rightArrow">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굴림" charset="0"/>
              </a:endParaRPr>
            </a:p>
          </p:txBody>
        </p:sp>
        <p:sp>
          <p:nvSpPr>
            <p:cNvPr id="57" name="TextBox 56"/>
            <p:cNvSpPr txBox="1"/>
            <p:nvPr/>
          </p:nvSpPr>
          <p:spPr>
            <a:xfrm>
              <a:off x="7803854" y="5909845"/>
              <a:ext cx="4924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M</a:t>
              </a:r>
              <a:r>
                <a:rPr kumimoji="0" lang="en-US" sz="2000" b="1" i="1" u="none" strike="noStrike" kern="1200" cap="none" spc="0" normalizeH="0" baseline="-25000" noProof="0" dirty="0">
                  <a:ln>
                    <a:noFill/>
                  </a:ln>
                  <a:solidFill>
                    <a:prstClr val="black"/>
                  </a:solidFill>
                  <a:effectLst/>
                  <a:uLnTx/>
                  <a:uFillTx/>
                  <a:latin typeface="Arial" pitchFamily="34" charset="0"/>
                  <a:ea typeface="ヒラギノ角ゴ ProN W3" charset="0"/>
                  <a:cs typeface="Arial" pitchFamily="34" charset="0"/>
                  <a:sym typeface="굴림" charset="0"/>
                </a:rPr>
                <a:t>3</a:t>
              </a:r>
            </a:p>
          </p:txBody>
        </p:sp>
        <p:cxnSp>
          <p:nvCxnSpPr>
            <p:cNvPr id="58" name="Straight Connector 57"/>
            <p:cNvCxnSpPr/>
            <p:nvPr/>
          </p:nvCxnSpPr>
          <p:spPr>
            <a:xfrm>
              <a:off x="5898854" y="5975865"/>
              <a:ext cx="575056" cy="1"/>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6660854" y="5975865"/>
              <a:ext cx="609600" cy="1"/>
            </a:xfrm>
            <a:prstGeom prst="line">
              <a:avLst/>
            </a:prstGeom>
            <a:ln w="412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6660854" y="5823466"/>
              <a:ext cx="457200"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5975054" y="5823466"/>
              <a:ext cx="457200"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V="1">
              <a:off x="6813254" y="4985266"/>
              <a:ext cx="457200" cy="22860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flipV="1">
              <a:off x="5670254" y="5061466"/>
              <a:ext cx="533400" cy="15240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5670254" y="5366266"/>
              <a:ext cx="533400"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6813254" y="5366266"/>
              <a:ext cx="533400" cy="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5746454" y="5518666"/>
              <a:ext cx="457200" cy="15240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6813254" y="5518666"/>
              <a:ext cx="457200" cy="152400"/>
            </a:xfrm>
            <a:prstGeom prst="line">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803854" y="5300245"/>
              <a:ext cx="4507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P</a:t>
              </a:r>
              <a:r>
                <a:rPr kumimoji="0" lang="en-US" sz="2000" b="1" i="1" u="none" strike="noStrike" kern="1200" cap="none" spc="0" normalizeH="0" baseline="-25000" noProof="0" dirty="0">
                  <a:ln>
                    <a:noFill/>
                  </a:ln>
                  <a:solidFill>
                    <a:prstClr val="black"/>
                  </a:solidFill>
                  <a:effectLst/>
                  <a:uLnTx/>
                  <a:uFillTx/>
                  <a:latin typeface="Arial" pitchFamily="34" charset="0"/>
                  <a:ea typeface="ヒラギノ角ゴ ProN W3" charset="0"/>
                  <a:cs typeface="Arial" pitchFamily="34" charset="0"/>
                  <a:sym typeface="굴림" charset="0"/>
                </a:rPr>
                <a:t>3</a:t>
              </a:r>
            </a:p>
          </p:txBody>
        </p:sp>
        <p:sp>
          <p:nvSpPr>
            <p:cNvPr id="71" name="TextBox 70"/>
            <p:cNvSpPr txBox="1"/>
            <p:nvPr/>
          </p:nvSpPr>
          <p:spPr>
            <a:xfrm>
              <a:off x="5822654" y="6433065"/>
              <a:ext cx="141417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Δ</a:t>
              </a:r>
              <a:r>
                <a:rPr kumimoji="0" lang="en-US" sz="2000" b="0" i="1"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t </a:t>
              </a:r>
              <a:r>
                <a:rPr kumimoji="0" lang="en-US" sz="2000" b="0" i="0" u="none" strike="noStrike" kern="1200" cap="none" spc="0" normalizeH="0" baseline="0" noProof="0" dirty="0">
                  <a:ln>
                    <a:noFill/>
                  </a:ln>
                  <a:solidFill>
                    <a:prstClr val="black"/>
                  </a:solidFill>
                  <a:effectLst/>
                  <a:uLnTx/>
                  <a:uFillTx/>
                  <a:latin typeface="Arial" pitchFamily="34" charset="0"/>
                  <a:ea typeface="ヒラギノ角ゴ ProN W3" charset="0"/>
                  <a:cs typeface="Arial" pitchFamily="34" charset="0"/>
                  <a:sym typeface="굴림" charset="0"/>
                </a:rPr>
                <a:t>&gt; 0.5 ns</a:t>
              </a:r>
            </a:p>
          </p:txBody>
        </p:sp>
        <p:sp>
          <p:nvSpPr>
            <p:cNvPr id="86" name="Rounded Rectangle 85"/>
            <p:cNvSpPr/>
            <p:nvPr/>
          </p:nvSpPr>
          <p:spPr>
            <a:xfrm>
              <a:off x="6781800" y="4800600"/>
              <a:ext cx="2362200" cy="457200"/>
            </a:xfrm>
            <a:prstGeom prst="round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a:ea typeface="+mn-ea"/>
                  <a:cs typeface="Arial"/>
                  <a:sym typeface="굴림" charset="0"/>
                </a:rPr>
                <a:t>heat dissipation </a:t>
              </a:r>
              <a:endParaRPr kumimoji="0" lang="en-US" sz="1600" b="1" i="0" u="none" strike="noStrike" kern="1200" cap="none" spc="0" normalizeH="0" baseline="0" noProof="0" dirty="0">
                <a:ln>
                  <a:noFill/>
                </a:ln>
                <a:solidFill>
                  <a:prstClr val="black"/>
                </a:solidFill>
                <a:effectLst/>
                <a:uLnTx/>
                <a:uFillTx/>
                <a:latin typeface="Arial"/>
                <a:ea typeface="+mn-ea"/>
                <a:cs typeface="Arial"/>
                <a:sym typeface="굴림" charset="0"/>
              </a:endParaRPr>
            </a:p>
          </p:txBody>
        </p:sp>
      </p:grpSp>
      <p:sp>
        <p:nvSpPr>
          <p:cNvPr id="89" name="Title 1"/>
          <p:cNvSpPr>
            <a:spLocks noGrp="1"/>
          </p:cNvSpPr>
          <p:nvPr>
            <p:ph type="title"/>
          </p:nvPr>
        </p:nvSpPr>
        <p:spPr>
          <a:xfrm>
            <a:off x="0" y="-76200"/>
            <a:ext cx="9144000" cy="869988"/>
          </a:xfrm>
          <a:solidFill>
            <a:srgbClr val="3333CC"/>
          </a:solidFill>
        </p:spPr>
        <p:txBody>
          <a:bodyPr vert="horz" lIns="91440" tIns="45720" rIns="91440" bIns="45720" rtlCol="0" anchor="ctr">
            <a:noAutofit/>
          </a:bodyPr>
          <a:lstStyle/>
          <a:p>
            <a:r>
              <a:rPr lang="en-US" sz="3600" dirty="0">
                <a:solidFill>
                  <a:schemeClr val="bg1"/>
                </a:solidFill>
                <a:cs typeface="Andalus" pitchFamily="18" charset="-78"/>
              </a:rPr>
              <a:t>Concept for ultrafast interfacial ME coupling</a:t>
            </a:r>
          </a:p>
        </p:txBody>
      </p:sp>
      <p:sp>
        <p:nvSpPr>
          <p:cNvPr id="2" name="TextBox 1"/>
          <p:cNvSpPr txBox="1"/>
          <p:nvPr/>
        </p:nvSpPr>
        <p:spPr>
          <a:xfrm>
            <a:off x="103625" y="3267409"/>
            <a:ext cx="82170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ヒラギノ角ゴ ProN W3" charset="0"/>
                <a:cs typeface="Arial"/>
                <a:sym typeface="굴림" charset="0"/>
              </a:rPr>
              <a:t>BSTO</a:t>
            </a:r>
          </a:p>
        </p:txBody>
      </p:sp>
      <p:sp>
        <p:nvSpPr>
          <p:cNvPr id="94" name="TextBox 93"/>
          <p:cNvSpPr txBox="1"/>
          <p:nvPr/>
        </p:nvSpPr>
        <p:spPr>
          <a:xfrm>
            <a:off x="111159" y="4035624"/>
            <a:ext cx="86420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ヒラギノ角ゴ ProN W3" charset="0"/>
                <a:cs typeface="Arial"/>
                <a:sym typeface="굴림" charset="0"/>
              </a:rPr>
              <a:t>LCMO</a:t>
            </a:r>
          </a:p>
        </p:txBody>
      </p:sp>
      <p:sp>
        <p:nvSpPr>
          <p:cNvPr id="99" name="TextBox 98"/>
          <p:cNvSpPr txBox="1"/>
          <p:nvPr/>
        </p:nvSpPr>
        <p:spPr>
          <a:xfrm>
            <a:off x="0" y="5854809"/>
            <a:ext cx="9144000" cy="1001813"/>
          </a:xfrm>
          <a:prstGeom prst="rect">
            <a:avLst/>
          </a:prstGeom>
          <a:solidFill>
            <a:srgbClr val="D2D2F4"/>
          </a:solidFill>
          <a:ln>
            <a:solidFill>
              <a:srgbClr val="000090"/>
            </a:solidFill>
          </a:ln>
        </p:spPr>
        <p:txBody>
          <a:bodyPr wrap="square" rtlCol="0">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en-US" sz="1800" b="0" i="0" u="none" strike="noStrike" kern="0" cap="none" spc="0" normalizeH="0" baseline="0" noProof="0" dirty="0">
                <a:ln>
                  <a:noFill/>
                </a:ln>
                <a:solidFill>
                  <a:srgbClr val="000090"/>
                </a:solidFill>
                <a:effectLst/>
                <a:uLnTx/>
                <a:uFillTx/>
                <a:latin typeface="Arial"/>
                <a:ea typeface="ＭＳ Ｐゴシック" charset="-128"/>
                <a:cs typeface="ＭＳ Ｐゴシック" charset="-128"/>
                <a:sym typeface="굴림" charset="0"/>
              </a:rPr>
              <a:t>Femtosecond optical pulses induce a magnetoelectric response on an ultrafast timescale, potentially laying the groundwork for high speed optical-magnetoelectric devices</a:t>
            </a:r>
            <a:endParaRPr kumimoji="0" lang="en-US" sz="1400" b="0" i="0" u="none" strike="noStrike" kern="0" cap="none" spc="0" normalizeH="0" baseline="0" noProof="0" dirty="0">
              <a:ln>
                <a:noFill/>
              </a:ln>
              <a:solidFill>
                <a:srgbClr val="000090"/>
              </a:solidFill>
              <a:effectLst/>
              <a:uLnTx/>
              <a:uFillTx/>
              <a:latin typeface="Arial"/>
              <a:ea typeface="ＭＳ Ｐゴシック" charset="-128"/>
              <a:cs typeface="ＭＳ Ｐゴシック" charset="-128"/>
              <a:sym typeface="굴림" charset="0"/>
            </a:endParaRPr>
          </a:p>
        </p:txBody>
      </p:sp>
    </p:spTree>
    <p:custDataLst>
      <p:tags r:id="rId1"/>
    </p:custDataLst>
    <p:extLst>
      <p:ext uri="{BB962C8B-B14F-4D97-AF65-F5344CB8AC3E}">
        <p14:creationId xmlns:p14="http://schemas.microsoft.com/office/powerpoint/2010/main" val="1243925576"/>
      </p:ext>
    </p:extLst>
  </p:cSld>
  <p:clrMapOvr>
    <a:masterClrMapping/>
  </p:clrMapOvr>
  <p:transition advTm="20517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par>
                          <p:cTn id="13" fill="hold">
                            <p:stCondLst>
                              <p:cond delay="500"/>
                            </p:stCondLst>
                            <p:childTnLst>
                              <p:par>
                                <p:cTn id="14" presetID="10" presetClass="entr" presetSubtype="0" fill="hold" nodeType="afterEffect">
                                  <p:stCondLst>
                                    <p:cond delay="50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1000"/>
                                        <p:tgtEl>
                                          <p:spTgt spid="9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91"/>
                                        </p:tgtEl>
                                        <p:attrNameLst>
                                          <p:attrName>style.visibility</p:attrName>
                                        </p:attrNameLst>
                                      </p:cBhvr>
                                      <p:to>
                                        <p:strVal val="visible"/>
                                      </p:to>
                                    </p:set>
                                    <p:animEffect transition="in" filter="fade">
                                      <p:cBhvr>
                                        <p:cTn id="26" dur="1000"/>
                                        <p:tgtEl>
                                          <p:spTgt spid="9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2"/>
                                        </p:tgtEl>
                                        <p:attrNameLst>
                                          <p:attrName>style.visibility</p:attrName>
                                        </p:attrNameLst>
                                      </p:cBhvr>
                                      <p:to>
                                        <p:strVal val="visible"/>
                                      </p:to>
                                    </p:set>
                                    <p:animEffect transition="in" filter="fade">
                                      <p:cBhvr>
                                        <p:cTn id="31" dur="1000"/>
                                        <p:tgtEl>
                                          <p:spTgt spid="92"/>
                                        </p:tgtEl>
                                      </p:cBhvr>
                                    </p:animEffect>
                                  </p:childTnLst>
                                </p:cTn>
                              </p:par>
                            </p:childTnLst>
                          </p:cTn>
                        </p:par>
                      </p:childTnLst>
                    </p:cTn>
                  </p:par>
                  <p:par>
                    <p:cTn id="32" fill="hold">
                      <p:stCondLst>
                        <p:cond delay="indefinite"/>
                      </p:stCondLst>
                      <p:childTnLst>
                        <p:par>
                          <p:cTn id="33" fill="hold">
                            <p:stCondLst>
                              <p:cond delay="0"/>
                            </p:stCondLst>
                            <p:childTnLst>
                              <p:par>
                                <p:cTn id="34" presetID="25" presetClass="entr" presetSubtype="0" fill="hold" grpId="0" nodeType="clickEffect">
                                  <p:stCondLst>
                                    <p:cond delay="0"/>
                                  </p:stCondLst>
                                  <p:childTnLst>
                                    <p:set>
                                      <p:cBhvr>
                                        <p:cTn id="35" dur="1" fill="hold">
                                          <p:stCondLst>
                                            <p:cond delay="0"/>
                                          </p:stCondLst>
                                        </p:cTn>
                                        <p:tgtEl>
                                          <p:spTgt spid="99"/>
                                        </p:tgtEl>
                                        <p:attrNameLst>
                                          <p:attrName>style.visibility</p:attrName>
                                        </p:attrNameLst>
                                      </p:cBhvr>
                                      <p:to>
                                        <p:strVal val="visible"/>
                                      </p:to>
                                    </p:set>
                                    <p:anim calcmode="lin" valueType="num">
                                      <p:cBhvr>
                                        <p:cTn id="36" dur="500" decel="50000" fill="hold">
                                          <p:stCondLst>
                                            <p:cond delay="0"/>
                                          </p:stCondLst>
                                        </p:cTn>
                                        <p:tgtEl>
                                          <p:spTgt spid="99"/>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99"/>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99"/>
                                        </p:tgtEl>
                                        <p:attrNameLst>
                                          <p:attrName>ppt_w</p:attrName>
                                        </p:attrNameLst>
                                      </p:cBhvr>
                                      <p:tavLst>
                                        <p:tav tm="0">
                                          <p:val>
                                            <p:strVal val="#ppt_w*.05"/>
                                          </p:val>
                                        </p:tav>
                                        <p:tav tm="100000">
                                          <p:val>
                                            <p:strVal val="#ppt_w"/>
                                          </p:val>
                                        </p:tav>
                                      </p:tavLst>
                                    </p:anim>
                                    <p:anim calcmode="lin" valueType="num">
                                      <p:cBhvr>
                                        <p:cTn id="39" dur="1000" fill="hold"/>
                                        <p:tgtEl>
                                          <p:spTgt spid="99"/>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99"/>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99"/>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99"/>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99"/>
                                        </p:tgtEl>
                                      </p:cBhvr>
                                    </p:animEffect>
                                  </p:childTnLst>
                                </p:cTn>
                              </p:par>
                              <p:par>
                                <p:cTn id="44" presetID="9" presetClass="emph" presetSubtype="0" nodeType="withEffect">
                                  <p:stCondLst>
                                    <p:cond delay="0"/>
                                  </p:stCondLst>
                                  <p:childTnLst>
                                    <p:set>
                                      <p:cBhvr rctx="PPT">
                                        <p:cTn id="45" dur="indefinite"/>
                                        <p:tgtEl>
                                          <p:spTgt spid="98"/>
                                        </p:tgtEl>
                                        <p:attrNameLst>
                                          <p:attrName>style.opacity</p:attrName>
                                        </p:attrNameLst>
                                      </p:cBhvr>
                                      <p:to>
                                        <p:strVal val="0.5"/>
                                      </p:to>
                                    </p:set>
                                    <p:animEffect filter="image" prLst="opacity: 0.5">
                                      <p:cBhvr rctx="IE">
                                        <p:cTn id="46" dur="indefinite"/>
                                        <p:tgtEl>
                                          <p:spTgt spid="98"/>
                                        </p:tgtEl>
                                      </p:cBhvr>
                                    </p:animEffect>
                                  </p:childTnLst>
                                </p:cTn>
                              </p:par>
                              <p:par>
                                <p:cTn id="47" presetID="9" presetClass="emph" presetSubtype="0" nodeType="withEffect">
                                  <p:stCondLst>
                                    <p:cond delay="0"/>
                                  </p:stCondLst>
                                  <p:childTnLst>
                                    <p:set>
                                      <p:cBhvr rctx="PPT">
                                        <p:cTn id="48" dur="indefinite"/>
                                        <p:tgtEl>
                                          <p:spTgt spid="93"/>
                                        </p:tgtEl>
                                        <p:attrNameLst>
                                          <p:attrName>style.opacity</p:attrName>
                                        </p:attrNameLst>
                                      </p:cBhvr>
                                      <p:to>
                                        <p:strVal val="0.5"/>
                                      </p:to>
                                    </p:set>
                                    <p:animEffect filter="image" prLst="opacity: 0.5">
                                      <p:cBhvr rctx="IE">
                                        <p:cTn id="49" dur="indefinite"/>
                                        <p:tgtEl>
                                          <p:spTgt spid="93"/>
                                        </p:tgtEl>
                                      </p:cBhvr>
                                    </p:animEffect>
                                  </p:childTnLst>
                                </p:cTn>
                              </p:par>
                              <p:par>
                                <p:cTn id="50" presetID="9" presetClass="emph" presetSubtype="0" nodeType="withEffect">
                                  <p:stCondLst>
                                    <p:cond delay="0"/>
                                  </p:stCondLst>
                                  <p:childTnLst>
                                    <p:set>
                                      <p:cBhvr rctx="PPT">
                                        <p:cTn id="51" dur="indefinite"/>
                                        <p:tgtEl>
                                          <p:spTgt spid="95"/>
                                        </p:tgtEl>
                                        <p:attrNameLst>
                                          <p:attrName>style.opacity</p:attrName>
                                        </p:attrNameLst>
                                      </p:cBhvr>
                                      <p:to>
                                        <p:strVal val="0.5"/>
                                      </p:to>
                                    </p:set>
                                    <p:animEffect filter="image" prLst="opacity: 0.5">
                                      <p:cBhvr rctx="IE">
                                        <p:cTn id="52" dur="indefinite"/>
                                        <p:tgtEl>
                                          <p:spTgt spid="95"/>
                                        </p:tgtEl>
                                      </p:cBhvr>
                                    </p:animEffect>
                                  </p:childTnLst>
                                </p:cTn>
                              </p:par>
                              <p:par>
                                <p:cTn id="53" presetID="9" presetClass="emph" presetSubtype="0" nodeType="withEffect">
                                  <p:stCondLst>
                                    <p:cond delay="0"/>
                                  </p:stCondLst>
                                  <p:childTnLst>
                                    <p:set>
                                      <p:cBhvr rctx="PPT">
                                        <p:cTn id="54" dur="indefinite"/>
                                        <p:tgtEl>
                                          <p:spTgt spid="96"/>
                                        </p:tgtEl>
                                        <p:attrNameLst>
                                          <p:attrName>style.opacity</p:attrName>
                                        </p:attrNameLst>
                                      </p:cBhvr>
                                      <p:to>
                                        <p:strVal val="0.5"/>
                                      </p:to>
                                    </p:set>
                                    <p:animEffect filter="image" prLst="opacity: 0.5">
                                      <p:cBhvr rctx="IE">
                                        <p:cTn id="55" dur="indefinite"/>
                                        <p:tgtEl>
                                          <p:spTgt spid="96"/>
                                        </p:tgtEl>
                                      </p:cBhvr>
                                    </p:animEffect>
                                  </p:childTnLst>
                                </p:cTn>
                              </p:par>
                              <p:par>
                                <p:cTn id="56" presetID="9" presetClass="emph" presetSubtype="0" nodeType="withEffect">
                                  <p:stCondLst>
                                    <p:cond delay="0"/>
                                  </p:stCondLst>
                                  <p:childTnLst>
                                    <p:set>
                                      <p:cBhvr rctx="PPT">
                                        <p:cTn id="57" dur="indefinite"/>
                                        <p:tgtEl>
                                          <p:spTgt spid="97"/>
                                        </p:tgtEl>
                                        <p:attrNameLst>
                                          <p:attrName>style.opacity</p:attrName>
                                        </p:attrNameLst>
                                      </p:cBhvr>
                                      <p:to>
                                        <p:strVal val="0.5"/>
                                      </p:to>
                                    </p:set>
                                    <p:animEffect filter="image" prLst="opacity: 0.5">
                                      <p:cBhvr rctx="IE">
                                        <p:cTn id="58" dur="indefinite"/>
                                        <p:tgtEl>
                                          <p:spTgt spid="97"/>
                                        </p:tgtEl>
                                      </p:cBhvr>
                                    </p:animEffect>
                                  </p:childTnLst>
                                </p:cTn>
                              </p:par>
                              <p:par>
                                <p:cTn id="59" presetID="9" presetClass="emph" presetSubtype="0" nodeType="withEffect">
                                  <p:stCondLst>
                                    <p:cond delay="0"/>
                                  </p:stCondLst>
                                  <p:childTnLst>
                                    <p:set>
                                      <p:cBhvr rctx="PPT">
                                        <p:cTn id="60" dur="indefinite"/>
                                        <p:tgtEl>
                                          <p:spTgt spid="4"/>
                                        </p:tgtEl>
                                        <p:attrNameLst>
                                          <p:attrName>style.opacity</p:attrName>
                                        </p:attrNameLst>
                                      </p:cBhvr>
                                      <p:to>
                                        <p:strVal val="0.5"/>
                                      </p:to>
                                    </p:set>
                                    <p:animEffect filter="image" prLst="opacity: 0.5">
                                      <p:cBhvr rctx="IE">
                                        <p:cTn id="61" dur="indefinite"/>
                                        <p:tgtEl>
                                          <p:spTgt spid="4"/>
                                        </p:tgtEl>
                                      </p:cBhvr>
                                    </p:animEffect>
                                  </p:childTnLst>
                                </p:cTn>
                              </p:par>
                              <p:par>
                                <p:cTn id="62" presetID="9" presetClass="emph" presetSubtype="0" nodeType="withEffect">
                                  <p:stCondLst>
                                    <p:cond delay="0"/>
                                  </p:stCondLst>
                                  <p:childTnLst>
                                    <p:set>
                                      <p:cBhvr rctx="PPT">
                                        <p:cTn id="63" dur="indefinite"/>
                                        <p:tgtEl>
                                          <p:spTgt spid="91"/>
                                        </p:tgtEl>
                                        <p:attrNameLst>
                                          <p:attrName>style.opacity</p:attrName>
                                        </p:attrNameLst>
                                      </p:cBhvr>
                                      <p:to>
                                        <p:strVal val="0.5"/>
                                      </p:to>
                                    </p:set>
                                    <p:animEffect filter="image" prLst="opacity: 0.5">
                                      <p:cBhvr rctx="IE">
                                        <p:cTn id="64" dur="indefinite"/>
                                        <p:tgtEl>
                                          <p:spTgt spid="91"/>
                                        </p:tgtEl>
                                      </p:cBhvr>
                                    </p:animEffect>
                                  </p:childTnLst>
                                </p:cTn>
                              </p:par>
                              <p:par>
                                <p:cTn id="65" presetID="9" presetClass="emph" presetSubtype="0" nodeType="withEffect">
                                  <p:stCondLst>
                                    <p:cond delay="0"/>
                                  </p:stCondLst>
                                  <p:childTnLst>
                                    <p:set>
                                      <p:cBhvr rctx="PPT">
                                        <p:cTn id="66" dur="indefinite"/>
                                        <p:tgtEl>
                                          <p:spTgt spid="92"/>
                                        </p:tgtEl>
                                        <p:attrNameLst>
                                          <p:attrName>style.opacity</p:attrName>
                                        </p:attrNameLst>
                                      </p:cBhvr>
                                      <p:to>
                                        <p:strVal val="0.5"/>
                                      </p:to>
                                    </p:set>
                                    <p:animEffect filter="image" prLst="opacity: 0.5">
                                      <p:cBhvr rctx="IE">
                                        <p:cTn id="67" dur="indefinite"/>
                                        <p:tgtEl>
                                          <p:spTgt spid="92"/>
                                        </p:tgtEl>
                                      </p:cBhvr>
                                    </p:animEffect>
                                  </p:childTnLst>
                                </p:cTn>
                              </p:par>
                              <p:par>
                                <p:cTn id="68" presetID="9" presetClass="emph" presetSubtype="0" grpId="0" nodeType="withEffect">
                                  <p:stCondLst>
                                    <p:cond delay="0"/>
                                  </p:stCondLst>
                                  <p:childTnLst>
                                    <p:set>
                                      <p:cBhvr rctx="PPT">
                                        <p:cTn id="69" dur="indefinite"/>
                                        <p:tgtEl>
                                          <p:spTgt spid="2"/>
                                        </p:tgtEl>
                                        <p:attrNameLst>
                                          <p:attrName>style.opacity</p:attrName>
                                        </p:attrNameLst>
                                      </p:cBhvr>
                                      <p:to>
                                        <p:strVal val="0.5"/>
                                      </p:to>
                                    </p:set>
                                    <p:animEffect filter="image" prLst="opacity: 0.5">
                                      <p:cBhvr rctx="IE">
                                        <p:cTn id="70" dur="indefinite"/>
                                        <p:tgtEl>
                                          <p:spTgt spid="2"/>
                                        </p:tgtEl>
                                      </p:cBhvr>
                                    </p:animEffect>
                                  </p:childTnLst>
                                </p:cTn>
                              </p:par>
                              <p:par>
                                <p:cTn id="71" presetID="9" presetClass="emph" presetSubtype="0" grpId="0" nodeType="withEffect">
                                  <p:stCondLst>
                                    <p:cond delay="0"/>
                                  </p:stCondLst>
                                  <p:childTnLst>
                                    <p:set>
                                      <p:cBhvr rctx="PPT">
                                        <p:cTn id="72" dur="indefinite"/>
                                        <p:tgtEl>
                                          <p:spTgt spid="94"/>
                                        </p:tgtEl>
                                        <p:attrNameLst>
                                          <p:attrName>style.opacity</p:attrName>
                                        </p:attrNameLst>
                                      </p:cBhvr>
                                      <p:to>
                                        <p:strVal val="0.5"/>
                                      </p:to>
                                    </p:set>
                                    <p:animEffect filter="image" prLst="opacity: 0.5">
                                      <p:cBhvr rctx="IE">
                                        <p:cTn id="73" dur="indefinite"/>
                                        <p:tgtEl>
                                          <p:spTgt spid="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4" grpId="0"/>
      <p:bldP spid="9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76B6-9687-A245-8DB8-9E62C79DDED4}"/>
              </a:ext>
            </a:extLst>
          </p:cNvPr>
          <p:cNvSpPr>
            <a:spLocks noGrp="1"/>
          </p:cNvSpPr>
          <p:nvPr>
            <p:ph type="title"/>
          </p:nvPr>
        </p:nvSpPr>
        <p:spPr/>
        <p:txBody>
          <a:bodyPr/>
          <a:lstStyle/>
          <a:p>
            <a:r>
              <a:rPr lang="en-US" sz="4000" dirty="0"/>
              <a:t>Strongly correlated TMDs</a:t>
            </a:r>
          </a:p>
        </p:txBody>
      </p:sp>
      <p:sp>
        <p:nvSpPr>
          <p:cNvPr id="3" name="Content Placeholder 2">
            <a:extLst>
              <a:ext uri="{FF2B5EF4-FFF2-40B4-BE49-F238E27FC236}">
                <a16:creationId xmlns:a16="http://schemas.microsoft.com/office/drawing/2014/main" id="{556E9DB9-9A8F-8441-87DA-346E8EB84AC3}"/>
              </a:ext>
            </a:extLst>
          </p:cNvPr>
          <p:cNvSpPr>
            <a:spLocks noGrp="1"/>
          </p:cNvSpPr>
          <p:nvPr>
            <p:ph idx="1"/>
          </p:nvPr>
        </p:nvSpPr>
        <p:spPr>
          <a:xfrm>
            <a:off x="685800" y="4666129"/>
            <a:ext cx="7772400" cy="1867072"/>
          </a:xfrm>
        </p:spPr>
        <p:txBody>
          <a:bodyPr/>
          <a:lstStyle/>
          <a:p>
            <a:r>
              <a:rPr lang="en-US" sz="1800" dirty="0"/>
              <a:t>NbSe</a:t>
            </a:r>
            <a:r>
              <a:rPr lang="en-US" sz="1800" baseline="-25000" dirty="0"/>
              <a:t>2</a:t>
            </a:r>
            <a:r>
              <a:rPr lang="en-US" sz="1800" dirty="0"/>
              <a:t> is a strongly correlated transition metal dichalcogenide (TMD), with charge density wave ordering at </a:t>
            </a:r>
            <a:r>
              <a:rPr lang="en-US" sz="1800" i="1" dirty="0"/>
              <a:t>T</a:t>
            </a:r>
            <a:r>
              <a:rPr lang="en-US" sz="1800" i="1" baseline="-25000" dirty="0"/>
              <a:t>CDW</a:t>
            </a:r>
            <a:r>
              <a:rPr lang="en-US" sz="1800" dirty="0"/>
              <a:t>=33 K and superconductivity at </a:t>
            </a:r>
            <a:r>
              <a:rPr lang="en-US" sz="1800" i="1" dirty="0"/>
              <a:t>T</a:t>
            </a:r>
            <a:r>
              <a:rPr lang="en-US" sz="1800" i="1" baseline="-25000" dirty="0"/>
              <a:t>C</a:t>
            </a:r>
            <a:r>
              <a:rPr lang="en-US" sz="1800" dirty="0"/>
              <a:t>=7 K</a:t>
            </a:r>
          </a:p>
          <a:p>
            <a:pPr lvl="1"/>
            <a:r>
              <a:rPr lang="en-US" sz="1600" dirty="0"/>
              <a:t>Transition temperatures change with layer thickness</a:t>
            </a:r>
          </a:p>
          <a:p>
            <a:r>
              <a:rPr lang="en-US" sz="1800" dirty="0"/>
              <a:t>Novel system for studying the interplay between these phases in the time domain</a:t>
            </a:r>
          </a:p>
          <a:p>
            <a:endParaRPr lang="en-US" sz="2000" dirty="0"/>
          </a:p>
        </p:txBody>
      </p:sp>
      <p:pic>
        <p:nvPicPr>
          <p:cNvPr id="4" name="Picture 3">
            <a:extLst>
              <a:ext uri="{FF2B5EF4-FFF2-40B4-BE49-F238E27FC236}">
                <a16:creationId xmlns:a16="http://schemas.microsoft.com/office/drawing/2014/main" id="{D09D4728-5EBC-474D-810B-1CA98F0943E9}"/>
              </a:ext>
            </a:extLst>
          </p:cNvPr>
          <p:cNvPicPr>
            <a:picLocks noChangeAspect="1"/>
          </p:cNvPicPr>
          <p:nvPr/>
        </p:nvPicPr>
        <p:blipFill>
          <a:blip r:embed="rId3"/>
          <a:stretch>
            <a:fillRect/>
          </a:stretch>
        </p:blipFill>
        <p:spPr>
          <a:xfrm>
            <a:off x="351180" y="1122501"/>
            <a:ext cx="3930590" cy="3005745"/>
          </a:xfrm>
          <a:prstGeom prst="rect">
            <a:avLst/>
          </a:prstGeom>
        </p:spPr>
      </p:pic>
      <p:pic>
        <p:nvPicPr>
          <p:cNvPr id="5" name="Picture 4">
            <a:extLst>
              <a:ext uri="{FF2B5EF4-FFF2-40B4-BE49-F238E27FC236}">
                <a16:creationId xmlns:a16="http://schemas.microsoft.com/office/drawing/2014/main" id="{E8BBCFA9-0943-B64A-B68F-277FDC78B13C}"/>
              </a:ext>
            </a:extLst>
          </p:cNvPr>
          <p:cNvPicPr>
            <a:picLocks noChangeAspect="1"/>
          </p:cNvPicPr>
          <p:nvPr/>
        </p:nvPicPr>
        <p:blipFill>
          <a:blip r:embed="rId4"/>
          <a:stretch>
            <a:fillRect/>
          </a:stretch>
        </p:blipFill>
        <p:spPr>
          <a:xfrm>
            <a:off x="4862231" y="1122501"/>
            <a:ext cx="4064463" cy="3192181"/>
          </a:xfrm>
          <a:prstGeom prst="rect">
            <a:avLst/>
          </a:prstGeom>
        </p:spPr>
      </p:pic>
      <p:sp>
        <p:nvSpPr>
          <p:cNvPr id="6" name="Rectangle 5">
            <a:extLst>
              <a:ext uri="{FF2B5EF4-FFF2-40B4-BE49-F238E27FC236}">
                <a16:creationId xmlns:a16="http://schemas.microsoft.com/office/drawing/2014/main" id="{43FA380F-3329-A640-BDD5-627383E38853}"/>
              </a:ext>
            </a:extLst>
          </p:cNvPr>
          <p:cNvSpPr>
            <a:spLocks noChangeArrowheads="1"/>
          </p:cNvSpPr>
          <p:nvPr/>
        </p:nvSpPr>
        <p:spPr bwMode="auto">
          <a:xfrm>
            <a:off x="5239962" y="4259314"/>
            <a:ext cx="3652338" cy="276999"/>
          </a:xfrm>
          <a:prstGeom prst="rect">
            <a:avLst/>
          </a:prstGeom>
          <a:noFill/>
          <a:ln w="19050">
            <a:noFill/>
            <a:miter lim="800000"/>
            <a:headEnd/>
            <a:tailEnd/>
          </a:ln>
        </p:spPr>
        <p:txBody>
          <a:bodyPr wrap="square">
            <a:prstTxWarp prst="textNoShape">
              <a:avLst/>
            </a:prstTxWarp>
            <a:spAutoFit/>
          </a:bodyPr>
          <a:lstStyle/>
          <a:p>
            <a:r>
              <a:rPr lang="en-US" sz="1200" dirty="0">
                <a:solidFill>
                  <a:srgbClr val="000000"/>
                </a:solidFill>
              </a:rPr>
              <a:t>X. Xi </a:t>
            </a:r>
            <a:r>
              <a:rPr lang="en-US" sz="1200" i="1" dirty="0">
                <a:solidFill>
                  <a:srgbClr val="000000"/>
                </a:solidFill>
              </a:rPr>
              <a:t>et al, Nature Nanotechnology </a:t>
            </a:r>
            <a:r>
              <a:rPr lang="en-US" sz="1200" b="1" dirty="0">
                <a:solidFill>
                  <a:srgbClr val="000000"/>
                </a:solidFill>
              </a:rPr>
              <a:t>10,</a:t>
            </a:r>
            <a:r>
              <a:rPr lang="en-US" sz="1200" dirty="0">
                <a:solidFill>
                  <a:srgbClr val="000000"/>
                </a:solidFill>
              </a:rPr>
              <a:t> 765 (2015)</a:t>
            </a:r>
            <a:endParaRPr lang="en-US" sz="1200" b="1" dirty="0">
              <a:solidFill>
                <a:srgbClr val="000000"/>
              </a:solidFill>
            </a:endParaRPr>
          </a:p>
        </p:txBody>
      </p:sp>
      <p:sp>
        <p:nvSpPr>
          <p:cNvPr id="7" name="Rectangle 6">
            <a:extLst>
              <a:ext uri="{FF2B5EF4-FFF2-40B4-BE49-F238E27FC236}">
                <a16:creationId xmlns:a16="http://schemas.microsoft.com/office/drawing/2014/main" id="{BA995669-06A3-1B49-B1DF-BD860C828099}"/>
              </a:ext>
            </a:extLst>
          </p:cNvPr>
          <p:cNvSpPr>
            <a:spLocks noChangeArrowheads="1"/>
          </p:cNvSpPr>
          <p:nvPr/>
        </p:nvSpPr>
        <p:spPr bwMode="auto">
          <a:xfrm>
            <a:off x="775793" y="4253752"/>
            <a:ext cx="3652338" cy="276999"/>
          </a:xfrm>
          <a:prstGeom prst="rect">
            <a:avLst/>
          </a:prstGeom>
          <a:noFill/>
          <a:ln w="19050">
            <a:noFill/>
            <a:miter lim="800000"/>
            <a:headEnd/>
            <a:tailEnd/>
          </a:ln>
        </p:spPr>
        <p:txBody>
          <a:bodyPr wrap="square">
            <a:prstTxWarp prst="textNoShape">
              <a:avLst/>
            </a:prstTxWarp>
            <a:spAutoFit/>
          </a:bodyPr>
          <a:lstStyle/>
          <a:p>
            <a:r>
              <a:rPr lang="en-US" sz="1200" dirty="0">
                <a:solidFill>
                  <a:srgbClr val="000000"/>
                </a:solidFill>
              </a:rPr>
              <a:t>H. Wang </a:t>
            </a:r>
            <a:r>
              <a:rPr lang="en-US" sz="1200" i="1" dirty="0">
                <a:solidFill>
                  <a:srgbClr val="000000"/>
                </a:solidFill>
              </a:rPr>
              <a:t>et al, Nature Comm. </a:t>
            </a:r>
            <a:r>
              <a:rPr lang="en-US" sz="1200" b="1" i="1" dirty="0">
                <a:solidFill>
                  <a:srgbClr val="000000"/>
                </a:solidFill>
              </a:rPr>
              <a:t>8</a:t>
            </a:r>
            <a:r>
              <a:rPr lang="en-US" sz="1200" b="1" dirty="0">
                <a:solidFill>
                  <a:srgbClr val="000000"/>
                </a:solidFill>
              </a:rPr>
              <a:t>,</a:t>
            </a:r>
            <a:r>
              <a:rPr lang="en-US" sz="1200" dirty="0">
                <a:solidFill>
                  <a:srgbClr val="000000"/>
                </a:solidFill>
              </a:rPr>
              <a:t> 394 (2017)</a:t>
            </a:r>
            <a:endParaRPr lang="en-US" sz="1200" b="1" dirty="0">
              <a:solidFill>
                <a:srgbClr val="000000"/>
              </a:solidFill>
            </a:endParaRPr>
          </a:p>
        </p:txBody>
      </p:sp>
    </p:spTree>
    <p:extLst>
      <p:ext uri="{BB962C8B-B14F-4D97-AF65-F5344CB8AC3E}">
        <p14:creationId xmlns:p14="http://schemas.microsoft.com/office/powerpoint/2010/main" val="15279461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887686"/>
          </a:xfrm>
        </p:spPr>
        <p:txBody>
          <a:bodyPr/>
          <a:lstStyle/>
          <a:p>
            <a:r>
              <a:rPr lang="en-US" sz="4400" dirty="0"/>
              <a:t>Conclusion</a:t>
            </a:r>
            <a:endParaRPr lang="en-US" dirty="0"/>
          </a:p>
        </p:txBody>
      </p:sp>
      <p:sp>
        <p:nvSpPr>
          <p:cNvPr id="4" name="Text Placeholder 3"/>
          <p:cNvSpPr>
            <a:spLocks noGrp="1"/>
          </p:cNvSpPr>
          <p:nvPr>
            <p:ph type="body" sz="half" idx="2"/>
          </p:nvPr>
        </p:nvSpPr>
        <p:spPr>
          <a:xfrm>
            <a:off x="79035" y="927289"/>
            <a:ext cx="8971389" cy="5424085"/>
          </a:xfrm>
        </p:spPr>
        <p:txBody>
          <a:bodyPr/>
          <a:lstStyle/>
          <a:p>
            <a:pPr>
              <a:lnSpc>
                <a:spcPct val="110000"/>
              </a:lnSpc>
              <a:spcAft>
                <a:spcPts val="600"/>
              </a:spcAft>
            </a:pPr>
            <a:r>
              <a:rPr lang="en-US" sz="2000" dirty="0"/>
              <a:t>All-optical pump-probe experiments have provided much insight into the properties of correlated electron materials</a:t>
            </a:r>
          </a:p>
          <a:p>
            <a:pPr>
              <a:lnSpc>
                <a:spcPct val="110000"/>
              </a:lnSpc>
              <a:spcAft>
                <a:spcPts val="600"/>
              </a:spcAft>
            </a:pPr>
            <a:r>
              <a:rPr lang="en-US" sz="2000" dirty="0"/>
              <a:t>More advanced UOS techniques enable </a:t>
            </a:r>
            <a:r>
              <a:rPr lang="en-US" sz="2000" b="1" dirty="0"/>
              <a:t>selective</a:t>
            </a:r>
            <a:r>
              <a:rPr lang="en-US" sz="2000" dirty="0"/>
              <a:t> photoexcitation and probing, shedding even more light into the intrinsic physics of these systems</a:t>
            </a:r>
          </a:p>
          <a:p>
            <a:pPr lvl="1">
              <a:lnSpc>
                <a:spcPct val="110000"/>
              </a:lnSpc>
              <a:spcAft>
                <a:spcPts val="600"/>
              </a:spcAft>
            </a:pPr>
            <a:r>
              <a:rPr lang="en-US" sz="1800" dirty="0"/>
              <a:t>Probing a magnon mode in HoMnO</a:t>
            </a:r>
            <a:r>
              <a:rPr lang="en-US" sz="1800" baseline="-25000" dirty="0"/>
              <a:t>3</a:t>
            </a:r>
            <a:r>
              <a:rPr lang="en-US" sz="1800" dirty="0"/>
              <a:t> with THz pulses</a:t>
            </a:r>
          </a:p>
          <a:p>
            <a:pPr lvl="1">
              <a:lnSpc>
                <a:spcPct val="110000"/>
              </a:lnSpc>
              <a:spcAft>
                <a:spcPts val="600"/>
              </a:spcAft>
            </a:pPr>
            <a:r>
              <a:rPr lang="en-US" sz="1800" dirty="0"/>
              <a:t>Using time-resolved SHG to manipulate ME coupling in a FE/FM heterostructure</a:t>
            </a:r>
          </a:p>
          <a:p>
            <a:pPr lvl="1">
              <a:lnSpc>
                <a:spcPct val="110000"/>
              </a:lnSpc>
              <a:spcAft>
                <a:spcPts val="600"/>
              </a:spcAft>
            </a:pPr>
            <a:r>
              <a:rPr lang="en-US" sz="1800" dirty="0"/>
              <a:t>Examining interplay between CDW and SC phases in NbSe</a:t>
            </a:r>
            <a:r>
              <a:rPr lang="en-US" sz="1800" baseline="-25000" dirty="0"/>
              <a:t>2</a:t>
            </a:r>
          </a:p>
          <a:p>
            <a:pPr>
              <a:lnSpc>
                <a:spcPct val="110000"/>
              </a:lnSpc>
              <a:spcAft>
                <a:spcPts val="600"/>
              </a:spcAft>
            </a:pPr>
            <a:r>
              <a:rPr lang="en-US" sz="2000" dirty="0"/>
              <a:t>Other techniques that could be applied to SCES:</a:t>
            </a:r>
          </a:p>
          <a:p>
            <a:pPr lvl="1">
              <a:lnSpc>
                <a:spcPct val="110000"/>
              </a:lnSpc>
              <a:spcAft>
                <a:spcPts val="600"/>
              </a:spcAft>
            </a:pPr>
            <a:r>
              <a:rPr lang="en-US" sz="1800" dirty="0"/>
              <a:t>Using femtosecond x-rays to probe magnetic and structural order</a:t>
            </a:r>
          </a:p>
          <a:p>
            <a:pPr lvl="1">
              <a:lnSpc>
                <a:spcPct val="110000"/>
              </a:lnSpc>
              <a:spcAft>
                <a:spcPts val="600"/>
              </a:spcAft>
            </a:pPr>
            <a:r>
              <a:rPr lang="en-US" sz="1800" dirty="0"/>
              <a:t>Time-resolved ARPES to examine quasiparticle dynamics and electronic structure changes throughout k-space</a:t>
            </a:r>
          </a:p>
          <a:p>
            <a:pPr lvl="1">
              <a:lnSpc>
                <a:spcPct val="110000"/>
              </a:lnSpc>
              <a:spcAft>
                <a:spcPts val="600"/>
              </a:spcAft>
            </a:pPr>
            <a:r>
              <a:rPr lang="en-US" sz="1800" dirty="0"/>
              <a:t>Ultrafast </a:t>
            </a:r>
            <a:r>
              <a:rPr lang="en-US" sz="1800" dirty="0" err="1"/>
              <a:t>nanoscopy</a:t>
            </a:r>
            <a:r>
              <a:rPr lang="en-US" sz="1800" dirty="0"/>
              <a:t> to spatiotemporally resolve quasiparticle dynamics</a:t>
            </a:r>
          </a:p>
        </p:txBody>
      </p:sp>
      <p:sp>
        <p:nvSpPr>
          <p:cNvPr id="5" name="Rectangle 5"/>
          <p:cNvSpPr>
            <a:spLocks noChangeArrowheads="1"/>
          </p:cNvSpPr>
          <p:nvPr/>
        </p:nvSpPr>
        <p:spPr bwMode="auto">
          <a:xfrm>
            <a:off x="1550737" y="6342863"/>
            <a:ext cx="6817896" cy="523220"/>
          </a:xfrm>
          <a:prstGeom prst="rect">
            <a:avLst/>
          </a:prstGeom>
          <a:solidFill>
            <a:schemeClr val="bg1"/>
          </a:solidFill>
          <a:ln w="19050">
            <a:noFill/>
            <a:miter lim="800000"/>
            <a:headEnd/>
            <a:tailEnd/>
          </a:ln>
        </p:spPr>
        <p:txBody>
          <a:bodyPr wrap="square">
            <a:prstTxWarp prst="textNoShape">
              <a:avLst/>
            </a:prstTxWarp>
            <a:spAutoFit/>
          </a:bodyPr>
          <a:lstStyle/>
          <a:p>
            <a:pPr algn="ctr"/>
            <a:r>
              <a:rPr lang="en-US" sz="1400" dirty="0">
                <a:solidFill>
                  <a:srgbClr val="000000"/>
                </a:solidFill>
              </a:rPr>
              <a:t>P</a:t>
            </a:r>
            <a:r>
              <a:rPr lang="en-US" sz="1400" dirty="0">
                <a:solidFill>
                  <a:srgbClr val="000000"/>
                </a:solidFill>
                <a:latin typeface="Arial"/>
              </a:rPr>
              <a:t>. </a:t>
            </a:r>
            <a:r>
              <a:rPr lang="en-US" sz="1400" dirty="0" err="1">
                <a:solidFill>
                  <a:srgbClr val="000000"/>
                </a:solidFill>
                <a:latin typeface="Arial"/>
              </a:rPr>
              <a:t>Bowlan</a:t>
            </a:r>
            <a:r>
              <a:rPr lang="en-US" sz="1400" dirty="0">
                <a:solidFill>
                  <a:srgbClr val="000000"/>
                </a:solidFill>
                <a:latin typeface="Arial"/>
              </a:rPr>
              <a:t> et al, </a:t>
            </a:r>
            <a:r>
              <a:rPr lang="en-US" sz="1400" i="1" dirty="0">
                <a:solidFill>
                  <a:srgbClr val="000000"/>
                </a:solidFill>
                <a:latin typeface="Arial"/>
              </a:rPr>
              <a:t>Phys. Rev. B</a:t>
            </a:r>
            <a:r>
              <a:rPr lang="en-US" sz="1400" dirty="0">
                <a:solidFill>
                  <a:srgbClr val="000000"/>
                </a:solidFill>
                <a:latin typeface="Arial"/>
              </a:rPr>
              <a:t> </a:t>
            </a:r>
            <a:r>
              <a:rPr lang="en-US" sz="1400" b="1" dirty="0">
                <a:solidFill>
                  <a:srgbClr val="000000"/>
                </a:solidFill>
                <a:latin typeface="Arial"/>
              </a:rPr>
              <a:t>94</a:t>
            </a:r>
            <a:r>
              <a:rPr lang="en-US" sz="1400" dirty="0">
                <a:solidFill>
                  <a:srgbClr val="000000"/>
                </a:solidFill>
                <a:latin typeface="Arial"/>
              </a:rPr>
              <a:t>, 100404(R) </a:t>
            </a:r>
            <a:r>
              <a:rPr lang="en-US" sz="1400" dirty="0">
                <a:solidFill>
                  <a:srgbClr val="000000"/>
                </a:solidFill>
                <a:ea typeface="ヒラギノ角ゴ Pro W3"/>
                <a:cs typeface="Arial"/>
              </a:rPr>
              <a:t>(2016); </a:t>
            </a:r>
            <a:r>
              <a:rPr lang="en-US" sz="1400" dirty="0">
                <a:solidFill>
                  <a:srgbClr val="000000"/>
                </a:solidFill>
              </a:rPr>
              <a:t>Y.-M. </a:t>
            </a:r>
            <a:r>
              <a:rPr lang="en-US" sz="1400" dirty="0" err="1">
                <a:solidFill>
                  <a:srgbClr val="000000"/>
                </a:solidFill>
              </a:rPr>
              <a:t>Sheu</a:t>
            </a:r>
            <a:r>
              <a:rPr lang="en-US" sz="1400" dirty="0">
                <a:solidFill>
                  <a:srgbClr val="000000"/>
                </a:solidFill>
              </a:rPr>
              <a:t> </a:t>
            </a:r>
            <a:r>
              <a:rPr lang="en-US" sz="1400" i="1" dirty="0">
                <a:solidFill>
                  <a:srgbClr val="000000"/>
                </a:solidFill>
              </a:rPr>
              <a:t>et al,</a:t>
            </a:r>
            <a:r>
              <a:rPr lang="en-US" sz="1400" dirty="0">
                <a:solidFill>
                  <a:srgbClr val="000000"/>
                </a:solidFill>
              </a:rPr>
              <a:t> </a:t>
            </a:r>
            <a:r>
              <a:rPr lang="en-US" sz="1400" i="1" dirty="0">
                <a:solidFill>
                  <a:srgbClr val="000000"/>
                </a:solidFill>
              </a:rPr>
              <a:t>Nature Comm. </a:t>
            </a:r>
            <a:r>
              <a:rPr lang="en-US" sz="1400" b="1" dirty="0">
                <a:solidFill>
                  <a:srgbClr val="000000"/>
                </a:solidFill>
              </a:rPr>
              <a:t>5</a:t>
            </a:r>
            <a:r>
              <a:rPr lang="en-US" sz="1400" dirty="0">
                <a:solidFill>
                  <a:srgbClr val="000000"/>
                </a:solidFill>
              </a:rPr>
              <a:t>, 5832 (2014)</a:t>
            </a:r>
            <a:endParaRPr lang="en-US" sz="1400" i="1" dirty="0">
              <a:solidFill>
                <a:srgbClr val="000000"/>
              </a:solidFill>
              <a:latin typeface="Arial"/>
            </a:endParaRPr>
          </a:p>
        </p:txBody>
      </p:sp>
      <p:sp>
        <p:nvSpPr>
          <p:cNvPr id="3" name="TextBox 2"/>
          <p:cNvSpPr txBox="1"/>
          <p:nvPr/>
        </p:nvSpPr>
        <p:spPr>
          <a:xfrm>
            <a:off x="-347579" y="1417053"/>
            <a:ext cx="184666" cy="369332"/>
          </a:xfrm>
          <a:prstGeom prst="rect">
            <a:avLst/>
          </a:prstGeom>
          <a:noFill/>
        </p:spPr>
        <p:txBody>
          <a:bodyPr wrap="none" rtlCol="0">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9158"/>
          </a:xfrm>
        </p:spPr>
        <p:txBody>
          <a:bodyPr/>
          <a:lstStyle/>
          <a:p>
            <a:r>
              <a:rPr lang="en-US" sz="4000" dirty="0"/>
              <a:t>Open questions in SCES</a:t>
            </a:r>
          </a:p>
        </p:txBody>
      </p:sp>
      <p:sp>
        <p:nvSpPr>
          <p:cNvPr id="3" name="Content Placeholder 2"/>
          <p:cNvSpPr>
            <a:spLocks noGrp="1"/>
          </p:cNvSpPr>
          <p:nvPr>
            <p:ph idx="1"/>
          </p:nvPr>
        </p:nvSpPr>
        <p:spPr>
          <a:xfrm>
            <a:off x="4168588" y="989263"/>
            <a:ext cx="4895205" cy="5467684"/>
          </a:xfrm>
        </p:spPr>
        <p:txBody>
          <a:bodyPr/>
          <a:lstStyle/>
          <a:p>
            <a:r>
              <a:rPr lang="en-US" sz="1800" dirty="0"/>
              <a:t>Despite the intense attention devoted to strongly correlated electron systems over the past few decades, there are still several unanswered questions:</a:t>
            </a:r>
          </a:p>
          <a:p>
            <a:pPr lvl="1"/>
            <a:r>
              <a:rPr lang="en-US" sz="1600" dirty="0"/>
              <a:t>Pairing mechanism in high-temperature superconductors</a:t>
            </a:r>
          </a:p>
          <a:p>
            <a:pPr lvl="1"/>
            <a:r>
              <a:rPr lang="en-US" sz="1600" dirty="0"/>
              <a:t>Nature of the metal-insulator transition in various SCES</a:t>
            </a:r>
          </a:p>
          <a:p>
            <a:pPr lvl="1"/>
            <a:r>
              <a:rPr lang="en-US" sz="1600" dirty="0"/>
              <a:t>Interplay between magnetism and coherence in heavy fermions</a:t>
            </a:r>
          </a:p>
          <a:p>
            <a:pPr lvl="1"/>
            <a:r>
              <a:rPr lang="en-US" sz="1600" dirty="0"/>
              <a:t>Optimizing the strength and operating temperature of magnetoelectric coupling in multiferroics</a:t>
            </a:r>
          </a:p>
          <a:p>
            <a:endParaRPr lang="en-US" sz="1800" dirty="0"/>
          </a:p>
          <a:p>
            <a:r>
              <a:rPr lang="en-US" sz="1800" dirty="0"/>
              <a:t>Traditional approaches have not been able to definitively resolve these issues</a:t>
            </a:r>
          </a:p>
          <a:p>
            <a:endParaRPr lang="en-US" sz="1800" dirty="0"/>
          </a:p>
          <a:p>
            <a:r>
              <a:rPr lang="en-US" sz="1800" b="1" dirty="0"/>
              <a:t>Can ultrafast optical spectroscopy (UOS) shed new light on these questions?</a:t>
            </a:r>
            <a:endParaRPr lang="en-US" sz="2000" b="1" dirty="0"/>
          </a:p>
        </p:txBody>
      </p:sp>
      <p:sp>
        <p:nvSpPr>
          <p:cNvPr id="4" name="Rectangle 5"/>
          <p:cNvSpPr>
            <a:spLocks noChangeArrowheads="1"/>
          </p:cNvSpPr>
          <p:nvPr/>
        </p:nvSpPr>
        <p:spPr bwMode="auto">
          <a:xfrm>
            <a:off x="1510632" y="6553200"/>
            <a:ext cx="6884736" cy="276999"/>
          </a:xfrm>
          <a:prstGeom prst="rect">
            <a:avLst/>
          </a:prstGeom>
          <a:noFill/>
          <a:ln w="19050">
            <a:noFill/>
            <a:miter lim="800000"/>
            <a:headEnd/>
            <a:tailEnd/>
          </a:ln>
        </p:spPr>
        <p:txBody>
          <a:bodyPr wrap="square">
            <a:prstTxWarp prst="textNoShape">
              <a:avLst/>
            </a:prstTxWarp>
            <a:spAutoFit/>
          </a:bodyPr>
          <a:lstStyle/>
          <a:p>
            <a:r>
              <a:rPr lang="en-US" sz="1200" dirty="0"/>
              <a:t>D. Basov et al, </a:t>
            </a:r>
            <a:r>
              <a:rPr lang="en-US" sz="1200" i="1" dirty="0"/>
              <a:t>Rev. Mod. Phys</a:t>
            </a:r>
            <a:r>
              <a:rPr lang="en-US" sz="1200" dirty="0"/>
              <a:t>. (2011); J. Zhang and R. D. Averitt, </a:t>
            </a:r>
            <a:r>
              <a:rPr lang="en-US" sz="1200" i="1" dirty="0" err="1"/>
              <a:t>Annu</a:t>
            </a:r>
            <a:r>
              <a:rPr lang="en-US" sz="1200" i="1" dirty="0"/>
              <a:t>. Rev. Mater. Sci.</a:t>
            </a:r>
            <a:r>
              <a:rPr lang="en-US" sz="1200" dirty="0"/>
              <a:t> (2014)</a:t>
            </a:r>
            <a:endParaRPr lang="en-US" sz="1200" i="0" dirty="0"/>
          </a:p>
        </p:txBody>
      </p:sp>
      <p:sp>
        <p:nvSpPr>
          <p:cNvPr id="10" name="TextBox 184"/>
          <p:cNvSpPr txBox="1">
            <a:spLocks noChangeArrowheads="1"/>
          </p:cNvSpPr>
          <p:nvPr/>
        </p:nvSpPr>
        <p:spPr bwMode="auto">
          <a:xfrm>
            <a:off x="918833" y="5238170"/>
            <a:ext cx="2573917" cy="276999"/>
          </a:xfrm>
          <a:prstGeom prst="rect">
            <a:avLst/>
          </a:prstGeom>
          <a:noFill/>
          <a:ln w="9525">
            <a:noFill/>
            <a:miter lim="800000"/>
            <a:headEnd/>
            <a:tailEnd/>
          </a:ln>
        </p:spPr>
        <p:txBody>
          <a:bodyPr wrap="none">
            <a:prstTxWarp prst="textNoShape">
              <a:avLst/>
            </a:prstTxWarp>
            <a:spAutoFit/>
          </a:bodyPr>
          <a:lstStyle/>
          <a:p>
            <a:r>
              <a:rPr lang="en-US" sz="1200" dirty="0"/>
              <a:t>J. Orenstein, </a:t>
            </a:r>
            <a:r>
              <a:rPr lang="en-US" sz="1200" i="1" dirty="0"/>
              <a:t>Physics Today </a:t>
            </a:r>
            <a:r>
              <a:rPr lang="en-US" sz="1200" dirty="0"/>
              <a:t>(2012)</a:t>
            </a:r>
          </a:p>
        </p:txBody>
      </p:sp>
      <p:pic>
        <p:nvPicPr>
          <p:cNvPr id="11" name="Picture 10"/>
          <p:cNvPicPr>
            <a:picLocks noChangeAspect="1"/>
          </p:cNvPicPr>
          <p:nvPr/>
        </p:nvPicPr>
        <p:blipFill>
          <a:blip r:embed="rId3"/>
          <a:stretch>
            <a:fillRect/>
          </a:stretch>
        </p:blipFill>
        <p:spPr>
          <a:xfrm>
            <a:off x="66567" y="1682673"/>
            <a:ext cx="4063332" cy="3520213"/>
          </a:xfrm>
          <a:prstGeom prst="rect">
            <a:avLst/>
          </a:prstGeom>
        </p:spPr>
      </p:pic>
    </p:spTree>
    <p:extLst>
      <p:ext uri="{BB962C8B-B14F-4D97-AF65-F5344CB8AC3E}">
        <p14:creationId xmlns:p14="http://schemas.microsoft.com/office/powerpoint/2010/main" val="24258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6"/>
          <p:cNvSpPr>
            <a:spLocks noChangeArrowheads="1"/>
          </p:cNvSpPr>
          <p:nvPr/>
        </p:nvSpPr>
        <p:spPr bwMode="auto">
          <a:xfrm>
            <a:off x="1361200" y="4776661"/>
            <a:ext cx="2019731" cy="1323439"/>
          </a:xfrm>
          <a:prstGeom prst="rect">
            <a:avLst/>
          </a:prstGeom>
          <a:noFill/>
          <a:ln w="9525">
            <a:noFill/>
            <a:miter lim="800000"/>
            <a:headEnd/>
            <a:tailEnd/>
          </a:ln>
        </p:spPr>
        <p:txBody>
          <a:bodyPr wrap="square">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1400" b="1" dirty="0" err="1">
                <a:solidFill>
                  <a:srgbClr val="000090"/>
                </a:solidFill>
                <a:latin typeface="Arial"/>
              </a:rPr>
              <a:t>Uncovering</a:t>
            </a:r>
            <a:r>
              <a:rPr lang="it-IT" sz="1400" b="1" dirty="0">
                <a:solidFill>
                  <a:srgbClr val="000090"/>
                </a:solidFill>
                <a:latin typeface="Arial"/>
              </a:rPr>
              <a:t> gaps in the </a:t>
            </a:r>
            <a:r>
              <a:rPr lang="it-IT" sz="1400" b="1" dirty="0" err="1">
                <a:solidFill>
                  <a:srgbClr val="000090"/>
                </a:solidFill>
                <a:latin typeface="Arial"/>
              </a:rPr>
              <a:t>superconducting</a:t>
            </a:r>
            <a:r>
              <a:rPr lang="it-IT" sz="1400" b="1" dirty="0">
                <a:solidFill>
                  <a:srgbClr val="000090"/>
                </a:solidFill>
                <a:latin typeface="Arial"/>
              </a:rPr>
              <a:t> </a:t>
            </a:r>
            <a:r>
              <a:rPr lang="it-IT" sz="1400" b="1" dirty="0" err="1">
                <a:solidFill>
                  <a:srgbClr val="000090"/>
                </a:solidFill>
                <a:latin typeface="Arial"/>
              </a:rPr>
              <a:t>heavy</a:t>
            </a:r>
            <a:r>
              <a:rPr lang="it-IT" sz="1400" b="1" dirty="0">
                <a:solidFill>
                  <a:srgbClr val="000090"/>
                </a:solidFill>
                <a:latin typeface="Arial"/>
              </a:rPr>
              <a:t> </a:t>
            </a:r>
            <a:r>
              <a:rPr lang="it-IT" sz="1400" b="1" dirty="0" err="1">
                <a:solidFill>
                  <a:srgbClr val="000090"/>
                </a:solidFill>
                <a:latin typeface="Arial"/>
              </a:rPr>
              <a:t>fermion</a:t>
            </a:r>
            <a:r>
              <a:rPr lang="it-IT" sz="1400" b="1" dirty="0">
                <a:solidFill>
                  <a:srgbClr val="000090"/>
                </a:solidFill>
                <a:latin typeface="Arial"/>
              </a:rPr>
              <a:t> </a:t>
            </a:r>
            <a:r>
              <a:rPr lang="it-IT" sz="1400" b="1" dirty="0" err="1">
                <a:solidFill>
                  <a:srgbClr val="000090"/>
                </a:solidFill>
                <a:latin typeface="Arial"/>
              </a:rPr>
              <a:t>material</a:t>
            </a:r>
            <a:r>
              <a:rPr lang="it-IT" sz="1400" b="1" dirty="0">
                <a:solidFill>
                  <a:srgbClr val="000090"/>
                </a:solidFill>
                <a:latin typeface="Arial"/>
              </a:rPr>
              <a:t> PuCoGa</a:t>
            </a:r>
            <a:r>
              <a:rPr lang="it-IT" sz="1400" b="1" baseline="-25000" dirty="0">
                <a:solidFill>
                  <a:srgbClr val="000090"/>
                </a:solidFill>
                <a:latin typeface="Arial"/>
              </a:rPr>
              <a:t>5</a:t>
            </a:r>
            <a:r>
              <a:rPr lang="it-IT" sz="1400" b="1" dirty="0">
                <a:solidFill>
                  <a:srgbClr val="000090"/>
                </a:solidFill>
                <a:latin typeface="Arial"/>
              </a:rPr>
              <a:t> </a:t>
            </a:r>
            <a:r>
              <a:rPr kumimoji="0" lang="it-IT" sz="1200" b="0" i="0" u="none" strike="noStrike" kern="1200" cap="none" spc="0" normalizeH="0" baseline="0" noProof="0" dirty="0">
                <a:ln>
                  <a:noFill/>
                </a:ln>
                <a:solidFill>
                  <a:srgbClr val="000000"/>
                </a:solidFill>
                <a:effectLst/>
                <a:uLnTx/>
                <a:uFillTx/>
                <a:latin typeface="Arial"/>
                <a:ea typeface="+mn-ea"/>
                <a:cs typeface="+mn-cs"/>
              </a:rPr>
              <a:t>(D. </a:t>
            </a:r>
            <a:r>
              <a:rPr kumimoji="0" lang="it-IT" sz="1200" b="0" i="0" u="none" strike="noStrike" kern="1200" cap="none" spc="0" normalizeH="0" baseline="0" noProof="0" dirty="0" err="1">
                <a:ln>
                  <a:noFill/>
                </a:ln>
                <a:solidFill>
                  <a:srgbClr val="000000"/>
                </a:solidFill>
                <a:effectLst/>
                <a:uLnTx/>
                <a:uFillTx/>
                <a:latin typeface="Arial"/>
                <a:ea typeface="+mn-ea"/>
                <a:cs typeface="+mn-cs"/>
              </a:rPr>
              <a:t>Talbayev</a:t>
            </a:r>
            <a:r>
              <a:rPr kumimoji="0" lang="it-IT" sz="1200" b="0" i="0" u="none" strike="noStrike" kern="1200" cap="none" spc="0" normalizeH="0" baseline="0" noProof="0" dirty="0">
                <a:ln>
                  <a:noFill/>
                </a:ln>
                <a:solidFill>
                  <a:srgbClr val="000000"/>
                </a:solidFill>
                <a:effectLst/>
                <a:uLnTx/>
                <a:uFillTx/>
                <a:latin typeface="Arial"/>
                <a:ea typeface="+mn-ea"/>
                <a:cs typeface="+mn-cs"/>
              </a:rPr>
              <a:t> et al., </a:t>
            </a:r>
            <a:r>
              <a:rPr kumimoji="0" lang="en-US" sz="1200" b="0" i="1" u="none" strike="noStrike" kern="1200" cap="none" spc="0" normalizeH="0" baseline="0" noProof="0" dirty="0">
                <a:ln>
                  <a:noFill/>
                </a:ln>
                <a:solidFill>
                  <a:srgbClr val="000000"/>
                </a:solidFill>
                <a:effectLst/>
                <a:uLnTx/>
                <a:uFillTx/>
                <a:latin typeface="Arial"/>
                <a:ea typeface="+mn-ea"/>
                <a:cs typeface="+mn-cs"/>
              </a:rPr>
              <a:t>Phys. Rev. </a:t>
            </a:r>
            <a:r>
              <a:rPr kumimoji="0" lang="en-US" sz="1200" b="0" i="1" u="none" strike="noStrike" kern="1200" cap="none" spc="0" normalizeH="0" baseline="0" noProof="0" dirty="0" err="1">
                <a:ln>
                  <a:noFill/>
                </a:ln>
                <a:solidFill>
                  <a:srgbClr val="000000"/>
                </a:solidFill>
                <a:effectLst/>
                <a:uLnTx/>
                <a:uFillTx/>
                <a:latin typeface="Arial"/>
                <a:ea typeface="+mn-ea"/>
                <a:cs typeface="+mn-cs"/>
              </a:rPr>
              <a:t>Lett</a:t>
            </a:r>
            <a:r>
              <a:rPr kumimoji="0" lang="en-US" sz="1200" b="0" i="1" u="none" strike="noStrike" kern="1200" cap="none" spc="0" normalizeH="0" baseline="0" noProof="0" dirty="0">
                <a:ln>
                  <a:noFill/>
                </a:ln>
                <a:solidFill>
                  <a:srgbClr val="000000"/>
                </a:solidFill>
                <a:effectLst/>
                <a:uLnTx/>
                <a:uFillTx/>
                <a:latin typeface="Arial"/>
                <a:ea typeface="+mn-ea"/>
                <a:cs typeface="+mn-cs"/>
              </a:rPr>
              <a:t>.</a:t>
            </a:r>
            <a:r>
              <a:rPr kumimoji="0" lang="en-US" sz="1200" b="0" i="0" u="none" strike="noStrike" kern="1200" cap="none" spc="0" normalizeH="0" baseline="0" noProof="0" dirty="0">
                <a:ln>
                  <a:noFill/>
                </a:ln>
                <a:solidFill>
                  <a:srgbClr val="000000"/>
                </a:solidFill>
                <a:effectLst/>
                <a:uLnTx/>
                <a:uFillTx/>
                <a:latin typeface="Arial"/>
                <a:ea typeface="+mn-ea"/>
                <a:cs typeface="+mn-cs"/>
              </a:rPr>
              <a:t> (2010))</a:t>
            </a:r>
          </a:p>
        </p:txBody>
      </p:sp>
      <p:sp>
        <p:nvSpPr>
          <p:cNvPr id="33798" name="Rectangle 50"/>
          <p:cNvSpPr>
            <a:spLocks noChangeArrowheads="1"/>
          </p:cNvSpPr>
          <p:nvPr/>
        </p:nvSpPr>
        <p:spPr bwMode="auto">
          <a:xfrm rot="10800000" flipV="1">
            <a:off x="5893558" y="5003270"/>
            <a:ext cx="3126447" cy="707886"/>
          </a:xfrm>
          <a:prstGeom prst="rect">
            <a:avLst/>
          </a:prstGeom>
          <a:noFill/>
          <a:ln w="9525">
            <a:noFill/>
            <a:miter lim="800000"/>
            <a:headEnd/>
            <a:tailEnd/>
          </a:ln>
        </p:spPr>
        <p:txBody>
          <a:bodyPr wrap="square">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0090"/>
                </a:solidFill>
                <a:latin typeface="Arial"/>
              </a:rPr>
              <a:t>Observation of optical and acoustic phonons in LCMO </a:t>
            </a:r>
            <a:r>
              <a:rPr kumimoji="0" lang="en-US" sz="1200" b="0" i="0" u="none" strike="noStrike" kern="1200" cap="none" spc="0" normalizeH="0" baseline="0" noProof="0" dirty="0">
                <a:ln>
                  <a:noFill/>
                </a:ln>
                <a:solidFill>
                  <a:srgbClr val="000000"/>
                </a:solidFill>
                <a:effectLst/>
                <a:uLnTx/>
                <a:uFillTx/>
                <a:latin typeface="Arial"/>
                <a:ea typeface="+mn-ea"/>
                <a:cs typeface="+mn-cs"/>
              </a:rPr>
              <a:t>(D. Lim et al, </a:t>
            </a:r>
            <a:r>
              <a:rPr kumimoji="0" lang="en-US" sz="1200" b="0" i="1" u="none" strike="noStrike" kern="1200" cap="none" spc="0" normalizeH="0" baseline="0" noProof="0" dirty="0">
                <a:ln>
                  <a:noFill/>
                </a:ln>
                <a:solidFill>
                  <a:srgbClr val="000000"/>
                </a:solidFill>
                <a:effectLst/>
                <a:uLnTx/>
                <a:uFillTx/>
                <a:latin typeface="Arial"/>
                <a:ea typeface="+mn-ea"/>
                <a:cs typeface="+mn-cs"/>
              </a:rPr>
              <a:t>Phys. Rev. B.</a:t>
            </a:r>
            <a:r>
              <a:rPr kumimoji="0" lang="en-US" sz="1200" b="0" i="0" u="none" strike="noStrike" kern="1200" cap="none" spc="0" normalizeH="0" baseline="0" noProof="0" dirty="0">
                <a:ln>
                  <a:noFill/>
                </a:ln>
                <a:solidFill>
                  <a:srgbClr val="000000"/>
                </a:solidFill>
                <a:effectLst/>
                <a:uLnTx/>
                <a:uFillTx/>
                <a:latin typeface="Arial"/>
                <a:ea typeface="+mn-ea"/>
                <a:cs typeface="+mn-cs"/>
              </a:rPr>
              <a:t> (2005))</a:t>
            </a:r>
          </a:p>
        </p:txBody>
      </p:sp>
      <p:sp>
        <p:nvSpPr>
          <p:cNvPr id="13" name="Rectangle 2"/>
          <p:cNvSpPr txBox="1">
            <a:spLocks noChangeArrowheads="1"/>
          </p:cNvSpPr>
          <p:nvPr/>
        </p:nvSpPr>
        <p:spPr bwMode="auto">
          <a:xfrm>
            <a:off x="0" y="9524"/>
            <a:ext cx="9144000" cy="1123951"/>
          </a:xfrm>
          <a:prstGeom prst="rect">
            <a:avLst/>
          </a:prstGeom>
          <a:solidFill>
            <a:schemeClr val="accent6"/>
          </a:solidFill>
          <a:ln w="25400" cap="flat" cmpd="sng" algn="ctr">
            <a:solidFill>
              <a:schemeClr val="accent6">
                <a:shade val="50000"/>
              </a:schemeClr>
            </a:solidFill>
            <a:prstDash val="solid"/>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Arial" pitchFamily="1" charset="0"/>
                <a:cs typeface="Arial" pitchFamily="1" charset="0"/>
              </a:rPr>
              <a:t>Previous Ultrafast Optical Experiments on Correlated Electron Materials</a:t>
            </a:r>
          </a:p>
        </p:txBody>
      </p:sp>
      <p:sp>
        <p:nvSpPr>
          <p:cNvPr id="33795" name="Rectangle 50"/>
          <p:cNvSpPr>
            <a:spLocks noChangeArrowheads="1"/>
          </p:cNvSpPr>
          <p:nvPr/>
        </p:nvSpPr>
        <p:spPr bwMode="auto">
          <a:xfrm>
            <a:off x="163773" y="3826151"/>
            <a:ext cx="3130178" cy="707886"/>
          </a:xfrm>
          <a:prstGeom prst="rect">
            <a:avLst/>
          </a:prstGeom>
          <a:noFill/>
          <a:ln w="9525">
            <a:noFill/>
            <a:miter lim="800000"/>
            <a:headEnd/>
            <a:tailEnd/>
          </a:ln>
        </p:spPr>
        <p:txBody>
          <a:bodyPr wrap="square">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0090"/>
                </a:solidFill>
                <a:latin typeface="Arial"/>
              </a:rPr>
              <a:t>Optical pump-probe experiments on YBCO</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(J. </a:t>
            </a:r>
            <a:r>
              <a:rPr kumimoji="0" lang="en-US" sz="1200" b="0" i="0" u="none" strike="noStrike" kern="1200" cap="none" spc="0" normalizeH="0" baseline="0" noProof="0" dirty="0" err="1">
                <a:ln>
                  <a:noFill/>
                </a:ln>
                <a:solidFill>
                  <a:srgbClr val="000000"/>
                </a:solidFill>
                <a:effectLst/>
                <a:uLnTx/>
                <a:uFillTx/>
                <a:latin typeface="Arial"/>
                <a:ea typeface="+mn-ea"/>
                <a:cs typeface="+mn-cs"/>
              </a:rPr>
              <a:t>Demsar</a:t>
            </a:r>
            <a:r>
              <a:rPr kumimoji="0" lang="en-US" sz="1200" b="0" i="0" u="none" strike="noStrike" kern="1200" cap="none" spc="0" normalizeH="0" baseline="0" noProof="0" dirty="0">
                <a:ln>
                  <a:noFill/>
                </a:ln>
                <a:solidFill>
                  <a:srgbClr val="000000"/>
                </a:solidFill>
                <a:effectLst/>
                <a:uLnTx/>
                <a:uFillTx/>
                <a:latin typeface="Arial"/>
                <a:ea typeface="+mn-ea"/>
                <a:cs typeface="+mn-cs"/>
              </a:rPr>
              <a:t> et al., </a:t>
            </a:r>
            <a:r>
              <a:rPr kumimoji="0" lang="en-US" sz="1200" b="0" i="1" u="none" strike="noStrike" kern="1200" cap="none" spc="0" normalizeH="0" baseline="0" noProof="0" dirty="0">
                <a:ln>
                  <a:noFill/>
                </a:ln>
                <a:solidFill>
                  <a:srgbClr val="000000"/>
                </a:solidFill>
                <a:effectLst/>
                <a:uLnTx/>
                <a:uFillTx/>
                <a:latin typeface="Arial"/>
                <a:ea typeface="+mn-ea"/>
                <a:cs typeface="+mn-cs"/>
              </a:rPr>
              <a:t>Phys. Rev. </a:t>
            </a:r>
            <a:r>
              <a:rPr kumimoji="0" lang="en-US" sz="1200" b="0" i="1" u="none" strike="noStrike" kern="1200" cap="none" spc="0" normalizeH="0" baseline="0" noProof="0" dirty="0" err="1">
                <a:ln>
                  <a:noFill/>
                </a:ln>
                <a:solidFill>
                  <a:srgbClr val="000000"/>
                </a:solidFill>
                <a:effectLst/>
                <a:uLnTx/>
                <a:uFillTx/>
                <a:latin typeface="Arial"/>
                <a:ea typeface="+mn-ea"/>
                <a:cs typeface="+mn-cs"/>
              </a:rPr>
              <a:t>Lett</a:t>
            </a:r>
            <a:r>
              <a:rPr kumimoji="0" lang="en-US" sz="1200" b="0" i="1" u="none" strike="noStrike" kern="1200" cap="none" spc="0" normalizeH="0" baseline="0" noProof="0" dirty="0">
                <a:ln>
                  <a:noFill/>
                </a:ln>
                <a:solidFill>
                  <a:srgbClr val="000000"/>
                </a:solidFill>
                <a:effectLst/>
                <a:uLnTx/>
                <a:uFillTx/>
                <a:latin typeface="Arial"/>
                <a:ea typeface="+mn-ea"/>
                <a:cs typeface="+mn-cs"/>
              </a:rPr>
              <a:t>.</a:t>
            </a:r>
            <a:r>
              <a:rPr kumimoji="0" lang="en-US" sz="1200" b="0" i="0" u="none" strike="noStrike" kern="1200" cap="none" spc="0" normalizeH="0" baseline="0" noProof="0" dirty="0">
                <a:ln>
                  <a:noFill/>
                </a:ln>
                <a:solidFill>
                  <a:srgbClr val="000000"/>
                </a:solidFill>
                <a:effectLst/>
                <a:uLnTx/>
                <a:uFillTx/>
                <a:latin typeface="Arial"/>
                <a:ea typeface="+mn-ea"/>
                <a:cs typeface="+mn-cs"/>
              </a:rPr>
              <a:t> (1999))</a:t>
            </a:r>
          </a:p>
        </p:txBody>
      </p:sp>
      <p:grpSp>
        <p:nvGrpSpPr>
          <p:cNvPr id="6" name="Group 5"/>
          <p:cNvGrpSpPr/>
          <p:nvPr/>
        </p:nvGrpSpPr>
        <p:grpSpPr>
          <a:xfrm>
            <a:off x="0" y="1915886"/>
            <a:ext cx="3261895" cy="1983364"/>
            <a:chOff x="557498" y="4359275"/>
            <a:chExt cx="3368653" cy="2048277"/>
          </a:xfrm>
        </p:grpSpPr>
        <p:pic>
          <p:nvPicPr>
            <p:cNvPr id="4" name="Picture 3"/>
            <p:cNvPicPr>
              <a:picLocks noChangeAspect="1"/>
            </p:cNvPicPr>
            <p:nvPr/>
          </p:nvPicPr>
          <p:blipFill>
            <a:blip r:embed="rId3"/>
            <a:stretch>
              <a:fillRect/>
            </a:stretch>
          </p:blipFill>
          <p:spPr>
            <a:xfrm>
              <a:off x="557498" y="4359275"/>
              <a:ext cx="1864638" cy="2048277"/>
            </a:xfrm>
            <a:prstGeom prst="rect">
              <a:avLst/>
            </a:prstGeom>
          </p:spPr>
        </p:pic>
        <p:pic>
          <p:nvPicPr>
            <p:cNvPr id="5" name="Picture 4"/>
            <p:cNvPicPr>
              <a:picLocks noChangeAspect="1"/>
            </p:cNvPicPr>
            <p:nvPr/>
          </p:nvPicPr>
          <p:blipFill>
            <a:blip r:embed="rId4"/>
            <a:stretch>
              <a:fillRect/>
            </a:stretch>
          </p:blipFill>
          <p:spPr>
            <a:xfrm>
              <a:off x="2455241" y="4359275"/>
              <a:ext cx="1470910" cy="2048277"/>
            </a:xfrm>
            <a:prstGeom prst="rect">
              <a:avLst/>
            </a:prstGeom>
          </p:spPr>
        </p:pic>
      </p:grpSp>
      <p:pic>
        <p:nvPicPr>
          <p:cNvPr id="7" name="Picture 6"/>
          <p:cNvPicPr>
            <a:picLocks noChangeAspect="1"/>
          </p:cNvPicPr>
          <p:nvPr/>
        </p:nvPicPr>
        <p:blipFill>
          <a:blip r:embed="rId5"/>
          <a:stretch>
            <a:fillRect/>
          </a:stretch>
        </p:blipFill>
        <p:spPr>
          <a:xfrm>
            <a:off x="5477386" y="1844841"/>
            <a:ext cx="3657168" cy="3221791"/>
          </a:xfrm>
          <a:prstGeom prst="rect">
            <a:avLst/>
          </a:prstGeom>
        </p:spPr>
      </p:pic>
      <p:pic>
        <p:nvPicPr>
          <p:cNvPr id="2" name="Picture 1"/>
          <p:cNvPicPr>
            <a:picLocks noChangeAspect="1"/>
          </p:cNvPicPr>
          <p:nvPr/>
        </p:nvPicPr>
        <p:blipFill>
          <a:blip r:embed="rId6"/>
          <a:stretch>
            <a:fillRect/>
          </a:stretch>
        </p:blipFill>
        <p:spPr>
          <a:xfrm>
            <a:off x="3259523" y="3594847"/>
            <a:ext cx="2435416" cy="3002892"/>
          </a:xfrm>
          <a:prstGeom prst="rect">
            <a:avLst/>
          </a:prstGeom>
        </p:spPr>
      </p:pic>
      <p:sp>
        <p:nvSpPr>
          <p:cNvPr id="12" name="Content Placeholder 2"/>
          <p:cNvSpPr txBox="1">
            <a:spLocks/>
          </p:cNvSpPr>
          <p:nvPr/>
        </p:nvSpPr>
        <p:spPr>
          <a:xfrm>
            <a:off x="0" y="1146844"/>
            <a:ext cx="9143999" cy="697997"/>
          </a:xfrm>
          <a:prstGeom prst="rect">
            <a:avLst/>
          </a:prstGeom>
          <a:solidFill>
            <a:srgbClr val="D2D2F4"/>
          </a:solidFill>
          <a:ln>
            <a:solidFill>
              <a:srgbClr val="000090"/>
            </a:solidFill>
          </a:ln>
        </p:spPr>
        <p:txBody>
          <a:bodyPr/>
          <a:lstStyle>
            <a:lvl1pPr marL="228600" indent="-228600" algn="l" rtl="0" eaLnBrk="1" fontAlgn="base" hangingPunct="1">
              <a:spcBef>
                <a:spcPct val="20000"/>
              </a:spcBef>
              <a:spcAft>
                <a:spcPct val="0"/>
              </a:spcAft>
              <a:buChar char="•"/>
              <a:defRPr sz="24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90"/>
                </a:solidFill>
                <a:effectLst/>
                <a:uLnTx/>
                <a:uFillTx/>
                <a:latin typeface="Arial"/>
                <a:ea typeface="ＭＳ Ｐゴシック" pitchFamily="-109" charset="-128"/>
              </a:rPr>
              <a:t>Ultrafast optical spectroscopy can unravel the interplay between various degrees of freedom at the fundamental timescales of electronic and nuclear motion</a:t>
            </a:r>
          </a:p>
        </p:txBody>
      </p:sp>
      <p:sp>
        <p:nvSpPr>
          <p:cNvPr id="16" name="Rectangle 5"/>
          <p:cNvSpPr>
            <a:spLocks noChangeArrowheads="1"/>
          </p:cNvSpPr>
          <p:nvPr/>
        </p:nvSpPr>
        <p:spPr bwMode="auto">
          <a:xfrm>
            <a:off x="1537369" y="6553200"/>
            <a:ext cx="6055893" cy="307777"/>
          </a:xfrm>
          <a:prstGeom prst="rect">
            <a:avLst/>
          </a:prstGeom>
          <a:noFill/>
          <a:ln w="19050">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R. D. Averitt and A. J. Taylor</a:t>
            </a:r>
            <a:r>
              <a:rPr kumimoji="0" lang="en-US" sz="1400" b="0" i="1" u="none" strike="noStrike" kern="1200" cap="none" spc="0" normalizeH="0" baseline="0" noProof="0" dirty="0">
                <a:ln>
                  <a:noFill/>
                </a:ln>
                <a:solidFill>
                  <a:srgbClr val="000000"/>
                </a:solidFill>
                <a:effectLst/>
                <a:uLnTx/>
                <a:uFillTx/>
                <a:latin typeface="Arial"/>
                <a:ea typeface="+mn-ea"/>
                <a:cs typeface="+mn-cs"/>
              </a:rPr>
              <a:t>, JPCM </a:t>
            </a:r>
            <a:r>
              <a:rPr kumimoji="0" lang="en-US" sz="1400" b="0" i="0" u="none" strike="noStrike" kern="1200" cap="none" spc="0" normalizeH="0" baseline="0" noProof="0" dirty="0">
                <a:ln>
                  <a:noFill/>
                </a:ln>
                <a:solidFill>
                  <a:srgbClr val="000000"/>
                </a:solidFill>
                <a:effectLst/>
                <a:uLnTx/>
                <a:uFillTx/>
                <a:latin typeface="Arial"/>
                <a:ea typeface="+mn-ea"/>
                <a:cs typeface="+mn-cs"/>
              </a:rPr>
              <a:t>(2002); J. </a:t>
            </a:r>
            <a:r>
              <a:rPr kumimoji="0" lang="en-US" sz="1400" b="0" i="0" u="none" strike="noStrike" kern="1200" cap="none" spc="0" normalizeH="0" baseline="0" noProof="0" dirty="0" err="1">
                <a:ln>
                  <a:noFill/>
                </a:ln>
                <a:solidFill>
                  <a:srgbClr val="000000"/>
                </a:solidFill>
                <a:effectLst/>
                <a:uLnTx/>
                <a:uFillTx/>
                <a:latin typeface="Arial"/>
                <a:ea typeface="+mn-ea"/>
                <a:cs typeface="+mn-cs"/>
              </a:rPr>
              <a:t>Demsar</a:t>
            </a:r>
            <a:r>
              <a:rPr kumimoji="0" lang="en-US" sz="1400" b="0" i="0" u="none" strike="noStrike" kern="1200" cap="none" spc="0" normalizeH="0" baseline="0" noProof="0" dirty="0">
                <a:ln>
                  <a:noFill/>
                </a:ln>
                <a:solidFill>
                  <a:srgbClr val="000000"/>
                </a:solidFill>
                <a:effectLst/>
                <a:uLnTx/>
                <a:uFillTx/>
                <a:latin typeface="Arial"/>
                <a:ea typeface="+mn-ea"/>
                <a:cs typeface="+mn-cs"/>
              </a:rPr>
              <a:t>, et al, </a:t>
            </a:r>
            <a:r>
              <a:rPr kumimoji="0" lang="en-US" sz="1400" b="0" i="1" u="none" strike="noStrike" kern="1200" cap="none" spc="0" normalizeH="0" baseline="0" noProof="0" dirty="0">
                <a:ln>
                  <a:noFill/>
                </a:ln>
                <a:solidFill>
                  <a:srgbClr val="000000"/>
                </a:solidFill>
                <a:effectLst/>
                <a:uLnTx/>
                <a:uFillTx/>
                <a:latin typeface="Arial"/>
                <a:ea typeface="+mn-ea"/>
                <a:cs typeface="+mn-cs"/>
              </a:rPr>
              <a:t>JPCM</a:t>
            </a:r>
            <a:r>
              <a:rPr kumimoji="0" lang="en-US" sz="1400" b="0" i="0" u="none" strike="noStrike" kern="1200" cap="none" spc="0" normalizeH="0" baseline="0" noProof="0" dirty="0">
                <a:ln>
                  <a:noFill/>
                </a:ln>
                <a:solidFill>
                  <a:srgbClr val="000000"/>
                </a:solidFill>
                <a:effectLst/>
                <a:uLnTx/>
                <a:uFillTx/>
                <a:latin typeface="Arial"/>
                <a:ea typeface="+mn-ea"/>
                <a:cs typeface="+mn-cs"/>
              </a:rPr>
              <a:t> (2006)</a:t>
            </a:r>
          </a:p>
        </p:txBody>
      </p:sp>
      <p:sp>
        <p:nvSpPr>
          <p:cNvPr id="17" name="Content Placeholder 2"/>
          <p:cNvSpPr txBox="1">
            <a:spLocks/>
          </p:cNvSpPr>
          <p:nvPr/>
        </p:nvSpPr>
        <p:spPr>
          <a:xfrm>
            <a:off x="-9445" y="5900738"/>
            <a:ext cx="9143999" cy="947738"/>
          </a:xfrm>
          <a:prstGeom prst="rect">
            <a:avLst/>
          </a:prstGeom>
          <a:solidFill>
            <a:schemeClr val="accent6">
              <a:lumMod val="20000"/>
              <a:lumOff val="80000"/>
            </a:schemeClr>
          </a:solidFill>
          <a:ln>
            <a:solidFill>
              <a:srgbClr val="000090"/>
            </a:solidFill>
          </a:ln>
        </p:spPr>
        <p:txBody>
          <a:bodyPr/>
          <a:lstStyle>
            <a:lvl1pPr marL="228600" indent="-228600" algn="l" rtl="0" eaLnBrk="1" fontAlgn="base" hangingPunct="1">
              <a:spcBef>
                <a:spcPct val="20000"/>
              </a:spcBef>
              <a:spcAft>
                <a:spcPct val="0"/>
              </a:spcAft>
              <a:buChar char="•"/>
              <a:defRPr sz="24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90"/>
                </a:solidFill>
                <a:effectLst/>
                <a:uLnTx/>
                <a:uFillTx/>
                <a:latin typeface="Arial"/>
                <a:ea typeface="ＭＳ Ｐゴシック" pitchFamily="-109" charset="-128"/>
              </a:rPr>
              <a:t>Early experiments focused on all-optical pump-probe spectroscopy of CEM: can the sophisticated UOS techniques developed in recent years give more insight into their physics?</a:t>
            </a:r>
          </a:p>
        </p:txBody>
      </p:sp>
    </p:spTree>
    <p:extLst>
      <p:ext uri="{BB962C8B-B14F-4D97-AF65-F5344CB8AC3E}">
        <p14:creationId xmlns:p14="http://schemas.microsoft.com/office/powerpoint/2010/main" val="17097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3795"/>
                                        </p:tgtEl>
                                        <p:attrNameLst>
                                          <p:attrName>style.visibility</p:attrName>
                                        </p:attrNameLst>
                                      </p:cBhvr>
                                      <p:to>
                                        <p:strVal val="visible"/>
                                      </p:to>
                                    </p:set>
                                    <p:animEffect transition="in" filter="fade">
                                      <p:cBhvr>
                                        <p:cTn id="10" dur="500"/>
                                        <p:tgtEl>
                                          <p:spTgt spid="3379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1" nodeType="clickEffect">
                                  <p:stCondLst>
                                    <p:cond delay="0"/>
                                  </p:stCondLst>
                                  <p:childTnLst>
                                    <p:set>
                                      <p:cBhvr>
                                        <p:cTn id="14" dur="1" fill="hold">
                                          <p:stCondLst>
                                            <p:cond delay="0"/>
                                          </p:stCondLst>
                                        </p:cTn>
                                        <p:tgtEl>
                                          <p:spTgt spid="33798"/>
                                        </p:tgtEl>
                                        <p:attrNameLst>
                                          <p:attrName>style.visibility</p:attrName>
                                        </p:attrNameLst>
                                      </p:cBhvr>
                                      <p:to>
                                        <p:strVal val="visible"/>
                                      </p:to>
                                    </p:set>
                                    <p:animEffect transition="in" filter="fade">
                                      <p:cBhvr>
                                        <p:cTn id="15" dur="500"/>
                                        <p:tgtEl>
                                          <p:spTgt spid="3379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1" nodeType="clickEffect">
                                  <p:stCondLst>
                                    <p:cond delay="0"/>
                                  </p:stCondLst>
                                  <p:childTnLst>
                                    <p:set>
                                      <p:cBhvr>
                                        <p:cTn id="22" dur="1" fill="hold">
                                          <p:stCondLst>
                                            <p:cond delay="0"/>
                                          </p:stCondLst>
                                        </p:cTn>
                                        <p:tgtEl>
                                          <p:spTgt spid="33796"/>
                                        </p:tgtEl>
                                        <p:attrNameLst>
                                          <p:attrName>style.visibility</p:attrName>
                                        </p:attrNameLst>
                                      </p:cBhvr>
                                      <p:to>
                                        <p:strVal val="visible"/>
                                      </p:to>
                                    </p:set>
                                    <p:animEffect transition="in" filter="fade">
                                      <p:cBhvr>
                                        <p:cTn id="23" dur="500"/>
                                        <p:tgtEl>
                                          <p:spTgt spid="33796"/>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dissolve">
                                      <p:cBhvr>
                                        <p:cTn id="31" dur="1000"/>
                                        <p:tgtEl>
                                          <p:spTgt spid="17"/>
                                        </p:tgtEl>
                                      </p:cBhvr>
                                    </p:animEffect>
                                  </p:childTnLst>
                                </p:cTn>
                              </p:par>
                            </p:childTnLst>
                          </p:cTn>
                        </p:par>
                        <p:par>
                          <p:cTn id="32" fill="hold">
                            <p:stCondLst>
                              <p:cond delay="1000"/>
                            </p:stCondLst>
                            <p:childTnLst>
                              <p:par>
                                <p:cTn id="33" presetID="9" presetClass="emph" presetSubtype="0" nodeType="afterEffect">
                                  <p:stCondLst>
                                    <p:cond delay="100"/>
                                  </p:stCondLst>
                                  <p:childTnLst>
                                    <p:set>
                                      <p:cBhvr rctx="PPT">
                                        <p:cTn id="34" dur="indefinite"/>
                                        <p:tgtEl>
                                          <p:spTgt spid="2"/>
                                        </p:tgtEl>
                                        <p:attrNameLst>
                                          <p:attrName>style.opacity</p:attrName>
                                        </p:attrNameLst>
                                      </p:cBhvr>
                                      <p:to>
                                        <p:strVal val="0.5"/>
                                      </p:to>
                                    </p:set>
                                    <p:animEffect filter="image" prLst="opacity: 0.5">
                                      <p:cBhvr rctx="IE">
                                        <p:cTn id="35" dur="indefinite"/>
                                        <p:tgtEl>
                                          <p:spTgt spid="2"/>
                                        </p:tgtEl>
                                      </p:cBhvr>
                                    </p:animEffect>
                                  </p:childTnLst>
                                </p:cTn>
                              </p:par>
                              <p:par>
                                <p:cTn id="36" presetID="9" presetClass="emph" presetSubtype="0" grpId="0" nodeType="withEffect">
                                  <p:stCondLst>
                                    <p:cond delay="0"/>
                                  </p:stCondLst>
                                  <p:childTnLst>
                                    <p:set>
                                      <p:cBhvr rctx="PPT">
                                        <p:cTn id="37" dur="indefinite"/>
                                        <p:tgtEl>
                                          <p:spTgt spid="33796"/>
                                        </p:tgtEl>
                                        <p:attrNameLst>
                                          <p:attrName>style.opacity</p:attrName>
                                        </p:attrNameLst>
                                      </p:cBhvr>
                                      <p:to>
                                        <p:strVal val="0.5"/>
                                      </p:to>
                                    </p:set>
                                    <p:animEffect filter="image" prLst="opacity: 0.5">
                                      <p:cBhvr rctx="IE">
                                        <p:cTn id="38" dur="indefinite"/>
                                        <p:tgtEl>
                                          <p:spTgt spid="33796"/>
                                        </p:tgtEl>
                                      </p:cBhvr>
                                    </p:animEffect>
                                  </p:childTnLst>
                                </p:cTn>
                              </p:par>
                              <p:par>
                                <p:cTn id="39" presetID="9" presetClass="emph" presetSubtype="0" grpId="0" nodeType="withEffect">
                                  <p:stCondLst>
                                    <p:cond delay="0"/>
                                  </p:stCondLst>
                                  <p:childTnLst>
                                    <p:set>
                                      <p:cBhvr rctx="PPT">
                                        <p:cTn id="40" dur="indefinite"/>
                                        <p:tgtEl>
                                          <p:spTgt spid="33795"/>
                                        </p:tgtEl>
                                        <p:attrNameLst>
                                          <p:attrName>style.opacity</p:attrName>
                                        </p:attrNameLst>
                                      </p:cBhvr>
                                      <p:to>
                                        <p:strVal val="0.5"/>
                                      </p:to>
                                    </p:set>
                                    <p:animEffect filter="image" prLst="opacity: 0.5">
                                      <p:cBhvr rctx="IE">
                                        <p:cTn id="41" dur="indefinite"/>
                                        <p:tgtEl>
                                          <p:spTgt spid="33795"/>
                                        </p:tgtEl>
                                      </p:cBhvr>
                                    </p:animEffect>
                                  </p:childTnLst>
                                </p:cTn>
                              </p:par>
                              <p:par>
                                <p:cTn id="42" presetID="9" presetClass="emph" presetSubtype="0" nodeType="withEffect">
                                  <p:stCondLst>
                                    <p:cond delay="0"/>
                                  </p:stCondLst>
                                  <p:childTnLst>
                                    <p:set>
                                      <p:cBhvr rctx="PPT">
                                        <p:cTn id="43" dur="indefinite"/>
                                        <p:tgtEl>
                                          <p:spTgt spid="6"/>
                                        </p:tgtEl>
                                        <p:attrNameLst>
                                          <p:attrName>style.opacity</p:attrName>
                                        </p:attrNameLst>
                                      </p:cBhvr>
                                      <p:to>
                                        <p:strVal val="0.5"/>
                                      </p:to>
                                    </p:set>
                                    <p:animEffect filter="image" prLst="opacity: 0.5">
                                      <p:cBhvr rctx="IE">
                                        <p:cTn id="44" dur="indefinite"/>
                                        <p:tgtEl>
                                          <p:spTgt spid="6"/>
                                        </p:tgtEl>
                                      </p:cBhvr>
                                    </p:animEffect>
                                  </p:childTnLst>
                                </p:cTn>
                              </p:par>
                              <p:par>
                                <p:cTn id="45" presetID="9" presetClass="emph" presetSubtype="0" grpId="0" nodeType="withEffect">
                                  <p:stCondLst>
                                    <p:cond delay="0"/>
                                  </p:stCondLst>
                                  <p:childTnLst>
                                    <p:set>
                                      <p:cBhvr rctx="PPT">
                                        <p:cTn id="46" dur="indefinite"/>
                                        <p:tgtEl>
                                          <p:spTgt spid="33798"/>
                                        </p:tgtEl>
                                        <p:attrNameLst>
                                          <p:attrName>style.opacity</p:attrName>
                                        </p:attrNameLst>
                                      </p:cBhvr>
                                      <p:to>
                                        <p:strVal val="0.5"/>
                                      </p:to>
                                    </p:set>
                                    <p:animEffect filter="image" prLst="opacity: 0.5">
                                      <p:cBhvr rctx="IE">
                                        <p:cTn id="47" dur="indefinite"/>
                                        <p:tgtEl>
                                          <p:spTgt spid="33798"/>
                                        </p:tgtEl>
                                      </p:cBhvr>
                                    </p:animEffect>
                                  </p:childTnLst>
                                </p:cTn>
                              </p:par>
                              <p:par>
                                <p:cTn id="48" presetID="9" presetClass="emph" presetSubtype="0" nodeType="withEffect">
                                  <p:stCondLst>
                                    <p:cond delay="0"/>
                                  </p:stCondLst>
                                  <p:childTnLst>
                                    <p:set>
                                      <p:cBhvr rctx="PPT">
                                        <p:cTn id="49" dur="indefinite"/>
                                        <p:tgtEl>
                                          <p:spTgt spid="7"/>
                                        </p:tgtEl>
                                        <p:attrNameLst>
                                          <p:attrName>style.opacity</p:attrName>
                                        </p:attrNameLst>
                                      </p:cBhvr>
                                      <p:to>
                                        <p:strVal val="0.5"/>
                                      </p:to>
                                    </p:set>
                                    <p:animEffect filter="image" prLst="opacity: 0.5">
                                      <p:cBhvr rctx="IE">
                                        <p:cTn id="50" dur="indefinite"/>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33796" grpId="1"/>
      <p:bldP spid="33798" grpId="0"/>
      <p:bldP spid="33798" grpId="1"/>
      <p:bldP spid="33795" grpId="0"/>
      <p:bldP spid="33795" grpId="1"/>
      <p:bldP spid="1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6"/>
          <p:cNvGrpSpPr>
            <a:grpSpLocks/>
          </p:cNvGrpSpPr>
          <p:nvPr/>
        </p:nvGrpSpPr>
        <p:grpSpPr bwMode="auto">
          <a:xfrm>
            <a:off x="237399" y="1140313"/>
            <a:ext cx="5984875" cy="2238375"/>
            <a:chOff x="1086554" y="1093060"/>
            <a:chExt cx="5983613" cy="2237645"/>
          </a:xfrm>
        </p:grpSpPr>
        <p:pic>
          <p:nvPicPr>
            <p:cNvPr id="33801" name="Picture 21"/>
            <p:cNvPicPr>
              <a:picLocks noChangeAspect="1" noChangeArrowheads="1"/>
            </p:cNvPicPr>
            <p:nvPr/>
          </p:nvPicPr>
          <p:blipFill>
            <a:blip r:embed="rId3"/>
            <a:srcRect t="8801"/>
            <a:stretch>
              <a:fillRect/>
            </a:stretch>
          </p:blipFill>
          <p:spPr bwMode="auto">
            <a:xfrm>
              <a:off x="4572000" y="1355548"/>
              <a:ext cx="2498167" cy="1892422"/>
            </a:xfrm>
            <a:prstGeom prst="rect">
              <a:avLst/>
            </a:prstGeom>
            <a:noFill/>
            <a:ln w="9525">
              <a:noFill/>
              <a:miter lim="800000"/>
              <a:headEnd/>
              <a:tailEnd/>
            </a:ln>
          </p:spPr>
        </p:pic>
        <p:grpSp>
          <p:nvGrpSpPr>
            <p:cNvPr id="3" name="Group 25"/>
            <p:cNvGrpSpPr>
              <a:grpSpLocks/>
            </p:cNvGrpSpPr>
            <p:nvPr/>
          </p:nvGrpSpPr>
          <p:grpSpPr bwMode="auto">
            <a:xfrm>
              <a:off x="1086554" y="1093060"/>
              <a:ext cx="3585348" cy="2237645"/>
              <a:chOff x="228600" y="5334010"/>
              <a:chExt cx="2286002" cy="1295402"/>
            </a:xfrm>
          </p:grpSpPr>
          <p:pic>
            <p:nvPicPr>
              <p:cNvPr id="33803" name="Picture 17" descr="http://www.nature.com/nature/journal/v449/n7158/images/nature06119-f1.2.jpg"/>
              <p:cNvPicPr>
                <a:picLocks noChangeAspect="1" noChangeArrowheads="1"/>
              </p:cNvPicPr>
              <p:nvPr/>
            </p:nvPicPr>
            <p:blipFill>
              <a:blip r:embed="rId4"/>
              <a:srcRect/>
              <a:stretch>
                <a:fillRect/>
              </a:stretch>
            </p:blipFill>
            <p:spPr bwMode="auto">
              <a:xfrm>
                <a:off x="228600" y="5334010"/>
                <a:ext cx="2286002" cy="1295402"/>
              </a:xfrm>
              <a:prstGeom prst="rect">
                <a:avLst/>
              </a:prstGeom>
              <a:noFill/>
              <a:ln w="9525">
                <a:noFill/>
                <a:miter lim="800000"/>
                <a:headEnd/>
                <a:tailEnd/>
              </a:ln>
            </p:spPr>
          </p:pic>
          <p:sp>
            <p:nvSpPr>
              <p:cNvPr id="33804" name="Rectangle 24"/>
              <p:cNvSpPr>
                <a:spLocks noChangeArrowheads="1"/>
              </p:cNvSpPr>
              <p:nvPr/>
            </p:nvSpPr>
            <p:spPr bwMode="auto">
              <a:xfrm>
                <a:off x="1868653" y="5697196"/>
                <a:ext cx="377790" cy="142494"/>
              </a:xfrm>
              <a:prstGeom prst="rect">
                <a:avLst/>
              </a:prstGeom>
              <a:noFill/>
              <a:ln w="9525">
                <a:noFill/>
                <a:miter lim="800000"/>
                <a:headEnd/>
                <a:tailEnd/>
              </a:ln>
            </p:spPr>
            <p:txBody>
              <a:bodyPr>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err="1">
                    <a:ln>
                      <a:noFill/>
                    </a:ln>
                    <a:solidFill>
                      <a:srgbClr val="000000"/>
                    </a:solidFill>
                    <a:effectLst/>
                    <a:uLnTx/>
                    <a:uFillTx/>
                    <a:latin typeface="Arial"/>
                    <a:ea typeface="+mn-ea"/>
                    <a:cs typeface="+mn-cs"/>
                  </a:rPr>
                  <a:t>Mn</a:t>
                </a:r>
                <a:r>
                  <a:rPr kumimoji="0" lang="en-US" sz="1000" b="1" i="0" u="none" strike="noStrike" kern="1200" cap="none" spc="0" normalizeH="0" baseline="0" noProof="0" dirty="0">
                    <a:ln>
                      <a:noFill/>
                    </a:ln>
                    <a:solidFill>
                      <a:srgbClr val="000000"/>
                    </a:solidFill>
                    <a:effectLst/>
                    <a:uLnTx/>
                    <a:uFillTx/>
                    <a:latin typeface="Arial"/>
                    <a:ea typeface="+mn-ea"/>
                    <a:cs typeface="+mn-cs"/>
                  </a:rPr>
                  <a:t>-O</a:t>
                </a:r>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33796" name="Rectangle 26"/>
          <p:cNvSpPr>
            <a:spLocks noChangeArrowheads="1"/>
          </p:cNvSpPr>
          <p:nvPr/>
        </p:nvSpPr>
        <p:spPr bwMode="auto">
          <a:xfrm>
            <a:off x="237399" y="3378688"/>
            <a:ext cx="6303894" cy="307777"/>
          </a:xfrm>
          <a:prstGeom prst="rect">
            <a:avLst/>
          </a:prstGeom>
          <a:noFill/>
          <a:ln w="9525">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it-IT" sz="1400" b="1" dirty="0" err="1">
                <a:solidFill>
                  <a:srgbClr val="000090"/>
                </a:solidFill>
                <a:latin typeface="Arial"/>
              </a:rPr>
              <a:t>Driving</a:t>
            </a:r>
            <a:r>
              <a:rPr lang="it-IT" sz="1400" b="1" dirty="0">
                <a:solidFill>
                  <a:srgbClr val="000090"/>
                </a:solidFill>
                <a:latin typeface="Arial"/>
              </a:rPr>
              <a:t> an IMT in PCMO with </a:t>
            </a:r>
            <a:r>
              <a:rPr lang="it-IT" sz="1400" b="1" dirty="0" err="1">
                <a:solidFill>
                  <a:srgbClr val="000090"/>
                </a:solidFill>
                <a:latin typeface="Arial"/>
              </a:rPr>
              <a:t>mid</a:t>
            </a:r>
            <a:r>
              <a:rPr lang="it-IT" sz="1400" b="1" dirty="0">
                <a:solidFill>
                  <a:srgbClr val="000090"/>
                </a:solidFill>
                <a:latin typeface="Arial"/>
              </a:rPr>
              <a:t>-IR </a:t>
            </a:r>
            <a:r>
              <a:rPr lang="it-IT" sz="1400" b="1" dirty="0" err="1">
                <a:solidFill>
                  <a:srgbClr val="000090"/>
                </a:solidFill>
                <a:latin typeface="Arial"/>
              </a:rPr>
              <a:t>pulses</a:t>
            </a:r>
            <a:r>
              <a:rPr lang="it-IT" sz="1400" b="1" dirty="0">
                <a:solidFill>
                  <a:srgbClr val="000090"/>
                </a:solidFill>
                <a:latin typeface="Arial"/>
              </a:rPr>
              <a:t> </a:t>
            </a:r>
            <a:r>
              <a:rPr kumimoji="0" lang="it-IT" sz="1400" b="0" i="0" u="none" strike="noStrike" kern="1200" cap="none" spc="0" normalizeH="0" baseline="0" noProof="0" dirty="0">
                <a:ln>
                  <a:noFill/>
                </a:ln>
                <a:solidFill>
                  <a:srgbClr val="000000"/>
                </a:solidFill>
                <a:effectLst/>
                <a:uLnTx/>
                <a:uFillTx/>
                <a:latin typeface="Arial"/>
                <a:ea typeface="+mn-ea"/>
                <a:cs typeface="+mn-cs"/>
              </a:rPr>
              <a:t>(M. </a:t>
            </a:r>
            <a:r>
              <a:rPr kumimoji="0" lang="it-IT" sz="1400" b="0" i="0" u="none" strike="noStrike" kern="1200" cap="none" spc="0" normalizeH="0" baseline="0" noProof="0" dirty="0" err="1">
                <a:ln>
                  <a:noFill/>
                </a:ln>
                <a:solidFill>
                  <a:srgbClr val="000000"/>
                </a:solidFill>
                <a:effectLst/>
                <a:uLnTx/>
                <a:uFillTx/>
                <a:latin typeface="Arial"/>
                <a:ea typeface="+mn-ea"/>
                <a:cs typeface="+mn-cs"/>
              </a:rPr>
              <a:t>Rini</a:t>
            </a:r>
            <a:r>
              <a:rPr kumimoji="0" lang="it-IT" sz="1400" b="0" i="0" u="none" strike="noStrike" kern="1200" cap="none" spc="0" normalizeH="0" baseline="0" noProof="0" dirty="0">
                <a:ln>
                  <a:noFill/>
                </a:ln>
                <a:solidFill>
                  <a:srgbClr val="000000"/>
                </a:solidFill>
                <a:effectLst/>
                <a:uLnTx/>
                <a:uFillTx/>
                <a:latin typeface="Arial"/>
                <a:ea typeface="+mn-ea"/>
                <a:cs typeface="+mn-cs"/>
              </a:rPr>
              <a:t> et al., </a:t>
            </a:r>
            <a:r>
              <a:rPr kumimoji="0" lang="it-IT" sz="1400" b="0" i="1" u="none" strike="noStrike" kern="1200" cap="none" spc="0" normalizeH="0" baseline="0" noProof="0" dirty="0">
                <a:ln>
                  <a:noFill/>
                </a:ln>
                <a:solidFill>
                  <a:srgbClr val="000000"/>
                </a:solidFill>
                <a:effectLst/>
                <a:uLnTx/>
                <a:uFillTx/>
                <a:latin typeface="Arial"/>
                <a:ea typeface="+mn-ea"/>
                <a:cs typeface="+mn-cs"/>
              </a:rPr>
              <a:t>Nature </a:t>
            </a:r>
            <a:r>
              <a:rPr kumimoji="0" lang="it-IT" sz="1400" b="0" i="0" u="none" strike="noStrike" kern="1200" cap="none" spc="0" normalizeH="0" baseline="0" noProof="0" dirty="0">
                <a:ln>
                  <a:noFill/>
                </a:ln>
                <a:solidFill>
                  <a:srgbClr val="000000"/>
                </a:solidFill>
                <a:effectLst/>
                <a:uLnTx/>
                <a:uFillTx/>
                <a:latin typeface="Arial"/>
                <a:ea typeface="+mn-ea"/>
                <a:cs typeface="+mn-cs"/>
              </a:rPr>
              <a:t>(2007))</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13" name="Rectangle 2"/>
          <p:cNvSpPr txBox="1">
            <a:spLocks noChangeArrowheads="1"/>
          </p:cNvSpPr>
          <p:nvPr/>
        </p:nvSpPr>
        <p:spPr bwMode="auto">
          <a:xfrm>
            <a:off x="0" y="9524"/>
            <a:ext cx="9144000" cy="1123951"/>
          </a:xfrm>
          <a:prstGeom prst="rect">
            <a:avLst/>
          </a:prstGeom>
          <a:solidFill>
            <a:schemeClr val="accent6"/>
          </a:solidFill>
          <a:ln w="25400" cap="flat" cmpd="sng" algn="ctr">
            <a:solidFill>
              <a:schemeClr val="accent6">
                <a:shade val="50000"/>
              </a:schemeClr>
            </a:solidFill>
            <a:prstDash val="solid"/>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FF"/>
                </a:solidFill>
                <a:effectLst/>
                <a:uLnTx/>
                <a:uFillTx/>
                <a:latin typeface="Arial"/>
                <a:ea typeface="Arial" pitchFamily="1" charset="0"/>
                <a:cs typeface="Arial" pitchFamily="1" charset="0"/>
              </a:rPr>
              <a:t>Novel Ultrafast Optical Experiments on Complex Oxides</a:t>
            </a:r>
          </a:p>
        </p:txBody>
      </p:sp>
      <p:pic>
        <p:nvPicPr>
          <p:cNvPr id="16" name="Picture 15"/>
          <p:cNvPicPr>
            <a:picLocks noChangeAspect="1"/>
          </p:cNvPicPr>
          <p:nvPr/>
        </p:nvPicPr>
        <p:blipFill>
          <a:blip r:embed="rId5"/>
          <a:stretch>
            <a:fillRect/>
          </a:stretch>
        </p:blipFill>
        <p:spPr>
          <a:xfrm>
            <a:off x="724948" y="3976518"/>
            <a:ext cx="2959859" cy="2370293"/>
          </a:xfrm>
          <a:prstGeom prst="rect">
            <a:avLst/>
          </a:prstGeom>
        </p:spPr>
      </p:pic>
      <p:sp>
        <p:nvSpPr>
          <p:cNvPr id="17" name="TextBox 16"/>
          <p:cNvSpPr txBox="1"/>
          <p:nvPr/>
        </p:nvSpPr>
        <p:spPr>
          <a:xfrm>
            <a:off x="3492997" y="4331309"/>
            <a:ext cx="2466283" cy="95410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solidFill>
                  <a:srgbClr val="000090"/>
                </a:solidFill>
                <a:latin typeface="Arial"/>
              </a:rPr>
              <a:t>Controlling magnetism with circularly polarized pulses of light </a:t>
            </a:r>
            <a:r>
              <a:rPr kumimoji="0" lang="en-US" sz="1200" b="0" i="0" u="none" strike="noStrike" kern="1200" cap="none" spc="0" normalizeH="0" baseline="0" noProof="0" dirty="0">
                <a:ln>
                  <a:noFill/>
                </a:ln>
                <a:solidFill>
                  <a:srgbClr val="000000"/>
                </a:solidFill>
                <a:effectLst/>
                <a:uLnTx/>
                <a:uFillTx/>
                <a:latin typeface="Arial"/>
                <a:ea typeface="+mn-ea"/>
                <a:cs typeface="Arial"/>
              </a:rPr>
              <a:t>(A. V. </a:t>
            </a:r>
            <a:r>
              <a:rPr kumimoji="0" lang="en-US" sz="1200" b="0" i="0" u="none" strike="noStrike" kern="1200" cap="none" spc="0" normalizeH="0" baseline="0" noProof="0" dirty="0" err="1">
                <a:ln>
                  <a:noFill/>
                </a:ln>
                <a:solidFill>
                  <a:srgbClr val="000000"/>
                </a:solidFill>
                <a:effectLst/>
                <a:uLnTx/>
                <a:uFillTx/>
                <a:latin typeface="Arial"/>
                <a:ea typeface="+mn-ea"/>
                <a:cs typeface="Arial"/>
              </a:rPr>
              <a:t>Kimel</a:t>
            </a:r>
            <a:r>
              <a:rPr kumimoji="0" lang="en-US" sz="1200" b="0" i="0" u="none" strike="noStrike" kern="1200" cap="none" spc="0" normalizeH="0" baseline="0" noProof="0" dirty="0">
                <a:ln>
                  <a:noFill/>
                </a:ln>
                <a:solidFill>
                  <a:srgbClr val="000000"/>
                </a:solidFill>
                <a:effectLst/>
                <a:uLnTx/>
                <a:uFillTx/>
                <a:latin typeface="Arial"/>
                <a:ea typeface="+mn-ea"/>
                <a:cs typeface="Arial"/>
              </a:rPr>
              <a:t> et al, </a:t>
            </a:r>
            <a:r>
              <a:rPr kumimoji="0" lang="en-US" sz="1200" b="0" i="1" u="none" strike="noStrike" kern="1200" cap="none" spc="0" normalizeH="0" baseline="0" noProof="0" dirty="0">
                <a:ln>
                  <a:noFill/>
                </a:ln>
                <a:solidFill>
                  <a:srgbClr val="000000"/>
                </a:solidFill>
                <a:effectLst/>
                <a:uLnTx/>
                <a:uFillTx/>
                <a:latin typeface="Arial"/>
                <a:ea typeface="+mn-ea"/>
                <a:cs typeface="Arial"/>
              </a:rPr>
              <a:t>Nature</a:t>
            </a:r>
            <a:r>
              <a:rPr kumimoji="0" lang="en-US" sz="1200" b="0" i="0" u="none" strike="noStrike" kern="1200" cap="none" spc="0" normalizeH="0" baseline="0" noProof="0" dirty="0">
                <a:ln>
                  <a:noFill/>
                </a:ln>
                <a:solidFill>
                  <a:srgbClr val="000000"/>
                </a:solidFill>
                <a:effectLst/>
                <a:uLnTx/>
                <a:uFillTx/>
                <a:latin typeface="Arial"/>
                <a:ea typeface="+mn-ea"/>
                <a:cs typeface="Arial"/>
              </a:rPr>
              <a:t> (2005)</a:t>
            </a:r>
            <a:r>
              <a:rPr kumimoji="0" lang="en-US" sz="1400" b="0" i="0" u="none" strike="noStrike" kern="1200" cap="none" spc="0" normalizeH="0" baseline="0" noProof="0" dirty="0">
                <a:ln>
                  <a:noFill/>
                </a:ln>
                <a:solidFill>
                  <a:srgbClr val="000000"/>
                </a:solidFill>
                <a:effectLst/>
                <a:uLnTx/>
                <a:uFillTx/>
                <a:latin typeface="Arial"/>
                <a:ea typeface="+mn-ea"/>
                <a:cs typeface="Arial"/>
              </a:rPr>
              <a:t>)</a:t>
            </a:r>
          </a:p>
        </p:txBody>
      </p:sp>
      <p:pic>
        <p:nvPicPr>
          <p:cNvPr id="14" name="Picture 13">
            <a:extLst>
              <a:ext uri="{FF2B5EF4-FFF2-40B4-BE49-F238E27FC236}">
                <a16:creationId xmlns:a16="http://schemas.microsoft.com/office/drawing/2014/main" id="{C6AB41D4-9EEC-9E4B-AA4F-57A55EC5E35B}"/>
              </a:ext>
            </a:extLst>
          </p:cNvPr>
          <p:cNvPicPr>
            <a:picLocks noChangeAspect="1"/>
          </p:cNvPicPr>
          <p:nvPr/>
        </p:nvPicPr>
        <p:blipFill>
          <a:blip r:embed="rId6"/>
          <a:stretch>
            <a:fillRect/>
          </a:stretch>
        </p:blipFill>
        <p:spPr>
          <a:xfrm>
            <a:off x="6541293" y="1451904"/>
            <a:ext cx="2466283" cy="3853567"/>
          </a:xfrm>
          <a:prstGeom prst="rect">
            <a:avLst/>
          </a:prstGeom>
        </p:spPr>
      </p:pic>
      <p:sp>
        <p:nvSpPr>
          <p:cNvPr id="19" name="TextBox 18">
            <a:extLst>
              <a:ext uri="{FF2B5EF4-FFF2-40B4-BE49-F238E27FC236}">
                <a16:creationId xmlns:a16="http://schemas.microsoft.com/office/drawing/2014/main" id="{9B91C2CA-FB16-9E40-A291-11193EFB1D39}"/>
              </a:ext>
            </a:extLst>
          </p:cNvPr>
          <p:cNvSpPr txBox="1"/>
          <p:nvPr/>
        </p:nvSpPr>
        <p:spPr>
          <a:xfrm>
            <a:off x="6603999" y="5343570"/>
            <a:ext cx="2532401" cy="954107"/>
          </a:xfrm>
          <a:prstGeom prst="rect">
            <a:avLst/>
          </a:prstGeom>
          <a:noFill/>
        </p:spPr>
        <p:txBody>
          <a:bodyPr wrap="square" rtlCol="0">
            <a:spAutoFit/>
          </a:bodyPr>
          <a:lstStyle/>
          <a:p>
            <a:pPr algn="ctr" defTabSz="457200" fontAlgn="auto">
              <a:spcBef>
                <a:spcPts val="0"/>
              </a:spcBef>
              <a:spcAft>
                <a:spcPts val="0"/>
              </a:spcAft>
            </a:pPr>
            <a:r>
              <a:rPr lang="en-US" sz="1400" b="1" dirty="0">
                <a:solidFill>
                  <a:srgbClr val="000090"/>
                </a:solidFill>
                <a:latin typeface="Arial"/>
                <a:ea typeface="+mn-ea"/>
                <a:cs typeface="+mn-cs"/>
              </a:rPr>
              <a:t>Quantum criticality in heavy fermion materials</a:t>
            </a:r>
          </a:p>
          <a:p>
            <a:pPr algn="ctr" defTabSz="457200" fontAlgn="auto">
              <a:spcBef>
                <a:spcPts val="0"/>
              </a:spcBef>
              <a:spcAft>
                <a:spcPts val="0"/>
              </a:spcAft>
            </a:pPr>
            <a:r>
              <a:rPr lang="de-DE" sz="1400" dirty="0">
                <a:latin typeface="Arial" charset="0"/>
              </a:rPr>
              <a:t>C. </a:t>
            </a:r>
            <a:r>
              <a:rPr lang="de-DE" sz="1400" dirty="0" err="1">
                <a:latin typeface="Arial" charset="0"/>
              </a:rPr>
              <a:t>Wetli</a:t>
            </a:r>
            <a:r>
              <a:rPr lang="de-DE" sz="1400" dirty="0">
                <a:latin typeface="Arial" charset="0"/>
              </a:rPr>
              <a:t> et al, </a:t>
            </a:r>
            <a:r>
              <a:rPr lang="de-DE" sz="1400" i="1" dirty="0">
                <a:latin typeface="Arial" charset="0"/>
              </a:rPr>
              <a:t>Nature Phys. </a:t>
            </a:r>
            <a:r>
              <a:rPr lang="de-DE" sz="1400" dirty="0">
                <a:latin typeface="Arial" charset="0"/>
              </a:rPr>
              <a:t>(2018)</a:t>
            </a:r>
            <a:endParaRPr lang="en-US" sz="1400" b="1" baseline="-25000" dirty="0">
              <a:solidFill>
                <a:srgbClr val="000090"/>
              </a:solidFill>
              <a:latin typeface="Arial"/>
              <a:ea typeface="+mn-ea"/>
              <a:cs typeface="+mn-cs"/>
            </a:endParaRPr>
          </a:p>
        </p:txBody>
      </p:sp>
      <p:sp>
        <p:nvSpPr>
          <p:cNvPr id="18" name="TextBox 17"/>
          <p:cNvSpPr txBox="1"/>
          <p:nvPr/>
        </p:nvSpPr>
        <p:spPr>
          <a:xfrm>
            <a:off x="-6350" y="6151362"/>
            <a:ext cx="9144000" cy="697114"/>
          </a:xfrm>
          <a:prstGeom prst="rect">
            <a:avLst/>
          </a:prstGeom>
          <a:solidFill>
            <a:srgbClr val="D2D2F4"/>
          </a:solidFill>
          <a:ln>
            <a:solidFill>
              <a:srgbClr val="000090"/>
            </a:solidFill>
          </a:ln>
        </p:spPr>
        <p:txBody>
          <a:bodyPr wrap="square" rtlCol="0">
            <a:spAutoFit/>
          </a:bodyPr>
          <a:lstStyle/>
          <a:p>
            <a:pPr marL="0" marR="0" lvl="0" indent="0" algn="ctr" defTabSz="914400" rtl="0" eaLnBrk="1" fontAlgn="base" latinLnBrk="0" hangingPunct="1">
              <a:lnSpc>
                <a:spcPct val="110000"/>
              </a:lnSpc>
              <a:spcBef>
                <a:spcPct val="20000"/>
              </a:spcBef>
              <a:spcAft>
                <a:spcPct val="0"/>
              </a:spcAft>
              <a:buClrTx/>
              <a:buSzTx/>
              <a:buFontTx/>
              <a:buNone/>
              <a:tabLst/>
              <a:defRPr/>
            </a:pPr>
            <a:r>
              <a:rPr kumimoji="0" lang="en-US" sz="1800" b="1" i="0" u="none" strike="noStrike" kern="0" cap="none" spc="0" normalizeH="0" baseline="0" noProof="0" dirty="0">
                <a:ln>
                  <a:noFill/>
                </a:ln>
                <a:solidFill>
                  <a:srgbClr val="000090"/>
                </a:solidFill>
                <a:effectLst/>
                <a:uLnTx/>
                <a:uFillTx/>
                <a:latin typeface="Arial"/>
                <a:ea typeface="ＭＳ Ｐゴシック" charset="-128"/>
                <a:cs typeface="ＭＳ Ｐゴシック" charset="-128"/>
              </a:rPr>
              <a:t>Selectively photoexciting and probing specific degrees of freedom in correlated electron materials can shed more light on their intrinsic properties</a:t>
            </a:r>
          </a:p>
        </p:txBody>
      </p:sp>
    </p:spTree>
    <p:extLst>
      <p:ext uri="{BB962C8B-B14F-4D97-AF65-F5344CB8AC3E}">
        <p14:creationId xmlns:p14="http://schemas.microsoft.com/office/powerpoint/2010/main" val="3365004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796"/>
                                        </p:tgtEl>
                                        <p:attrNameLst>
                                          <p:attrName>style.visibility</p:attrName>
                                        </p:attrNameLst>
                                      </p:cBhvr>
                                      <p:to>
                                        <p:strVal val="visible"/>
                                      </p:to>
                                    </p:set>
                                    <p:animEffect transition="in" filter="fade">
                                      <p:cBhvr>
                                        <p:cTn id="11" dur="500"/>
                                        <p:tgtEl>
                                          <p:spTgt spid="33796"/>
                                        </p:tgtEl>
                                      </p:cBhvr>
                                    </p:animEffect>
                                  </p:childTnLst>
                                </p:cTn>
                              </p:par>
                              <p:par>
                                <p:cTn id="12" presetID="10"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grpId="1"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38" dur="1000" fill="hold"/>
                                        <p:tgtEl>
                                          <p:spTgt spid="18"/>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p:bldP spid="17" grpId="0"/>
      <p:bldP spid="19" grpId="0"/>
      <p:bldP spid="18" grpId="0" animBg="1"/>
      <p:bldP spid="1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40770"/>
          </a:xfrm>
        </p:spPr>
        <p:txBody>
          <a:bodyPr/>
          <a:lstStyle/>
          <a:p>
            <a:r>
              <a:rPr lang="en-US" sz="4000" dirty="0"/>
              <a:t>Overview</a:t>
            </a:r>
          </a:p>
        </p:txBody>
      </p:sp>
      <p:sp>
        <p:nvSpPr>
          <p:cNvPr id="3" name="Content Placeholder 2"/>
          <p:cNvSpPr>
            <a:spLocks noGrp="1"/>
          </p:cNvSpPr>
          <p:nvPr>
            <p:ph idx="1"/>
          </p:nvPr>
        </p:nvSpPr>
        <p:spPr>
          <a:xfrm>
            <a:off x="0" y="902354"/>
            <a:ext cx="9144000" cy="3053430"/>
          </a:xfrm>
        </p:spPr>
        <p:txBody>
          <a:bodyPr/>
          <a:lstStyle/>
          <a:p>
            <a:pPr>
              <a:lnSpc>
                <a:spcPct val="110000"/>
              </a:lnSpc>
              <a:spcAft>
                <a:spcPts val="600"/>
              </a:spcAft>
            </a:pPr>
            <a:r>
              <a:rPr lang="en-US" sz="2000" dirty="0"/>
              <a:t>Ultrafast optical techniques have been used in recent years to provide more insight into, and even control, the properties of correlated electron materials</a:t>
            </a:r>
            <a:endParaRPr lang="en-US" sz="2000" dirty="0">
              <a:solidFill>
                <a:srgbClr val="000090"/>
              </a:solidFill>
            </a:endParaRPr>
          </a:p>
          <a:p>
            <a:pPr>
              <a:lnSpc>
                <a:spcPct val="110000"/>
              </a:lnSpc>
              <a:spcAft>
                <a:spcPts val="600"/>
              </a:spcAft>
            </a:pPr>
            <a:r>
              <a:rPr lang="en-US" sz="2000" dirty="0"/>
              <a:t>Many of these techniques have been applied to superconductors, manganites, or </a:t>
            </a:r>
            <a:r>
              <a:rPr lang="en-US" sz="2000" dirty="0" err="1"/>
              <a:t>vanadates</a:t>
            </a:r>
            <a:r>
              <a:rPr lang="en-US" sz="2000" dirty="0"/>
              <a:t>, but there are many other opportunities to apply them to outstanding problems in strongly correlated systems:</a:t>
            </a:r>
            <a:endParaRPr lang="en-US" sz="2000" dirty="0">
              <a:solidFill>
                <a:srgbClr val="000090"/>
              </a:solidFill>
            </a:endParaRPr>
          </a:p>
          <a:p>
            <a:pPr lvl="1">
              <a:spcAft>
                <a:spcPts val="600"/>
              </a:spcAft>
            </a:pPr>
            <a:r>
              <a:rPr lang="en-US" sz="1800" dirty="0">
                <a:solidFill>
                  <a:srgbClr val="000000"/>
                </a:solidFill>
              </a:rPr>
              <a:t>Bulk and heterostructured magnetoelectric multiferroics</a:t>
            </a:r>
          </a:p>
          <a:p>
            <a:pPr lvl="1">
              <a:spcAft>
                <a:spcPts val="600"/>
              </a:spcAft>
            </a:pPr>
            <a:r>
              <a:rPr lang="en-US" sz="1800" dirty="0">
                <a:solidFill>
                  <a:srgbClr val="000000"/>
                </a:solidFill>
              </a:rPr>
              <a:t>Strongly correlated transition metal dichalcogenides (TMDs) with competing order parameters</a:t>
            </a:r>
          </a:p>
        </p:txBody>
      </p:sp>
      <p:sp>
        <p:nvSpPr>
          <p:cNvPr id="7" name="Content Placeholder 2"/>
          <p:cNvSpPr txBox="1">
            <a:spLocks/>
          </p:cNvSpPr>
          <p:nvPr/>
        </p:nvSpPr>
        <p:spPr bwMode="auto">
          <a:xfrm>
            <a:off x="26186" y="4105912"/>
            <a:ext cx="9117814" cy="1987816"/>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1" fontAlgn="base" hangingPunct="1">
              <a:spcBef>
                <a:spcPct val="20000"/>
              </a:spcBef>
              <a:spcAft>
                <a:spcPct val="0"/>
              </a:spcAft>
              <a:buChar char="•"/>
              <a:defRPr sz="2400">
                <a:solidFill>
                  <a:srgbClr val="000090"/>
                </a:solidFill>
                <a:latin typeface="+mn-lt"/>
                <a:ea typeface="ＭＳ Ｐゴシック" pitchFamily="-109" charset="-128"/>
                <a:cs typeface="ＭＳ Ｐゴシック" pitchFamily="-109" charset="-128"/>
              </a:defRPr>
            </a:lvl1pPr>
            <a:lvl2pPr marL="685800" indent="-228600" algn="l" rtl="0" eaLnBrk="1" fontAlgn="base" hangingPunct="1">
              <a:spcBef>
                <a:spcPct val="20000"/>
              </a:spcBef>
              <a:spcAft>
                <a:spcPct val="0"/>
              </a:spcAft>
              <a:buChar char="–"/>
              <a:defRPr sz="2000">
                <a:solidFill>
                  <a:schemeClr val="tx1"/>
                </a:solidFill>
                <a:latin typeface="+mn-lt"/>
                <a:ea typeface="ＭＳ Ｐゴシック" pitchFamily="-107" charset="-128"/>
              </a:defRPr>
            </a:lvl2pPr>
            <a:lvl3pPr marL="1143000" indent="-228600" algn="l" rtl="0" eaLnBrk="1" fontAlgn="base" hangingPunct="1">
              <a:spcBef>
                <a:spcPct val="20000"/>
              </a:spcBef>
              <a:spcAft>
                <a:spcPct val="0"/>
              </a:spcAft>
              <a:buChar char="•"/>
              <a:defRPr>
                <a:solidFill>
                  <a:schemeClr val="tx1"/>
                </a:solidFill>
                <a:latin typeface="+mn-lt"/>
                <a:ea typeface="ＭＳ Ｐゴシック" pitchFamily="-107" charset="-128"/>
              </a:defRPr>
            </a:lvl3pPr>
            <a:lvl4pPr marL="1600200" indent="-228600" algn="l" rtl="0" eaLnBrk="1" fontAlgn="base" hangingPunct="1">
              <a:spcBef>
                <a:spcPct val="20000"/>
              </a:spcBef>
              <a:spcAft>
                <a:spcPct val="0"/>
              </a:spcAft>
              <a:buChar char="–"/>
              <a:defRPr sz="1600">
                <a:solidFill>
                  <a:schemeClr val="tx1"/>
                </a:solidFill>
                <a:latin typeface="+mn-lt"/>
                <a:ea typeface="ＭＳ Ｐゴシック" pitchFamily="-107" charset="-128"/>
              </a:defRPr>
            </a:lvl4pPr>
            <a:lvl5pPr marL="20574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5pPr>
            <a:lvl6pPr marL="25146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6pPr>
            <a:lvl7pPr marL="29718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7pPr>
            <a:lvl8pPr marL="34290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8pPr>
            <a:lvl9pPr marL="3886200" indent="-228600" algn="l" rtl="0" eaLnBrk="1" fontAlgn="base" hangingPunct="1">
              <a:spcBef>
                <a:spcPct val="20000"/>
              </a:spcBef>
              <a:spcAft>
                <a:spcPct val="0"/>
              </a:spcAft>
              <a:buChar char="»"/>
              <a:defRPr sz="1400">
                <a:solidFill>
                  <a:schemeClr val="tx1"/>
                </a:solidFill>
                <a:latin typeface="+mn-lt"/>
                <a:ea typeface="ＭＳ Ｐゴシック" pitchFamily="-107" charset="-128"/>
              </a:defRPr>
            </a:lvl9pPr>
          </a:lstStyle>
          <a:p>
            <a:pPr>
              <a:lnSpc>
                <a:spcPct val="110000"/>
              </a:lnSpc>
              <a:spcAft>
                <a:spcPts val="0"/>
              </a:spcAft>
            </a:pPr>
            <a:r>
              <a:rPr lang="en-US" sz="2000" dirty="0"/>
              <a:t>Highlights from our recent work:</a:t>
            </a:r>
          </a:p>
          <a:p>
            <a:pPr lvl="1">
              <a:lnSpc>
                <a:spcPct val="110000"/>
              </a:lnSpc>
              <a:spcAft>
                <a:spcPts val="0"/>
              </a:spcAft>
              <a:buFont typeface="Arial"/>
              <a:buChar char="•"/>
              <a:tabLst>
                <a:tab pos="6624638" algn="l"/>
              </a:tabLst>
            </a:pPr>
            <a:r>
              <a:rPr lang="en-US" sz="1800" kern="0" dirty="0">
                <a:solidFill>
                  <a:srgbClr val="000000"/>
                </a:solidFill>
              </a:rPr>
              <a:t>Probing antiferromagnetic spin dynamics through a THz magnon resonance in HoMnO</a:t>
            </a:r>
            <a:r>
              <a:rPr lang="en-US" sz="1800" kern="0" baseline="-25000" dirty="0">
                <a:solidFill>
                  <a:srgbClr val="000000"/>
                </a:solidFill>
              </a:rPr>
              <a:t>3</a:t>
            </a:r>
            <a:endParaRPr lang="en-US" sz="1800" kern="0" dirty="0">
              <a:solidFill>
                <a:srgbClr val="000000"/>
              </a:solidFill>
            </a:endParaRPr>
          </a:p>
          <a:p>
            <a:pPr lvl="1">
              <a:lnSpc>
                <a:spcPct val="110000"/>
              </a:lnSpc>
              <a:spcAft>
                <a:spcPts val="0"/>
              </a:spcAft>
              <a:buFont typeface="Arial"/>
              <a:buChar char="•"/>
              <a:tabLst>
                <a:tab pos="6624638" algn="l"/>
              </a:tabLst>
            </a:pPr>
            <a:r>
              <a:rPr lang="en-US" sz="1800" kern="0" dirty="0">
                <a:solidFill>
                  <a:srgbClr val="000000"/>
                </a:solidFill>
              </a:rPr>
              <a:t>Using ultrashort optical pulses to couple FM and FE order in an oxide </a:t>
            </a:r>
            <a:r>
              <a:rPr lang="en-US" sz="1800" kern="0" dirty="0" err="1">
                <a:solidFill>
                  <a:srgbClr val="000000"/>
                </a:solidFill>
              </a:rPr>
              <a:t>heterostructure</a:t>
            </a:r>
            <a:endParaRPr lang="en-US" sz="1800" kern="0" dirty="0">
              <a:solidFill>
                <a:srgbClr val="000000"/>
              </a:solidFill>
            </a:endParaRPr>
          </a:p>
          <a:p>
            <a:pPr lvl="1">
              <a:lnSpc>
                <a:spcPct val="110000"/>
              </a:lnSpc>
              <a:spcAft>
                <a:spcPts val="0"/>
              </a:spcAft>
              <a:buFont typeface="Arial"/>
              <a:buChar char="•"/>
              <a:tabLst>
                <a:tab pos="6624638" algn="l"/>
              </a:tabLst>
            </a:pPr>
            <a:r>
              <a:rPr lang="en-US" sz="1800" dirty="0"/>
              <a:t>Ultrafast optical pump-probe spectroscopy of the TMD NbSe</a:t>
            </a:r>
            <a:r>
              <a:rPr lang="en-US" sz="1800" baseline="-25000" dirty="0"/>
              <a:t>2</a:t>
            </a:r>
          </a:p>
        </p:txBody>
      </p:sp>
    </p:spTree>
    <p:extLst>
      <p:ext uri="{BB962C8B-B14F-4D97-AF65-F5344CB8AC3E}">
        <p14:creationId xmlns:p14="http://schemas.microsoft.com/office/powerpoint/2010/main" val="167492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grpId="2"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0"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1"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7" grpId="1"/>
      <p:bldP spid="7"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Magnetoelectric multiferroics</a:t>
            </a:r>
            <a:endParaRPr lang="en-US" dirty="0"/>
          </a:p>
        </p:txBody>
      </p:sp>
      <p:pic>
        <p:nvPicPr>
          <p:cNvPr id="4" name="Content Placeholder 3" descr="Physics_Khomskii_Fig1_09.jpg"/>
          <p:cNvPicPr>
            <a:picLocks noGrp="1" noChangeAspect="1"/>
          </p:cNvPicPr>
          <p:nvPr>
            <p:ph idx="1"/>
          </p:nvPr>
        </p:nvPicPr>
        <p:blipFill rotWithShape="1">
          <a:blip r:embed="rId3"/>
          <a:srcRect l="-592" r="-725"/>
          <a:stretch/>
        </p:blipFill>
        <p:spPr>
          <a:xfrm>
            <a:off x="1216527" y="2311604"/>
            <a:ext cx="5320632" cy="3182436"/>
          </a:xfrm>
        </p:spPr>
      </p:pic>
      <p:sp>
        <p:nvSpPr>
          <p:cNvPr id="5" name="TextBox 4"/>
          <p:cNvSpPr txBox="1"/>
          <p:nvPr/>
        </p:nvSpPr>
        <p:spPr>
          <a:xfrm>
            <a:off x="793105" y="1081075"/>
            <a:ext cx="7551439" cy="147732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90"/>
                </a:solidFill>
                <a:effectLst/>
                <a:uLnTx/>
                <a:uFillTx/>
                <a:latin typeface="Arial"/>
                <a:ea typeface="ヒラギノ角ゴ ProN W3" charset="0"/>
                <a:cs typeface="+mn-cs"/>
                <a:sym typeface="굴림" charset="0"/>
              </a:rPr>
              <a:t>Magnetoelectric (ME) multiferroics</a:t>
            </a:r>
            <a:r>
              <a:rPr kumimoji="0" lang="en-US" sz="2400" b="0" i="0" u="none" strike="noStrike" kern="1200" cap="none" spc="0" normalizeH="0" baseline="0" noProof="0" dirty="0">
                <a:ln>
                  <a:noFill/>
                </a:ln>
                <a:solidFill>
                  <a:srgbClr val="000090"/>
                </a:solidFill>
                <a:effectLst/>
                <a:uLnTx/>
                <a:uFillTx/>
                <a:latin typeface="Arial"/>
                <a:ea typeface="ヒラギノ角ゴ ProN W3" charset="0"/>
                <a:cs typeface="+mn-cs"/>
                <a:sym typeface="굴림" charset="0"/>
              </a:rPr>
              <a:t>: simultaneous existence of ferroelectric (FE) and magnetic order in a single material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endParaRPr>
          </a:p>
        </p:txBody>
      </p:sp>
      <p:sp>
        <p:nvSpPr>
          <p:cNvPr id="7" name="TextBox 6"/>
          <p:cNvSpPr txBox="1"/>
          <p:nvPr/>
        </p:nvSpPr>
        <p:spPr>
          <a:xfrm>
            <a:off x="571705" y="5515070"/>
            <a:ext cx="8015722" cy="923330"/>
          </a:xfrm>
          <a:prstGeom prst="rect">
            <a:avLst/>
          </a:prstGeom>
          <a:noFill/>
        </p:spPr>
        <p:txBody>
          <a:bodyPr wrap="square" rtlCol="0">
            <a:spAutoFit/>
          </a:bodyPr>
          <a:lstStyle/>
          <a:p>
            <a:pPr marL="231775" marR="0" lvl="1" indent="-231775"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90"/>
                </a:solidFill>
                <a:effectLst/>
                <a:uLnTx/>
                <a:uFillTx/>
                <a:latin typeface="Arial"/>
                <a:ea typeface="ヒラギノ角ゴ ProN W3" charset="0"/>
                <a:cs typeface="+mn-cs"/>
                <a:sym typeface="굴림" charset="0"/>
              </a:rPr>
              <a:t>Potentially control FE order with </a:t>
            </a:r>
            <a:r>
              <a:rPr kumimoji="0" lang="en-US" sz="1800" b="1" i="0" u="none" strike="noStrike" kern="1200" cap="none" spc="0" normalizeH="0" baseline="0" noProof="0" dirty="0">
                <a:ln>
                  <a:noFill/>
                </a:ln>
                <a:solidFill>
                  <a:srgbClr val="000090"/>
                </a:solidFill>
                <a:effectLst/>
                <a:uLnTx/>
                <a:uFillTx/>
                <a:latin typeface="Arial"/>
                <a:ea typeface="ヒラギノ角ゴ ProN W3" charset="0"/>
                <a:cs typeface="+mn-cs"/>
                <a:sym typeface="굴림" charset="0"/>
              </a:rPr>
              <a:t>H</a:t>
            </a:r>
            <a:r>
              <a:rPr kumimoji="0" lang="en-US" sz="1800" b="0" i="0" u="none" strike="noStrike" kern="1200" cap="none" spc="0" normalizeH="0" baseline="0" noProof="0" dirty="0">
                <a:ln>
                  <a:noFill/>
                </a:ln>
                <a:solidFill>
                  <a:srgbClr val="000090"/>
                </a:solidFill>
                <a:effectLst/>
                <a:uLnTx/>
                <a:uFillTx/>
                <a:latin typeface="Arial"/>
                <a:ea typeface="ヒラギノ角ゴ ProN W3" charset="0"/>
                <a:cs typeface="+mn-cs"/>
                <a:sym typeface="굴림" charset="0"/>
              </a:rPr>
              <a:t> field or magnetic order with </a:t>
            </a:r>
            <a:r>
              <a:rPr kumimoji="0" lang="en-US" sz="1800" b="1" i="0" u="none" strike="noStrike" kern="1200" cap="none" spc="0" normalizeH="0" baseline="0" noProof="0" dirty="0">
                <a:ln>
                  <a:noFill/>
                </a:ln>
                <a:solidFill>
                  <a:srgbClr val="000090"/>
                </a:solidFill>
                <a:effectLst/>
                <a:uLnTx/>
                <a:uFillTx/>
                <a:latin typeface="Arial"/>
                <a:ea typeface="ヒラギノ角ゴ ProN W3" charset="0"/>
                <a:cs typeface="+mn-cs"/>
                <a:sym typeface="굴림" charset="0"/>
              </a:rPr>
              <a:t>E</a:t>
            </a:r>
            <a:r>
              <a:rPr kumimoji="0" lang="en-US" sz="1800" b="0" i="0" u="none" strike="noStrike" kern="1200" cap="none" spc="0" normalizeH="0" baseline="0" noProof="0" dirty="0">
                <a:ln>
                  <a:noFill/>
                </a:ln>
                <a:solidFill>
                  <a:srgbClr val="000090"/>
                </a:solidFill>
                <a:effectLst/>
                <a:uLnTx/>
                <a:uFillTx/>
                <a:latin typeface="Arial"/>
                <a:ea typeface="ヒラギノ角ゴ ProN W3" charset="0"/>
                <a:cs typeface="+mn-cs"/>
                <a:sym typeface="굴림" charset="0"/>
              </a:rPr>
              <a:t> field</a:t>
            </a:r>
          </a:p>
          <a:p>
            <a:pPr marL="231775" marR="0" lvl="1" indent="-231775" algn="l" defTabSz="457200" rtl="0" eaLnBrk="1" fontAlgn="auto" latinLnBrk="0" hangingPunct="1">
              <a:lnSpc>
                <a:spcPct val="100000"/>
              </a:lnSpc>
              <a:spcBef>
                <a:spcPts val="0"/>
              </a:spcBef>
              <a:spcAft>
                <a:spcPts val="0"/>
              </a:spcAft>
              <a:buClrTx/>
              <a:buSzTx/>
              <a:buFont typeface="Arial"/>
              <a:buChar char="•"/>
              <a:tabLst/>
              <a:defRPr/>
            </a:pPr>
            <a:r>
              <a:rPr kumimoji="0" lang="en-US" sz="1800" b="0" i="0" u="none" strike="noStrike" kern="1200" cap="none" spc="0" normalizeH="0" baseline="0" noProof="0" dirty="0">
                <a:ln>
                  <a:noFill/>
                </a:ln>
                <a:solidFill>
                  <a:srgbClr val="000090"/>
                </a:solidFill>
                <a:effectLst/>
                <a:uLnTx/>
                <a:uFillTx/>
                <a:latin typeface="Arial"/>
                <a:ea typeface="ヒラギノ角ゴ ProN W3" charset="0"/>
                <a:cs typeface="+mn-cs"/>
                <a:sym typeface="굴림" charset="0"/>
              </a:rPr>
              <a:t>Great potential as </a:t>
            </a:r>
            <a:r>
              <a:rPr kumimoji="0" lang="en-US" sz="1800" b="1" i="0" u="none" strike="noStrike" kern="1200" cap="none" spc="0" normalizeH="0" baseline="0" noProof="0" dirty="0">
                <a:ln>
                  <a:noFill/>
                </a:ln>
                <a:solidFill>
                  <a:srgbClr val="000090"/>
                </a:solidFill>
                <a:effectLst/>
                <a:uLnTx/>
                <a:uFillTx/>
                <a:latin typeface="Arial"/>
                <a:ea typeface="ヒラギノ角ゴ ProN W3" charset="0"/>
                <a:cs typeface="+mn-cs"/>
                <a:sym typeface="굴림" charset="0"/>
              </a:rPr>
              <a:t>multifunctional</a:t>
            </a:r>
            <a:r>
              <a:rPr kumimoji="0" lang="en-US" sz="1800" b="0" i="0" u="none" strike="noStrike" kern="1200" cap="none" spc="0" normalizeH="0" baseline="0" noProof="0" dirty="0">
                <a:ln>
                  <a:noFill/>
                </a:ln>
                <a:solidFill>
                  <a:srgbClr val="000090"/>
                </a:solidFill>
                <a:effectLst/>
                <a:uLnTx/>
                <a:uFillTx/>
                <a:latin typeface="Arial"/>
                <a:ea typeface="ヒラギノ角ゴ ProN W3" charset="0"/>
                <a:cs typeface="+mn-cs"/>
                <a:sym typeface="굴림" charset="0"/>
              </a:rPr>
              <a:t> devices that enable applications in areas such as fast ME switching, novel memory media, and photovoltaics</a:t>
            </a:r>
          </a:p>
        </p:txBody>
      </p:sp>
      <p:sp>
        <p:nvSpPr>
          <p:cNvPr id="8" name="TextBox 184"/>
          <p:cNvSpPr txBox="1">
            <a:spLocks noChangeArrowheads="1"/>
          </p:cNvSpPr>
          <p:nvPr/>
        </p:nvSpPr>
        <p:spPr bwMode="auto">
          <a:xfrm>
            <a:off x="6298143" y="3429000"/>
            <a:ext cx="2750272" cy="338554"/>
          </a:xfrm>
          <a:prstGeom prst="rect">
            <a:avLst/>
          </a:prstGeom>
          <a:noFill/>
          <a:ln w="9525">
            <a:noFill/>
            <a:miter lim="800000"/>
            <a:headEnd/>
            <a:tailEnd/>
          </a:ln>
        </p:spPr>
        <p:txBody>
          <a:bodyPr wrap="non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D. </a:t>
            </a:r>
            <a:r>
              <a:rPr kumimoji="0" lang="en-US" sz="1600" b="0" i="0" u="none" strike="noStrike" kern="1200" cap="none" spc="0" normalizeH="0" baseline="0" noProof="0" dirty="0" err="1">
                <a:ln>
                  <a:noFill/>
                </a:ln>
                <a:solidFill>
                  <a:srgbClr val="000000"/>
                </a:solidFill>
                <a:effectLst/>
                <a:uLnTx/>
                <a:uFillTx/>
                <a:latin typeface="Arial"/>
                <a:ea typeface="ヒラギノ角ゴ ProN W3" charset="0"/>
                <a:cs typeface="+mn-cs"/>
                <a:sym typeface="굴림" charset="0"/>
              </a:rPr>
              <a:t>Khomskii</a:t>
            </a:r>
            <a:r>
              <a:rPr kumimoji="0" lang="en-US" sz="1600" b="0" i="0"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 </a:t>
            </a:r>
            <a:r>
              <a:rPr kumimoji="0" lang="en-US" sz="1600" b="0" i="1"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Physics </a:t>
            </a:r>
            <a:r>
              <a:rPr kumimoji="0" lang="en-US" sz="1600" b="0" i="0"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(2009)</a:t>
            </a:r>
          </a:p>
        </p:txBody>
      </p:sp>
      <p:sp>
        <p:nvSpPr>
          <p:cNvPr id="9" name="Rectangle 5"/>
          <p:cNvSpPr>
            <a:spLocks noChangeArrowheads="1"/>
          </p:cNvSpPr>
          <p:nvPr/>
        </p:nvSpPr>
        <p:spPr bwMode="auto">
          <a:xfrm>
            <a:off x="1392670" y="6553200"/>
            <a:ext cx="7217929" cy="276999"/>
          </a:xfrm>
          <a:prstGeom prst="rect">
            <a:avLst/>
          </a:prstGeom>
          <a:noFill/>
          <a:ln w="19050">
            <a:noFill/>
            <a:miter lim="800000"/>
            <a:headEnd/>
            <a:tailEnd/>
          </a:ln>
        </p:spPr>
        <p:txBody>
          <a:bodyPr wrap="square">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S. Dong et al</a:t>
            </a:r>
            <a:r>
              <a:rPr kumimoji="0" lang="en-US" sz="1200" b="0" i="1"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 Adv. Phys. </a:t>
            </a:r>
            <a:r>
              <a:rPr kumimoji="0" lang="en-US" sz="1200" b="0" i="0"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(2015); M. </a:t>
            </a:r>
            <a:r>
              <a:rPr kumimoji="0" lang="en-US" sz="1200" b="0" i="0" u="none" strike="noStrike" kern="1200" cap="none" spc="0" normalizeH="0" baseline="0" noProof="0" dirty="0" err="1">
                <a:ln>
                  <a:noFill/>
                </a:ln>
                <a:solidFill>
                  <a:srgbClr val="000000"/>
                </a:solidFill>
                <a:effectLst/>
                <a:uLnTx/>
                <a:uFillTx/>
                <a:latin typeface="Arial"/>
                <a:ea typeface="ヒラギノ角ゴ ProN W3" charset="0"/>
                <a:cs typeface="+mn-cs"/>
                <a:sym typeface="굴림" charset="0"/>
              </a:rPr>
              <a:t>Fiebig</a:t>
            </a:r>
            <a:r>
              <a:rPr kumimoji="0" lang="en-US" sz="1200" b="0" i="0"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 et al, </a:t>
            </a:r>
            <a:r>
              <a:rPr kumimoji="0" lang="en-US" sz="1200" b="0" i="1"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Nat. Rev. Mat</a:t>
            </a:r>
            <a:r>
              <a:rPr kumimoji="0" lang="en-US" sz="1200" b="0" i="0"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 (2016); N. </a:t>
            </a:r>
            <a:r>
              <a:rPr kumimoji="0" lang="en-US" sz="1200" b="0" i="0" u="none" strike="noStrike" kern="1200" cap="none" spc="0" normalizeH="0" baseline="0" noProof="0" dirty="0" err="1">
                <a:ln>
                  <a:noFill/>
                </a:ln>
                <a:solidFill>
                  <a:srgbClr val="000000"/>
                </a:solidFill>
                <a:effectLst/>
                <a:uLnTx/>
                <a:uFillTx/>
                <a:latin typeface="Arial"/>
                <a:ea typeface="ヒラギノ角ゴ ProN W3" charset="0"/>
                <a:cs typeface="+mn-cs"/>
                <a:sym typeface="굴림" charset="0"/>
              </a:rPr>
              <a:t>Spaldin</a:t>
            </a:r>
            <a:r>
              <a:rPr kumimoji="0" lang="en-US" sz="1200" b="0" i="0"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 </a:t>
            </a:r>
            <a:r>
              <a:rPr kumimoji="0" lang="en-US" sz="1200" b="0" i="1"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MRS Bulletin</a:t>
            </a:r>
            <a:r>
              <a:rPr kumimoji="0" lang="en-US" sz="1200" b="0" i="0" u="none" strike="noStrike" kern="1200" cap="none" spc="0" normalizeH="0" baseline="0" noProof="0" dirty="0">
                <a:ln>
                  <a:noFill/>
                </a:ln>
                <a:solidFill>
                  <a:srgbClr val="000000"/>
                </a:solidFill>
                <a:effectLst/>
                <a:uLnTx/>
                <a:uFillTx/>
                <a:latin typeface="Arial"/>
                <a:ea typeface="ヒラギノ角ゴ ProN W3" charset="0"/>
                <a:cs typeface="+mn-cs"/>
                <a:sym typeface="굴림" charset="0"/>
              </a:rPr>
              <a:t> (2017)  </a:t>
            </a:r>
          </a:p>
        </p:txBody>
      </p:sp>
    </p:spTree>
    <p:extLst>
      <p:ext uri="{BB962C8B-B14F-4D97-AF65-F5344CB8AC3E}">
        <p14:creationId xmlns:p14="http://schemas.microsoft.com/office/powerpoint/2010/main" val="688341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05619"/>
          </a:xfrm>
        </p:spPr>
        <p:txBody>
          <a:bodyPr/>
          <a:lstStyle/>
          <a:p>
            <a:r>
              <a:rPr lang="en-US" sz="3400" dirty="0">
                <a:solidFill>
                  <a:schemeClr val="bg1"/>
                </a:solidFill>
              </a:rPr>
              <a:t>Magnetoelectric coupling in bulk multiferroics</a:t>
            </a:r>
          </a:p>
        </p:txBody>
      </p:sp>
      <p:sp>
        <p:nvSpPr>
          <p:cNvPr id="3" name="Content Placeholder 2"/>
          <p:cNvSpPr>
            <a:spLocks noGrp="1"/>
          </p:cNvSpPr>
          <p:nvPr>
            <p:ph idx="1"/>
          </p:nvPr>
        </p:nvSpPr>
        <p:spPr>
          <a:xfrm>
            <a:off x="0" y="833840"/>
            <a:ext cx="6369030" cy="3386667"/>
          </a:xfrm>
        </p:spPr>
        <p:txBody>
          <a:bodyPr/>
          <a:lstStyle/>
          <a:p>
            <a:pPr>
              <a:spcAft>
                <a:spcPts val="600"/>
              </a:spcAft>
            </a:pPr>
            <a:r>
              <a:rPr lang="en-US" sz="1800" dirty="0"/>
              <a:t>Bulk multiferroics have different mechanisms for ME coupling</a:t>
            </a:r>
          </a:p>
          <a:p>
            <a:pPr lvl="1">
              <a:spcAft>
                <a:spcPts val="600"/>
              </a:spcAft>
            </a:pPr>
            <a:r>
              <a:rPr lang="en-US" sz="1600" dirty="0"/>
              <a:t>BiFeO</a:t>
            </a:r>
            <a:r>
              <a:rPr lang="en-US" sz="1600" baseline="-25000" dirty="0"/>
              <a:t>3</a:t>
            </a:r>
            <a:r>
              <a:rPr lang="en-US" sz="1600" dirty="0"/>
              <a:t>: coexisting weakly coupled AFM and FE orders at room temperature</a:t>
            </a:r>
          </a:p>
          <a:p>
            <a:pPr lvl="1">
              <a:spcAft>
                <a:spcPts val="600"/>
              </a:spcAft>
            </a:pPr>
            <a:r>
              <a:rPr lang="en-US" sz="1600" dirty="0"/>
              <a:t>TbMnO</a:t>
            </a:r>
            <a:r>
              <a:rPr lang="en-US" sz="1600" baseline="-25000" dirty="0"/>
              <a:t>3</a:t>
            </a:r>
            <a:r>
              <a:rPr lang="en-US" sz="1600" dirty="0"/>
              <a:t>: strongly coupled AFM and FE orders at low temperatures (&lt;30 K)</a:t>
            </a:r>
          </a:p>
          <a:p>
            <a:pPr>
              <a:spcAft>
                <a:spcPts val="0"/>
              </a:spcAft>
            </a:pPr>
            <a:r>
              <a:rPr lang="en-US" sz="1800" dirty="0"/>
              <a:t>To date, bulk multiferroics still have not demonstrated strong enough values of ME coupling near room temperature to make them practical</a:t>
            </a:r>
            <a:endParaRPr lang="en-US" sz="2000" dirty="0"/>
          </a:p>
        </p:txBody>
      </p:sp>
      <p:pic>
        <p:nvPicPr>
          <p:cNvPr id="4" name="Picture 3"/>
          <p:cNvPicPr>
            <a:picLocks noChangeAspect="1"/>
          </p:cNvPicPr>
          <p:nvPr/>
        </p:nvPicPr>
        <p:blipFill>
          <a:blip r:embed="rId3"/>
          <a:stretch>
            <a:fillRect/>
          </a:stretch>
        </p:blipFill>
        <p:spPr>
          <a:xfrm>
            <a:off x="6003829" y="833840"/>
            <a:ext cx="3139637" cy="4343165"/>
          </a:xfrm>
          <a:prstGeom prst="rect">
            <a:avLst/>
          </a:prstGeom>
        </p:spPr>
      </p:pic>
      <p:pic>
        <p:nvPicPr>
          <p:cNvPr id="5" name="Picture 4"/>
          <p:cNvPicPr>
            <a:picLocks noChangeAspect="1"/>
          </p:cNvPicPr>
          <p:nvPr/>
        </p:nvPicPr>
        <p:blipFill>
          <a:blip r:embed="rId4"/>
          <a:stretch>
            <a:fillRect/>
          </a:stretch>
        </p:blipFill>
        <p:spPr>
          <a:xfrm>
            <a:off x="28223" y="3773487"/>
            <a:ext cx="2865204" cy="2342619"/>
          </a:xfrm>
          <a:prstGeom prst="rect">
            <a:avLst/>
          </a:prstGeom>
        </p:spPr>
      </p:pic>
      <p:pic>
        <p:nvPicPr>
          <p:cNvPr id="6" name="Picture 5"/>
          <p:cNvPicPr>
            <a:picLocks noChangeAspect="1"/>
          </p:cNvPicPr>
          <p:nvPr/>
        </p:nvPicPr>
        <p:blipFill>
          <a:blip r:embed="rId5"/>
          <a:stretch>
            <a:fillRect/>
          </a:stretch>
        </p:blipFill>
        <p:spPr>
          <a:xfrm>
            <a:off x="2994476" y="3795975"/>
            <a:ext cx="2854132" cy="2235275"/>
          </a:xfrm>
          <a:prstGeom prst="rect">
            <a:avLst/>
          </a:prstGeom>
        </p:spPr>
      </p:pic>
      <p:sp>
        <p:nvSpPr>
          <p:cNvPr id="7" name="Rectangle 5"/>
          <p:cNvSpPr>
            <a:spLocks noChangeArrowheads="1"/>
          </p:cNvSpPr>
          <p:nvPr/>
        </p:nvSpPr>
        <p:spPr bwMode="auto">
          <a:xfrm>
            <a:off x="1115708" y="6116107"/>
            <a:ext cx="4020739" cy="307777"/>
          </a:xfrm>
          <a:prstGeom prst="rect">
            <a:avLst/>
          </a:prstGeom>
          <a:noFill/>
          <a:ln w="19050">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ヒラギノ角ゴ ProN W3" charset="0"/>
                <a:sym typeface="굴림" charset="0"/>
              </a:rPr>
              <a:t>BiFeO</a:t>
            </a:r>
            <a:r>
              <a:rPr kumimoji="0" lang="en-US" sz="1400" b="0" i="0" u="none" strike="noStrike" kern="1200" cap="none" spc="0" normalizeH="0" baseline="-25000" noProof="0" dirty="0">
                <a:ln>
                  <a:noFill/>
                </a:ln>
                <a:solidFill>
                  <a:srgbClr val="000000"/>
                </a:solidFill>
                <a:effectLst/>
                <a:uLnTx/>
                <a:uFillTx/>
                <a:latin typeface="Arial"/>
                <a:ea typeface="ヒラギノ角ゴ ProN W3" charset="0"/>
                <a:sym typeface="굴림" charset="0"/>
              </a:rPr>
              <a:t>3</a:t>
            </a:r>
            <a:r>
              <a:rPr kumimoji="0" lang="en-US" sz="1400" b="0" i="0" u="none" strike="noStrike" kern="1200" cap="none" spc="0" normalizeH="0" baseline="0" noProof="0" dirty="0">
                <a:ln>
                  <a:noFill/>
                </a:ln>
                <a:solidFill>
                  <a:srgbClr val="000000"/>
                </a:solidFill>
                <a:effectLst/>
                <a:uLnTx/>
                <a:uFillTx/>
                <a:latin typeface="Arial"/>
                <a:ea typeface="ヒラギノ角ゴ ProN W3" charset="0"/>
                <a:sym typeface="굴림" charset="0"/>
              </a:rPr>
              <a:t>: J. Wang et al</a:t>
            </a:r>
            <a:r>
              <a:rPr kumimoji="0" lang="en-US" sz="1400" b="0" i="1" u="none" strike="noStrike" kern="1200" cap="none" spc="0" normalizeH="0" baseline="0" noProof="0" dirty="0">
                <a:ln>
                  <a:noFill/>
                </a:ln>
                <a:solidFill>
                  <a:srgbClr val="000000"/>
                </a:solidFill>
                <a:effectLst/>
                <a:uLnTx/>
                <a:uFillTx/>
                <a:latin typeface="Arial"/>
                <a:ea typeface="ヒラギノ角ゴ ProN W3" charset="0"/>
                <a:sym typeface="굴림" charset="0"/>
              </a:rPr>
              <a:t>, Science </a:t>
            </a:r>
            <a:r>
              <a:rPr kumimoji="0" lang="en-US" sz="1400" b="1" i="0" u="none" strike="noStrike" kern="1200" cap="none" spc="0" normalizeH="0" baseline="0" noProof="0" dirty="0">
                <a:ln>
                  <a:noFill/>
                </a:ln>
                <a:solidFill>
                  <a:srgbClr val="000000"/>
                </a:solidFill>
                <a:effectLst/>
                <a:uLnTx/>
                <a:uFillTx/>
                <a:latin typeface="Arial"/>
                <a:ea typeface="ヒラギノ角ゴ ProN W3" charset="0"/>
                <a:sym typeface="굴림" charset="0"/>
              </a:rPr>
              <a:t>299</a:t>
            </a:r>
            <a:r>
              <a:rPr kumimoji="0" lang="en-US" sz="1400" b="0" i="0" u="none" strike="noStrike" kern="1200" cap="none" spc="0" normalizeH="0" baseline="0" noProof="0" dirty="0">
                <a:ln>
                  <a:noFill/>
                </a:ln>
                <a:solidFill>
                  <a:srgbClr val="000000"/>
                </a:solidFill>
                <a:effectLst/>
                <a:uLnTx/>
                <a:uFillTx/>
                <a:latin typeface="Arial"/>
                <a:ea typeface="ヒラギノ角ゴ ProN W3" charset="0"/>
                <a:sym typeface="굴림" charset="0"/>
              </a:rPr>
              <a:t>, 1719 (2003)</a:t>
            </a:r>
          </a:p>
        </p:txBody>
      </p:sp>
      <p:sp>
        <p:nvSpPr>
          <p:cNvPr id="8" name="Rectangle 5"/>
          <p:cNvSpPr>
            <a:spLocks noChangeArrowheads="1"/>
          </p:cNvSpPr>
          <p:nvPr/>
        </p:nvSpPr>
        <p:spPr bwMode="auto">
          <a:xfrm>
            <a:off x="6505222" y="5326643"/>
            <a:ext cx="2638778" cy="738664"/>
          </a:xfrm>
          <a:prstGeom prst="rect">
            <a:avLst/>
          </a:prstGeom>
          <a:noFill/>
          <a:ln w="19050">
            <a:noFill/>
            <a:miter lim="800000"/>
            <a:headEnd/>
            <a:tailEnd/>
          </a:ln>
        </p:spPr>
        <p:txBody>
          <a:bodyPr wrap="squar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ヒラギノ角ゴ ProN W3" charset="0"/>
                <a:sym typeface="굴림" charset="0"/>
              </a:rPr>
              <a:t>TbMnO</a:t>
            </a:r>
            <a:r>
              <a:rPr kumimoji="0" lang="en-US" sz="1400" b="0" i="0" u="none" strike="noStrike" kern="1200" cap="none" spc="0" normalizeH="0" baseline="-25000" noProof="0" dirty="0">
                <a:ln>
                  <a:noFill/>
                </a:ln>
                <a:solidFill>
                  <a:srgbClr val="000000"/>
                </a:solidFill>
                <a:effectLst/>
                <a:uLnTx/>
                <a:uFillTx/>
                <a:latin typeface="Arial"/>
                <a:ea typeface="ヒラギノ角ゴ ProN W3" charset="0"/>
                <a:sym typeface="굴림" charset="0"/>
              </a:rPr>
              <a:t>3</a:t>
            </a:r>
            <a:r>
              <a:rPr kumimoji="0" lang="en-US" sz="1400" b="0" i="0" u="none" strike="noStrike" kern="1200" cap="none" spc="0" normalizeH="0" baseline="0" noProof="0" dirty="0">
                <a:ln>
                  <a:noFill/>
                </a:ln>
                <a:solidFill>
                  <a:srgbClr val="000000"/>
                </a:solidFill>
                <a:effectLst/>
                <a:uLnTx/>
                <a:uFillTx/>
                <a:latin typeface="Arial"/>
                <a:ea typeface="ヒラギノ角ゴ ProN W3" charset="0"/>
                <a:sym typeface="굴림"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ヒラギノ角ゴ ProN W3" charset="0"/>
                <a:sym typeface="굴림" charset="0"/>
              </a:rPr>
              <a:t>T. Kimura et al</a:t>
            </a:r>
            <a:r>
              <a:rPr kumimoji="0" lang="en-US" sz="1400" b="0" i="1" u="none" strike="noStrike" kern="1200" cap="none" spc="0" normalizeH="0" baseline="0" noProof="0" dirty="0">
                <a:ln>
                  <a:noFill/>
                </a:ln>
                <a:solidFill>
                  <a:srgbClr val="000000"/>
                </a:solidFill>
                <a:effectLst/>
                <a:uLnTx/>
                <a:uFillTx/>
                <a:latin typeface="Arial"/>
                <a:ea typeface="ヒラギノ角ゴ ProN W3" charset="0"/>
                <a:sym typeface="굴림" charset="0"/>
              </a:rPr>
              <a:t>, Nature </a:t>
            </a:r>
            <a:r>
              <a:rPr kumimoji="0" lang="en-US" sz="1400" b="1" i="0" u="none" strike="noStrike" kern="1200" cap="none" spc="0" normalizeH="0" baseline="0" noProof="0" dirty="0">
                <a:ln>
                  <a:noFill/>
                </a:ln>
                <a:solidFill>
                  <a:srgbClr val="000000"/>
                </a:solidFill>
                <a:effectLst/>
                <a:uLnTx/>
                <a:uFillTx/>
                <a:latin typeface="Arial"/>
                <a:ea typeface="ヒラギノ角ゴ ProN W3" charset="0"/>
                <a:sym typeface="굴림" charset="0"/>
              </a:rPr>
              <a:t>426</a:t>
            </a:r>
            <a:r>
              <a:rPr kumimoji="0" lang="en-US" sz="1400" b="0" i="1" u="none" strike="noStrike" kern="1200" cap="none" spc="0" normalizeH="0" baseline="0" noProof="0" dirty="0">
                <a:ln>
                  <a:noFill/>
                </a:ln>
                <a:solidFill>
                  <a:srgbClr val="000000"/>
                </a:solidFill>
                <a:effectLst/>
                <a:uLnTx/>
                <a:uFillTx/>
                <a:latin typeface="Arial"/>
                <a:ea typeface="ヒラギノ角ゴ ProN W3" charset="0"/>
                <a:sym typeface="굴림" charset="0"/>
              </a:rPr>
              <a:t>, </a:t>
            </a:r>
            <a:r>
              <a:rPr kumimoji="0" lang="en-US" sz="1400" b="0" i="0" u="none" strike="noStrike" kern="1200" cap="none" spc="0" normalizeH="0" baseline="0" noProof="0" dirty="0">
                <a:ln>
                  <a:noFill/>
                </a:ln>
                <a:solidFill>
                  <a:srgbClr val="000000"/>
                </a:solidFill>
                <a:effectLst/>
                <a:uLnTx/>
                <a:uFillTx/>
                <a:latin typeface="Arial"/>
                <a:ea typeface="ヒラギノ角ゴ ProN W3" charset="0"/>
                <a:sym typeface="굴림" charset="0"/>
              </a:rPr>
              <a:t>55</a:t>
            </a:r>
            <a:r>
              <a:rPr kumimoji="0" lang="en-US" sz="1400" b="0" i="1" u="none" strike="noStrike" kern="1200" cap="none" spc="0" normalizeH="0" baseline="0" noProof="0" dirty="0">
                <a:ln>
                  <a:noFill/>
                </a:ln>
                <a:solidFill>
                  <a:srgbClr val="000000"/>
                </a:solidFill>
                <a:effectLst/>
                <a:uLnTx/>
                <a:uFillTx/>
                <a:latin typeface="Arial"/>
                <a:ea typeface="ヒラギノ角ゴ ProN W3" charset="0"/>
                <a:sym typeface="굴림" charset="0"/>
              </a:rPr>
              <a:t> </a:t>
            </a:r>
            <a:r>
              <a:rPr kumimoji="0" lang="en-US" sz="1400" b="0" i="0" u="none" strike="noStrike" kern="1200" cap="none" spc="0" normalizeH="0" baseline="0" noProof="0" dirty="0">
                <a:ln>
                  <a:noFill/>
                </a:ln>
                <a:solidFill>
                  <a:srgbClr val="000000"/>
                </a:solidFill>
                <a:effectLst/>
                <a:uLnTx/>
                <a:uFillTx/>
                <a:latin typeface="Arial"/>
                <a:ea typeface="ヒラギノ角ゴ ProN W3" charset="0"/>
                <a:sym typeface="굴림" charset="0"/>
              </a:rPr>
              <a:t>(2003)</a:t>
            </a:r>
          </a:p>
        </p:txBody>
      </p:sp>
    </p:spTree>
    <p:extLst>
      <p:ext uri="{BB962C8B-B14F-4D97-AF65-F5344CB8AC3E}">
        <p14:creationId xmlns:p14="http://schemas.microsoft.com/office/powerpoint/2010/main" val="396599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Complex oxide heterostructures</a:t>
            </a:r>
          </a:p>
        </p:txBody>
      </p:sp>
      <p:sp>
        <p:nvSpPr>
          <p:cNvPr id="3" name="Content Placeholder 2"/>
          <p:cNvSpPr>
            <a:spLocks noGrp="1"/>
          </p:cNvSpPr>
          <p:nvPr>
            <p:ph idx="1"/>
          </p:nvPr>
        </p:nvSpPr>
        <p:spPr>
          <a:xfrm>
            <a:off x="685800" y="5652724"/>
            <a:ext cx="7772400" cy="726856"/>
          </a:xfrm>
        </p:spPr>
        <p:txBody>
          <a:bodyPr/>
          <a:lstStyle/>
          <a:p>
            <a:pPr marL="0" indent="0" algn="ctr">
              <a:buNone/>
            </a:pPr>
            <a:r>
              <a:rPr lang="en-US" sz="1800" dirty="0"/>
              <a:t>Novel phenomena can result from combining two different oxide layers in a heterostructure, potentially overcoming problems with bulk materials</a:t>
            </a:r>
          </a:p>
        </p:txBody>
      </p:sp>
      <p:pic>
        <p:nvPicPr>
          <p:cNvPr id="4" name="Picture 3"/>
          <p:cNvPicPr>
            <a:picLocks noChangeAspect="1"/>
          </p:cNvPicPr>
          <p:nvPr/>
        </p:nvPicPr>
        <p:blipFill>
          <a:blip r:embed="rId2"/>
          <a:stretch>
            <a:fillRect/>
          </a:stretch>
        </p:blipFill>
        <p:spPr>
          <a:xfrm>
            <a:off x="895145" y="979488"/>
            <a:ext cx="7211784" cy="4673236"/>
          </a:xfrm>
          <a:prstGeom prst="rect">
            <a:avLst/>
          </a:prstGeom>
        </p:spPr>
      </p:pic>
      <p:sp>
        <p:nvSpPr>
          <p:cNvPr id="5" name="Rectangle 5"/>
          <p:cNvSpPr>
            <a:spLocks noChangeArrowheads="1"/>
          </p:cNvSpPr>
          <p:nvPr/>
        </p:nvSpPr>
        <p:spPr bwMode="auto">
          <a:xfrm>
            <a:off x="2865483" y="6553200"/>
            <a:ext cx="3434981" cy="307777"/>
          </a:xfrm>
          <a:prstGeom prst="rect">
            <a:avLst/>
          </a:prstGeom>
          <a:noFill/>
          <a:ln w="19050">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ヒラギノ角ゴ ProN W3" charset="0"/>
                <a:sym typeface="굴림" charset="0"/>
              </a:rPr>
              <a:t>S. M. Wu et al</a:t>
            </a:r>
            <a:r>
              <a:rPr kumimoji="0" lang="en-US" sz="1400" b="0" i="1" u="none" strike="noStrike" kern="1200" cap="none" spc="0" normalizeH="0" baseline="0" noProof="0" dirty="0">
                <a:ln>
                  <a:noFill/>
                </a:ln>
                <a:solidFill>
                  <a:srgbClr val="000000"/>
                </a:solidFill>
                <a:effectLst/>
                <a:uLnTx/>
                <a:uFillTx/>
                <a:latin typeface="Arial"/>
                <a:ea typeface="ヒラギノ角ゴ ProN W3" charset="0"/>
                <a:sym typeface="굴림" charset="0"/>
              </a:rPr>
              <a:t>, Nature Materials </a:t>
            </a:r>
            <a:r>
              <a:rPr kumimoji="0" lang="en-US" sz="1400" b="0" i="0" u="none" strike="noStrike" kern="1200" cap="none" spc="0" normalizeH="0" baseline="0" noProof="0" dirty="0">
                <a:ln>
                  <a:noFill/>
                </a:ln>
                <a:solidFill>
                  <a:srgbClr val="000000"/>
                </a:solidFill>
                <a:effectLst/>
                <a:uLnTx/>
                <a:uFillTx/>
                <a:latin typeface="Arial"/>
                <a:ea typeface="ヒラギノ角ゴ ProN W3" charset="0"/>
                <a:sym typeface="굴림" charset="0"/>
              </a:rPr>
              <a:t>(2010)</a:t>
            </a:r>
          </a:p>
        </p:txBody>
      </p:sp>
    </p:spTree>
    <p:extLst>
      <p:ext uri="{BB962C8B-B14F-4D97-AF65-F5344CB8AC3E}">
        <p14:creationId xmlns:p14="http://schemas.microsoft.com/office/powerpoint/2010/main" val="35460371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66.9|22.3|22.4|7.4|2.6|38.4|1.9|15|3.7|2|1.9"/>
</p:tagLst>
</file>

<file path=ppt/theme/theme1.xml><?xml version="1.0" encoding="utf-8"?>
<a:theme xmlns:a="http://schemas.openxmlformats.org/drawingml/2006/main" name="Default Theme">
  <a:themeElements>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N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lnDef>
  </a:objectDefaults>
  <a:extraClrSchemeLst>
    <a:extraClrScheme>
      <a:clrScheme name="LANL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NL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NL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NL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NL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NL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Theme">
  <a:themeElements>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N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lnDef>
  </a:objectDefaults>
  <a:extraClrSchemeLst>
    <a:extraClrScheme>
      <a:clrScheme name="LANL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NL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NL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NL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NL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NL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LANL_template">
  <a:themeElements>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N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lnDef>
  </a:objectDefaults>
  <a:extraClrSchemeLst>
    <a:extraClrScheme>
      <a:clrScheme name="LANL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NL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NL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NL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NL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NL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LANL_template">
  <a:themeElements>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N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lnDef>
  </a:objectDefaults>
  <a:extraClrSchemeLst>
    <a:extraClrScheme>
      <a:clrScheme name="LANL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NL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NL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NL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NL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NL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Default Theme">
  <a:themeElements>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N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lnDef>
  </a:objectDefaults>
  <a:extraClrSchemeLst>
    <a:extraClrScheme>
      <a:clrScheme name="LANL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NL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NL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NL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NL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NL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Default Theme">
  <a:themeElements>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N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lnDef>
  </a:objectDefaults>
  <a:extraClrSchemeLst>
    <a:extraClrScheme>
      <a:clrScheme name="LANL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NL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NL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NL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NL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NL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NL_template_blue_title_white_slide">
  <a:themeElements>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NL_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Arial" pitchFamily="-107" charset="0"/>
          </a:defRPr>
        </a:defPPr>
      </a:lstStyle>
    </a:lnDef>
  </a:objectDefaults>
  <a:extraClrSchemeLst>
    <a:extraClrScheme>
      <a:clrScheme name="LANL_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LANL_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LANL_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ANL_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LANL_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LANL_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LANL_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45615</TotalTime>
  <Words>3770</Words>
  <Application>Microsoft Macintosh PowerPoint</Application>
  <PresentationFormat>On-screen Show (4:3)</PresentationFormat>
  <Paragraphs>269</Paragraphs>
  <Slides>23</Slides>
  <Notes>21</Notes>
  <HiddenSlides>0</HiddenSlides>
  <MMClips>0</MMClips>
  <ScaleCrop>false</ScaleCrop>
  <HeadingPairs>
    <vt:vector size="6" baseType="variant">
      <vt:variant>
        <vt:lpstr>Fonts Used</vt:lpstr>
      </vt:variant>
      <vt:variant>
        <vt:i4>5</vt:i4>
      </vt:variant>
      <vt:variant>
        <vt:lpstr>Theme</vt:lpstr>
      </vt:variant>
      <vt:variant>
        <vt:i4>10</vt:i4>
      </vt:variant>
      <vt:variant>
        <vt:lpstr>Slide Titles</vt:lpstr>
      </vt:variant>
      <vt:variant>
        <vt:i4>23</vt:i4>
      </vt:variant>
    </vt:vector>
  </HeadingPairs>
  <TitlesOfParts>
    <vt:vector size="38" baseType="lpstr">
      <vt:lpstr>Arial</vt:lpstr>
      <vt:lpstr>Calibri</vt:lpstr>
      <vt:lpstr>Lucida Grande</vt:lpstr>
      <vt:lpstr>Symbol</vt:lpstr>
      <vt:lpstr>Wingdings</vt:lpstr>
      <vt:lpstr>Default Theme</vt:lpstr>
      <vt:lpstr>2_LANL_template</vt:lpstr>
      <vt:lpstr>1_LANL_template</vt:lpstr>
      <vt:lpstr>Office Theme</vt:lpstr>
      <vt:lpstr>1_Default Theme</vt:lpstr>
      <vt:lpstr>8_Office Theme</vt:lpstr>
      <vt:lpstr>2_Default Theme</vt:lpstr>
      <vt:lpstr>LANL_template_blue_title_white_slide</vt:lpstr>
      <vt:lpstr>17_Office Theme</vt:lpstr>
      <vt:lpstr>3_Default Theme</vt:lpstr>
      <vt:lpstr>Using Ultrashort Optical Pulses to Unravel the Interplay Between Different Order Parameters in Strongly Correlated Systems</vt:lpstr>
      <vt:lpstr>Acknowledgments</vt:lpstr>
      <vt:lpstr>Open questions in SCES</vt:lpstr>
      <vt:lpstr>PowerPoint Presentation</vt:lpstr>
      <vt:lpstr>PowerPoint Presentation</vt:lpstr>
      <vt:lpstr>Overview</vt:lpstr>
      <vt:lpstr>Magnetoelectric multiferroics</vt:lpstr>
      <vt:lpstr>Magnetoelectric coupling in bulk multiferroics</vt:lpstr>
      <vt:lpstr>Complex oxide heterostructures</vt:lpstr>
      <vt:lpstr>PowerPoint Presentation</vt:lpstr>
      <vt:lpstr>Ultrafast probing of material properties through low energy modes</vt:lpstr>
      <vt:lpstr>Multiferroic HoMnO3</vt:lpstr>
      <vt:lpstr>Steady-state THz transmission in HoMnO3</vt:lpstr>
      <vt:lpstr>PowerPoint Presentation</vt:lpstr>
      <vt:lpstr>Optically induced transparency vs delay</vt:lpstr>
      <vt:lpstr>Photoinduced changes in magnon line shape</vt:lpstr>
      <vt:lpstr>Spin-lattice thermalization in AFMs vs FMs</vt:lpstr>
      <vt:lpstr>Using SHG to directly probe FE order</vt:lpstr>
      <vt:lpstr>Femtosecond time-resolved SHG in BSTO/LCMO bilayers</vt:lpstr>
      <vt:lpstr>Non-thermal changes in SHG signal</vt:lpstr>
      <vt:lpstr>Concept for ultrafast interfacial ME coupling</vt:lpstr>
      <vt:lpstr>Strongly correlated TMDs</vt:lpstr>
      <vt:lpstr>Conclusion</vt:lpstr>
    </vt:vector>
  </TitlesOfParts>
  <Company>lanl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Unraveling the Interplay Between Electrons, Spins, and Phonons in Multiferroic Oxides</dc:title>
  <dc:creator>Rohit Prasankumar</dc:creator>
  <cp:lastModifiedBy>Rohit Prasankumar</cp:lastModifiedBy>
  <cp:revision>690</cp:revision>
  <dcterms:created xsi:type="dcterms:W3CDTF">2012-03-12T16:24:15Z</dcterms:created>
  <dcterms:modified xsi:type="dcterms:W3CDTF">2019-05-11T00:21:00Z</dcterms:modified>
</cp:coreProperties>
</file>