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7" r:id="rId2"/>
    <p:sldId id="271" r:id="rId3"/>
    <p:sldId id="258" r:id="rId4"/>
    <p:sldId id="259" r:id="rId5"/>
    <p:sldId id="263" r:id="rId6"/>
    <p:sldId id="278" r:id="rId7"/>
    <p:sldId id="261" r:id="rId8"/>
    <p:sldId id="262" r:id="rId9"/>
    <p:sldId id="275" r:id="rId10"/>
    <p:sldId id="276" r:id="rId11"/>
    <p:sldId id="277" r:id="rId12"/>
    <p:sldId id="264" r:id="rId13"/>
    <p:sldId id="273" r:id="rId14"/>
    <p:sldId id="266" r:id="rId15"/>
    <p:sldId id="272" r:id="rId16"/>
    <p:sldId id="274" r:id="rId17"/>
    <p:sldId id="260" r:id="rId18"/>
    <p:sldId id="270"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80"/>
    <p:restoredTop sz="81548" autoAdjust="0"/>
  </p:normalViewPr>
  <p:slideViewPr>
    <p:cSldViewPr snapToGrid="0" snapToObjects="1">
      <p:cViewPr>
        <p:scale>
          <a:sx n="160" d="100"/>
          <a:sy n="160" d="100"/>
        </p:scale>
        <p:origin x="2312" y="-472"/>
      </p:cViewPr>
      <p:guideLst>
        <p:guide orient="horz" pos="2160"/>
        <p:guide pos="2880"/>
      </p:guideLst>
    </p:cSldViewPr>
  </p:slideViewPr>
  <p:notesTextViewPr>
    <p:cViewPr>
      <p:scale>
        <a:sx n="100" d="100"/>
        <a:sy n="100" d="100"/>
      </p:scale>
      <p:origin x="0" y="0"/>
    </p:cViewPr>
  </p:notesTextViewPr>
  <p:sorterViewPr>
    <p:cViewPr>
      <p:scale>
        <a:sx n="126" d="100"/>
        <a:sy n="12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B30AB2-A5AD-6840-B912-FF5C4D3E4852}" type="datetimeFigureOut">
              <a:rPr lang="en-US" smtClean="0"/>
              <a:t>9/8/17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A94BAB-C0DB-B444-976D-BD6DCC534723}" type="slidenum">
              <a:rPr lang="en-US" smtClean="0"/>
              <a:t>‹#›</a:t>
            </a:fld>
            <a:endParaRPr lang="en-US"/>
          </a:p>
        </p:txBody>
      </p:sp>
    </p:spTree>
    <p:extLst>
      <p:ext uri="{BB962C8B-B14F-4D97-AF65-F5344CB8AC3E}">
        <p14:creationId xmlns:p14="http://schemas.microsoft.com/office/powerpoint/2010/main" val="31555140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1" dirty="0" smtClean="0"/>
              <a:t>Abstract</a:t>
            </a:r>
          </a:p>
          <a:p>
            <a:pPr algn="just"/>
            <a:r>
              <a:rPr lang="en-US" sz="800" dirty="0" smtClean="0"/>
              <a:t>The objective of APEX North Start is to study the interaction of high speed plasma jets with the space environment at 350-400  km altitude.  The experiment was launched from Poker Flats, Alaska on 22 Jan 1999. Two one-time use plasma jets were produced by an Explosive Type Generator (ETG), producing a jet of Al+ ions at speeds of &gt; 10 km/s in the direction perpendicular to the magnetic field.  In addition to in-situ measurements, ground and space based imaging and spectral sensor were used to observe the plasma jet dynamics.  In this poster we summarize the experiment and highlight the observation of diamagnetic cavity and associated plasma waves associated with the jets.  </a:t>
            </a:r>
          </a:p>
        </p:txBody>
      </p:sp>
      <p:sp>
        <p:nvSpPr>
          <p:cNvPr id="4" name="Slide Number Placeholder 3"/>
          <p:cNvSpPr>
            <a:spLocks noGrp="1"/>
          </p:cNvSpPr>
          <p:nvPr>
            <p:ph type="sldNum" sz="quarter" idx="10"/>
          </p:nvPr>
        </p:nvSpPr>
        <p:spPr/>
        <p:txBody>
          <a:bodyPr/>
          <a:lstStyle/>
          <a:p>
            <a:fld id="{FCA94BAB-C0DB-B444-976D-BD6DCC534723}" type="slidenum">
              <a:rPr lang="en-US" smtClean="0"/>
              <a:t>1</a:t>
            </a:fld>
            <a:endParaRPr lang="en-US"/>
          </a:p>
        </p:txBody>
      </p:sp>
    </p:spTree>
    <p:extLst>
      <p:ext uri="{BB962C8B-B14F-4D97-AF65-F5344CB8AC3E}">
        <p14:creationId xmlns:p14="http://schemas.microsoft.com/office/powerpoint/2010/main" val="2887338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a:t>
            </a:r>
            <a:r>
              <a:rPr lang="en-US" baseline="0" dirty="0" smtClean="0"/>
              <a:t> of instruments on the ETG-2, PDP and OSP payloads</a:t>
            </a:r>
            <a:endParaRPr lang="en-US" dirty="0"/>
          </a:p>
        </p:txBody>
      </p:sp>
      <p:sp>
        <p:nvSpPr>
          <p:cNvPr id="4" name="Slide Number Placeholder 3"/>
          <p:cNvSpPr>
            <a:spLocks noGrp="1"/>
          </p:cNvSpPr>
          <p:nvPr>
            <p:ph type="sldNum" sz="quarter" idx="10"/>
          </p:nvPr>
        </p:nvSpPr>
        <p:spPr/>
        <p:txBody>
          <a:bodyPr/>
          <a:lstStyle/>
          <a:p>
            <a:fld id="{FCA94BAB-C0DB-B444-976D-BD6DCC534723}" type="slidenum">
              <a:rPr lang="en-US" smtClean="0"/>
              <a:t>17</a:t>
            </a:fld>
            <a:endParaRPr lang="en-US"/>
          </a:p>
        </p:txBody>
      </p:sp>
    </p:spTree>
    <p:extLst>
      <p:ext uri="{BB962C8B-B14F-4D97-AF65-F5344CB8AC3E}">
        <p14:creationId xmlns:p14="http://schemas.microsoft.com/office/powerpoint/2010/main" val="761091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Abstract</a:t>
            </a:r>
            <a:r>
              <a:rPr lang="en-US" baseline="0" dirty="0" smtClean="0"/>
              <a:t> from:</a:t>
            </a:r>
          </a:p>
          <a:p>
            <a:endParaRPr lang="en-US" baseline="0" dirty="0" smtClean="0"/>
          </a:p>
          <a:p>
            <a:r>
              <a:rPr lang="en-US" sz="1200" b="1" kern="1200" dirty="0" smtClean="0">
                <a:solidFill>
                  <a:schemeClr val="tx1"/>
                </a:solidFill>
                <a:effectLst/>
                <a:latin typeface="+mn-lt"/>
                <a:ea typeface="+mn-ea"/>
                <a:cs typeface="+mn-cs"/>
              </a:rPr>
              <a:t>An Introduction to the North Star Active Plasma Jet Space Experiment</a:t>
            </a:r>
          </a:p>
          <a:p>
            <a:r>
              <a:rPr lang="en-US" sz="1200" kern="1200" dirty="0" smtClean="0">
                <a:solidFill>
                  <a:schemeClr val="tx1"/>
                </a:solidFill>
                <a:effectLst/>
                <a:latin typeface="+mn-lt"/>
                <a:ea typeface="+mn-ea"/>
                <a:cs typeface="+mn-cs"/>
              </a:rPr>
              <a:t>Robert. E. Erlandson and </a:t>
            </a:r>
            <a:r>
              <a:rPr lang="en-US" sz="1200" kern="1200" dirty="0" err="1" smtClean="0">
                <a:solidFill>
                  <a:schemeClr val="tx1"/>
                </a:solidFill>
                <a:effectLst/>
                <a:latin typeface="+mn-lt"/>
                <a:ea typeface="+mn-ea"/>
                <a:cs typeface="+mn-cs"/>
              </a:rPr>
              <a:t>Ching</a:t>
            </a:r>
            <a:r>
              <a:rPr lang="en-US" sz="1200" kern="1200" dirty="0" smtClean="0">
                <a:solidFill>
                  <a:schemeClr val="tx1"/>
                </a:solidFill>
                <a:effectLst/>
                <a:latin typeface="+mn-lt"/>
                <a:ea typeface="+mn-ea"/>
                <a:cs typeface="+mn-cs"/>
              </a:rPr>
              <a:t>-I </a:t>
            </a:r>
            <a:r>
              <a:rPr lang="en-US" sz="1200" kern="1200" dirty="0" err="1" smtClean="0">
                <a:solidFill>
                  <a:schemeClr val="tx1"/>
                </a:solidFill>
                <a:effectLst/>
                <a:latin typeface="+mn-lt"/>
                <a:ea typeface="+mn-ea"/>
                <a:cs typeface="+mn-cs"/>
              </a:rPr>
              <a:t>Meng</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The Johns Hopkins University Applied Physics Laboratory, Laurel, MD 20723</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Julius I. </a:t>
            </a:r>
            <a:r>
              <a:rPr lang="en-US" sz="1200" kern="1200" dirty="0" err="1" smtClean="0">
                <a:solidFill>
                  <a:schemeClr val="tx1"/>
                </a:solidFill>
                <a:effectLst/>
                <a:latin typeface="+mn-lt"/>
                <a:ea typeface="+mn-ea"/>
                <a:cs typeface="+mn-cs"/>
              </a:rPr>
              <a:t>Zetzer</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Institute for Dynamics of Geospheres, Moscow, Russia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Assistant Group Supervisor, Space Department, 11100 Johns Hopkins Road, Member AIAA.</a:t>
            </a:r>
          </a:p>
          <a:p>
            <a:r>
              <a:rPr lang="en-US" sz="1200" kern="1200" dirty="0" smtClean="0">
                <a:solidFill>
                  <a:schemeClr val="tx1"/>
                </a:solidFill>
                <a:effectLst/>
                <a:latin typeface="+mn-lt"/>
                <a:ea typeface="+mn-ea"/>
                <a:cs typeface="+mn-cs"/>
              </a:rPr>
              <a:t>Branch Supervisor, Space Department, 11100 Johns Hopkins Road.</a:t>
            </a:r>
          </a:p>
          <a:p>
            <a:r>
              <a:rPr lang="en-US" sz="1200" kern="1200" dirty="0" smtClean="0">
                <a:solidFill>
                  <a:schemeClr val="tx1"/>
                </a:solidFill>
                <a:effectLst/>
                <a:latin typeface="+mn-lt"/>
                <a:ea typeface="+mn-ea"/>
                <a:cs typeface="+mn-cs"/>
              </a:rPr>
              <a:t>Deputy Director, 38 </a:t>
            </a:r>
            <a:r>
              <a:rPr lang="en-US" sz="1200" kern="1200" dirty="0" err="1" smtClean="0">
                <a:solidFill>
                  <a:schemeClr val="tx1"/>
                </a:solidFill>
                <a:effectLst/>
                <a:latin typeface="+mn-lt"/>
                <a:ea typeface="+mn-ea"/>
                <a:cs typeface="+mn-cs"/>
              </a:rPr>
              <a:t>Leninsky</a:t>
            </a:r>
            <a:r>
              <a:rPr lang="en-US" sz="1200" kern="1200" smtClean="0">
                <a:solidFill>
                  <a:schemeClr val="tx1"/>
                </a:solidFill>
                <a:effectLst/>
                <a:latin typeface="+mn-lt"/>
                <a:ea typeface="+mn-ea"/>
                <a:cs typeface="+mn-cs"/>
              </a:rPr>
              <a:t> Prospect, Building 1. </a:t>
            </a:r>
          </a:p>
          <a:p>
            <a:endParaRPr lang="en-US"/>
          </a:p>
        </p:txBody>
      </p:sp>
      <p:sp>
        <p:nvSpPr>
          <p:cNvPr id="4" name="Slide Number Placeholder 3"/>
          <p:cNvSpPr>
            <a:spLocks noGrp="1"/>
          </p:cNvSpPr>
          <p:nvPr>
            <p:ph type="sldNum" sz="quarter" idx="10"/>
          </p:nvPr>
        </p:nvSpPr>
        <p:spPr/>
        <p:txBody>
          <a:bodyPr/>
          <a:lstStyle/>
          <a:p>
            <a:fld id="{FCA94BAB-C0DB-B444-976D-BD6DCC534723}" type="slidenum">
              <a:rPr lang="en-US" smtClean="0"/>
              <a:t>18</a:t>
            </a:fld>
            <a:endParaRPr lang="en-US"/>
          </a:p>
        </p:txBody>
      </p:sp>
    </p:spTree>
    <p:extLst>
      <p:ext uri="{BB962C8B-B14F-4D97-AF65-F5344CB8AC3E}">
        <p14:creationId xmlns:p14="http://schemas.microsoft.com/office/powerpoint/2010/main" val="560217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1" dirty="0" smtClean="0"/>
              <a:t>This</a:t>
            </a:r>
            <a:r>
              <a:rPr lang="en-US" sz="800" b="1" baseline="0" dirty="0" smtClean="0"/>
              <a:t> is an overview of the APEX North Star mission.  The plasma jets were produced first on ETG-1 (Injection 1) and later on ETG-1 (Injection 2).  The ETG-2, Plasma Diagnostic and Optical Sensor Payloads were instrumented with in-situ and remote sensing instruments.  The MSX and ground based sensors were used to collect optical data on the plasma </a:t>
            </a:r>
            <a:endParaRPr lang="en-US" sz="800" dirty="0" smtClean="0"/>
          </a:p>
          <a:p>
            <a:endParaRPr lang="en-US" dirty="0"/>
          </a:p>
        </p:txBody>
      </p:sp>
      <p:sp>
        <p:nvSpPr>
          <p:cNvPr id="4" name="Slide Number Placeholder 3"/>
          <p:cNvSpPr>
            <a:spLocks noGrp="1"/>
          </p:cNvSpPr>
          <p:nvPr>
            <p:ph type="sldNum" sz="quarter" idx="10"/>
          </p:nvPr>
        </p:nvSpPr>
        <p:spPr/>
        <p:txBody>
          <a:bodyPr/>
          <a:lstStyle/>
          <a:p>
            <a:fld id="{FCA94BAB-C0DB-B444-976D-BD6DCC534723}" type="slidenum">
              <a:rPr lang="en-US" smtClean="0"/>
              <a:t>3</a:t>
            </a:fld>
            <a:endParaRPr lang="en-US"/>
          </a:p>
        </p:txBody>
      </p:sp>
    </p:spTree>
    <p:extLst>
      <p:ext uri="{BB962C8B-B14F-4D97-AF65-F5344CB8AC3E}">
        <p14:creationId xmlns:p14="http://schemas.microsoft.com/office/powerpoint/2010/main" val="3771710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Schematic of the Explosive Type Generator that produces</a:t>
            </a:r>
            <a:r>
              <a:rPr lang="en-US" baseline="0" dirty="0" smtClean="0"/>
              <a:t> the Al ion plasma jet.</a:t>
            </a:r>
            <a:endParaRPr lang="en-US" dirty="0"/>
          </a:p>
        </p:txBody>
      </p:sp>
      <p:sp>
        <p:nvSpPr>
          <p:cNvPr id="4" name="Slide Number Placeholder 3"/>
          <p:cNvSpPr>
            <a:spLocks noGrp="1"/>
          </p:cNvSpPr>
          <p:nvPr>
            <p:ph type="sldNum" sz="quarter" idx="10"/>
          </p:nvPr>
        </p:nvSpPr>
        <p:spPr/>
        <p:txBody>
          <a:bodyPr/>
          <a:lstStyle/>
          <a:p>
            <a:fld id="{FCA94BAB-C0DB-B444-976D-BD6DCC534723}" type="slidenum">
              <a:rPr lang="en-US" smtClean="0"/>
              <a:t>4</a:t>
            </a:fld>
            <a:endParaRPr lang="en-US"/>
          </a:p>
        </p:txBody>
      </p:sp>
    </p:spTree>
    <p:extLst>
      <p:ext uri="{BB962C8B-B14F-4D97-AF65-F5344CB8AC3E}">
        <p14:creationId xmlns:p14="http://schemas.microsoft.com/office/powerpoint/2010/main" val="435240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smtClean="0"/>
              <a:t>The luminosity of injection 1 was brighter than injection2. A striking difference between injections 1 &amp; 2 is the change in direction observed during injection 2.  It is possible that dynamics is associated with the motion of the jet across field lines during its “diamagnetic phase”  followed by a deceleration as the jet becomes trapped on a field line (</a:t>
            </a:r>
            <a:r>
              <a:rPr lang="en-US" sz="1200" dirty="0" err="1" smtClean="0"/>
              <a:t>Gavrilov</a:t>
            </a:r>
            <a:r>
              <a:rPr lang="en-US" sz="1200" dirty="0" smtClean="0"/>
              <a:t> et al).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CA94BAB-C0DB-B444-976D-BD6DCC534723}" type="slidenum">
              <a:rPr lang="en-US" smtClean="0"/>
              <a:t>5</a:t>
            </a:fld>
            <a:endParaRPr lang="en-US"/>
          </a:p>
        </p:txBody>
      </p:sp>
    </p:spTree>
    <p:extLst>
      <p:ext uri="{BB962C8B-B14F-4D97-AF65-F5344CB8AC3E}">
        <p14:creationId xmlns:p14="http://schemas.microsoft.com/office/powerpoint/2010/main" val="432103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841375">
              <a:defRPr sz="3600">
                <a:solidFill>
                  <a:schemeClr val="tx1"/>
                </a:solidFill>
                <a:latin typeface="Times New Roman" charset="0"/>
                <a:ea typeface="ＭＳ Ｐゴシック" charset="-128"/>
              </a:defRPr>
            </a:lvl1pPr>
            <a:lvl2pPr marL="742950" indent="-285750" defTabSz="841375">
              <a:defRPr sz="3600">
                <a:solidFill>
                  <a:schemeClr val="tx1"/>
                </a:solidFill>
                <a:latin typeface="Times New Roman" charset="0"/>
                <a:ea typeface="ＭＳ Ｐゴシック" charset="-128"/>
              </a:defRPr>
            </a:lvl2pPr>
            <a:lvl3pPr marL="1143000" indent="-228600" defTabSz="841375">
              <a:defRPr sz="3600">
                <a:solidFill>
                  <a:schemeClr val="tx1"/>
                </a:solidFill>
                <a:latin typeface="Times New Roman" charset="0"/>
                <a:ea typeface="ＭＳ Ｐゴシック" charset="-128"/>
              </a:defRPr>
            </a:lvl3pPr>
            <a:lvl4pPr marL="1600200" indent="-228600" defTabSz="841375">
              <a:defRPr sz="3600">
                <a:solidFill>
                  <a:schemeClr val="tx1"/>
                </a:solidFill>
                <a:latin typeface="Times New Roman" charset="0"/>
                <a:ea typeface="ＭＳ Ｐゴシック" charset="-128"/>
              </a:defRPr>
            </a:lvl4pPr>
            <a:lvl5pPr marL="2057400" indent="-228600" defTabSz="841375">
              <a:defRPr sz="3600">
                <a:solidFill>
                  <a:schemeClr val="tx1"/>
                </a:solidFill>
                <a:latin typeface="Times New Roman" charset="0"/>
                <a:ea typeface="ＭＳ Ｐゴシック" charset="-128"/>
              </a:defRPr>
            </a:lvl5pPr>
            <a:lvl6pPr marL="2514600" indent="-228600" defTabSz="841375" eaLnBrk="0" fontAlgn="base" hangingPunct="0">
              <a:spcBef>
                <a:spcPct val="0"/>
              </a:spcBef>
              <a:spcAft>
                <a:spcPct val="0"/>
              </a:spcAft>
              <a:defRPr sz="3600">
                <a:solidFill>
                  <a:schemeClr val="tx1"/>
                </a:solidFill>
                <a:latin typeface="Times New Roman" charset="0"/>
                <a:ea typeface="ＭＳ Ｐゴシック" charset="-128"/>
              </a:defRPr>
            </a:lvl6pPr>
            <a:lvl7pPr marL="2971800" indent="-228600" defTabSz="841375" eaLnBrk="0" fontAlgn="base" hangingPunct="0">
              <a:spcBef>
                <a:spcPct val="0"/>
              </a:spcBef>
              <a:spcAft>
                <a:spcPct val="0"/>
              </a:spcAft>
              <a:defRPr sz="3600">
                <a:solidFill>
                  <a:schemeClr val="tx1"/>
                </a:solidFill>
                <a:latin typeface="Times New Roman" charset="0"/>
                <a:ea typeface="ＭＳ Ｐゴシック" charset="-128"/>
              </a:defRPr>
            </a:lvl7pPr>
            <a:lvl8pPr marL="3429000" indent="-228600" defTabSz="841375" eaLnBrk="0" fontAlgn="base" hangingPunct="0">
              <a:spcBef>
                <a:spcPct val="0"/>
              </a:spcBef>
              <a:spcAft>
                <a:spcPct val="0"/>
              </a:spcAft>
              <a:defRPr sz="3600">
                <a:solidFill>
                  <a:schemeClr val="tx1"/>
                </a:solidFill>
                <a:latin typeface="Times New Roman" charset="0"/>
                <a:ea typeface="ＭＳ Ｐゴシック" charset="-128"/>
              </a:defRPr>
            </a:lvl8pPr>
            <a:lvl9pPr marL="3886200" indent="-228600" defTabSz="841375" eaLnBrk="0" fontAlgn="base" hangingPunct="0">
              <a:spcBef>
                <a:spcPct val="0"/>
              </a:spcBef>
              <a:spcAft>
                <a:spcPct val="0"/>
              </a:spcAft>
              <a:defRPr sz="3600">
                <a:solidFill>
                  <a:schemeClr val="tx1"/>
                </a:solidFill>
                <a:latin typeface="Times New Roman" charset="0"/>
                <a:ea typeface="ＭＳ Ｐゴシック" charset="-128"/>
              </a:defRPr>
            </a:lvl9pPr>
          </a:lstStyle>
          <a:p>
            <a:fld id="{D5A5827A-9141-7440-8576-777A354A623E}" type="slidenum">
              <a:rPr lang="en-US" altLang="x-none" sz="1000"/>
              <a:pPr/>
              <a:t>6</a:t>
            </a:fld>
            <a:endParaRPr lang="en-US" altLang="x-none" sz="1000"/>
          </a:p>
        </p:txBody>
      </p:sp>
      <p:sp>
        <p:nvSpPr>
          <p:cNvPr id="98306" name="Rectangle 2"/>
          <p:cNvSpPr>
            <a:spLocks noGrp="1" noRot="1" noChangeAspect="1" noChangeArrowheads="1" noTextEdit="1"/>
          </p:cNvSpPr>
          <p:nvPr>
            <p:ph type="sldImg"/>
          </p:nvPr>
        </p:nvSpPr>
        <p:spPr>
          <a:xfrm>
            <a:off x="1217613" y="717550"/>
            <a:ext cx="4567237" cy="3425825"/>
          </a:xfrm>
          <a:ln cap="flat"/>
          <a:extLst>
            <a:ext uri="{FAA26D3D-D897-4be2-8F04-BA451C77F1D7}">
              <ma14:placeholderFlag xmlns:ma14="http://schemas.microsoft.com/office/mac/drawingml/2011/main" val="1"/>
            </a:ext>
          </a:extLst>
        </p:spPr>
      </p:sp>
      <p:sp>
        <p:nvSpPr>
          <p:cNvPr id="98307" name="Rectangle 3"/>
          <p:cNvSpPr>
            <a:spLocks noGrp="1" noChangeArrowheads="1"/>
          </p:cNvSpPr>
          <p:nvPr>
            <p:ph type="body" idx="1"/>
          </p:nvPr>
        </p:nvSpPr>
        <p:spPr>
          <a:xfrm>
            <a:off x="960438" y="4392613"/>
            <a:ext cx="5073650" cy="4175125"/>
          </a:xfrm>
          <a:ln/>
        </p:spPr>
        <p:txBody>
          <a:bodyPr lIns="94364" tIns="47182" rIns="94364" bIns="47182"/>
          <a:lstStyle/>
          <a:p>
            <a:pPr>
              <a:defRPr/>
            </a:pPr>
            <a:r>
              <a:rPr lang="en-US" smtClean="0"/>
              <a:t>This lists the instruments on the North Star Rockets and Ground Based Sensors.</a:t>
            </a:r>
          </a:p>
          <a:p>
            <a:pPr>
              <a:defRPr/>
            </a:pPr>
            <a:endParaRPr lang="en-US" smtClean="0"/>
          </a:p>
          <a:p>
            <a:pPr>
              <a:defRPr/>
            </a:pPr>
            <a:r>
              <a:rPr lang="en-US" smtClean="0"/>
              <a:t>The map shows the flight zones for BB XII (the rocket will be launch 4 degrees from north and land in the arctic ocean. </a:t>
            </a:r>
          </a:p>
        </p:txBody>
      </p:sp>
    </p:spTree>
    <p:extLst>
      <p:ext uri="{BB962C8B-B14F-4D97-AF65-F5344CB8AC3E}">
        <p14:creationId xmlns:p14="http://schemas.microsoft.com/office/powerpoint/2010/main" val="2121008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Separation geometry at the time of Injection-1</a:t>
            </a:r>
            <a:r>
              <a:rPr lang="en-US" baseline="0" dirty="0" smtClean="0"/>
              <a:t> and Injection-2</a:t>
            </a:r>
            <a:endParaRPr lang="en-US" dirty="0"/>
          </a:p>
        </p:txBody>
      </p:sp>
      <p:sp>
        <p:nvSpPr>
          <p:cNvPr id="4" name="Slide Number Placeholder 3"/>
          <p:cNvSpPr>
            <a:spLocks noGrp="1"/>
          </p:cNvSpPr>
          <p:nvPr>
            <p:ph type="sldNum" sz="quarter" idx="10"/>
          </p:nvPr>
        </p:nvSpPr>
        <p:spPr/>
        <p:txBody>
          <a:bodyPr/>
          <a:lstStyle/>
          <a:p>
            <a:fld id="{FCA94BAB-C0DB-B444-976D-BD6DCC534723}" type="slidenum">
              <a:rPr lang="en-US" smtClean="0"/>
              <a:t>7</a:t>
            </a:fld>
            <a:endParaRPr lang="en-US"/>
          </a:p>
        </p:txBody>
      </p:sp>
    </p:spTree>
    <p:extLst>
      <p:ext uri="{BB962C8B-B14F-4D97-AF65-F5344CB8AC3E}">
        <p14:creationId xmlns:p14="http://schemas.microsoft.com/office/powerpoint/2010/main" val="2816426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1" dirty="0" smtClean="0"/>
              <a:t>Plasma Jet 1 &amp; 2 Comparisons</a:t>
            </a:r>
          </a:p>
          <a:p>
            <a:pPr algn="just"/>
            <a:r>
              <a:rPr lang="en-US" sz="800" dirty="0" smtClean="0"/>
              <a:t>The payload configuration associated with Injection 1 &amp; 2. The electric field, magnetic field and plasma density are also shown above. The presence of the air cloud (0.012 kg) was found to enhance the jet’s plasma density and associated diamagnetic depression at the location of the PDP.  High speed (1 kHz) ground based visible imagers looking roughly up the field lines captured the dynamics of the jet during injections 1 (left) and 2 (right). </a:t>
            </a:r>
            <a:endParaRPr lang="en-US" dirty="0"/>
          </a:p>
        </p:txBody>
      </p:sp>
      <p:sp>
        <p:nvSpPr>
          <p:cNvPr id="4" name="Slide Number Placeholder 3"/>
          <p:cNvSpPr>
            <a:spLocks noGrp="1"/>
          </p:cNvSpPr>
          <p:nvPr>
            <p:ph type="sldNum" sz="quarter" idx="10"/>
          </p:nvPr>
        </p:nvSpPr>
        <p:spPr/>
        <p:txBody>
          <a:bodyPr/>
          <a:lstStyle/>
          <a:p>
            <a:fld id="{FCA94BAB-C0DB-B444-976D-BD6DCC534723}" type="slidenum">
              <a:rPr lang="en-US" smtClean="0"/>
              <a:t>8</a:t>
            </a:fld>
            <a:endParaRPr lang="en-US"/>
          </a:p>
        </p:txBody>
      </p:sp>
    </p:spTree>
    <p:extLst>
      <p:ext uri="{BB962C8B-B14F-4D97-AF65-F5344CB8AC3E}">
        <p14:creationId xmlns:p14="http://schemas.microsoft.com/office/powerpoint/2010/main" val="842300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electron and ion data from the electrostatic analyzers on the PDP confirmed the passage of ion jet in the energy from from 15-150 </a:t>
            </a:r>
            <a:r>
              <a:rPr lang="en-US" sz="1200" dirty="0" err="1" smtClean="0"/>
              <a:t>eV</a:t>
            </a:r>
            <a:r>
              <a:rPr lang="en-US" sz="1200" dirty="0" smtClean="0"/>
              <a:t> (Lynch et al).  An intense were observed as the jet reached the payload and then the detector saturated. </a:t>
            </a:r>
            <a:endParaRPr lang="en-US" dirty="0"/>
          </a:p>
        </p:txBody>
      </p:sp>
      <p:sp>
        <p:nvSpPr>
          <p:cNvPr id="4" name="Slide Number Placeholder 3"/>
          <p:cNvSpPr>
            <a:spLocks noGrp="1"/>
          </p:cNvSpPr>
          <p:nvPr>
            <p:ph type="sldNum" sz="quarter" idx="10"/>
          </p:nvPr>
        </p:nvSpPr>
        <p:spPr/>
        <p:txBody>
          <a:bodyPr/>
          <a:lstStyle/>
          <a:p>
            <a:fld id="{FCA94BAB-C0DB-B444-976D-BD6DCC534723}" type="slidenum">
              <a:rPr lang="en-US" smtClean="0"/>
              <a:t>12</a:t>
            </a:fld>
            <a:endParaRPr lang="en-US"/>
          </a:p>
        </p:txBody>
      </p:sp>
    </p:spTree>
    <p:extLst>
      <p:ext uri="{BB962C8B-B14F-4D97-AF65-F5344CB8AC3E}">
        <p14:creationId xmlns:p14="http://schemas.microsoft.com/office/powerpoint/2010/main" val="1633372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Intense plasma wave emissions were observed at the leading edge of the plasma jet which is the leading edge of the diamagnetic cavity.</a:t>
            </a:r>
          </a:p>
          <a:p>
            <a:endParaRPr lang="en-US" dirty="0"/>
          </a:p>
        </p:txBody>
      </p:sp>
      <p:sp>
        <p:nvSpPr>
          <p:cNvPr id="4" name="Slide Number Placeholder 3"/>
          <p:cNvSpPr>
            <a:spLocks noGrp="1"/>
          </p:cNvSpPr>
          <p:nvPr>
            <p:ph type="sldNum" sz="quarter" idx="10"/>
          </p:nvPr>
        </p:nvSpPr>
        <p:spPr/>
        <p:txBody>
          <a:bodyPr/>
          <a:lstStyle/>
          <a:p>
            <a:fld id="{FCA94BAB-C0DB-B444-976D-BD6DCC534723}" type="slidenum">
              <a:rPr lang="en-US" smtClean="0"/>
              <a:t>14</a:t>
            </a:fld>
            <a:endParaRPr lang="en-US"/>
          </a:p>
        </p:txBody>
      </p:sp>
    </p:spTree>
    <p:extLst>
      <p:ext uri="{BB962C8B-B14F-4D97-AF65-F5344CB8AC3E}">
        <p14:creationId xmlns:p14="http://schemas.microsoft.com/office/powerpoint/2010/main" val="3548582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D9481E-0969-6A4F-ABCA-70212EC53522}" type="datetimeFigureOut">
              <a:rPr lang="en-US" smtClean="0"/>
              <a:t>9/8/17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05BB8-EA12-4845-A34E-198CB925EECF}" type="slidenum">
              <a:rPr lang="en-US" smtClean="0"/>
              <a:t>‹#›</a:t>
            </a:fld>
            <a:endParaRPr lang="en-US"/>
          </a:p>
        </p:txBody>
      </p:sp>
    </p:spTree>
    <p:extLst>
      <p:ext uri="{BB962C8B-B14F-4D97-AF65-F5344CB8AC3E}">
        <p14:creationId xmlns:p14="http://schemas.microsoft.com/office/powerpoint/2010/main" val="1401887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D9481E-0969-6A4F-ABCA-70212EC53522}" type="datetimeFigureOut">
              <a:rPr lang="en-US" smtClean="0"/>
              <a:t>9/8/17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05BB8-EA12-4845-A34E-198CB925EECF}" type="slidenum">
              <a:rPr lang="en-US" smtClean="0"/>
              <a:t>‹#›</a:t>
            </a:fld>
            <a:endParaRPr lang="en-US"/>
          </a:p>
        </p:txBody>
      </p:sp>
    </p:spTree>
    <p:extLst>
      <p:ext uri="{BB962C8B-B14F-4D97-AF65-F5344CB8AC3E}">
        <p14:creationId xmlns:p14="http://schemas.microsoft.com/office/powerpoint/2010/main" val="3957103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D9481E-0969-6A4F-ABCA-70212EC53522}" type="datetimeFigureOut">
              <a:rPr lang="en-US" smtClean="0"/>
              <a:t>9/8/17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05BB8-EA12-4845-A34E-198CB925EECF}" type="slidenum">
              <a:rPr lang="en-US" smtClean="0"/>
              <a:t>‹#›</a:t>
            </a:fld>
            <a:endParaRPr lang="en-US"/>
          </a:p>
        </p:txBody>
      </p:sp>
    </p:spTree>
    <p:extLst>
      <p:ext uri="{BB962C8B-B14F-4D97-AF65-F5344CB8AC3E}">
        <p14:creationId xmlns:p14="http://schemas.microsoft.com/office/powerpoint/2010/main" val="3219369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D9481E-0969-6A4F-ABCA-70212EC53522}" type="datetimeFigureOut">
              <a:rPr lang="en-US" smtClean="0"/>
              <a:t>9/8/17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05BB8-EA12-4845-A34E-198CB925EECF}" type="slidenum">
              <a:rPr lang="en-US" smtClean="0"/>
              <a:t>‹#›</a:t>
            </a:fld>
            <a:endParaRPr lang="en-US"/>
          </a:p>
        </p:txBody>
      </p:sp>
    </p:spTree>
    <p:extLst>
      <p:ext uri="{BB962C8B-B14F-4D97-AF65-F5344CB8AC3E}">
        <p14:creationId xmlns:p14="http://schemas.microsoft.com/office/powerpoint/2010/main" val="1289894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9481E-0969-6A4F-ABCA-70212EC53522}" type="datetimeFigureOut">
              <a:rPr lang="en-US" smtClean="0"/>
              <a:t>9/8/17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05BB8-EA12-4845-A34E-198CB925EECF}" type="slidenum">
              <a:rPr lang="en-US" smtClean="0"/>
              <a:t>‹#›</a:t>
            </a:fld>
            <a:endParaRPr lang="en-US"/>
          </a:p>
        </p:txBody>
      </p:sp>
    </p:spTree>
    <p:extLst>
      <p:ext uri="{BB962C8B-B14F-4D97-AF65-F5344CB8AC3E}">
        <p14:creationId xmlns:p14="http://schemas.microsoft.com/office/powerpoint/2010/main" val="2081711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D9481E-0969-6A4F-ABCA-70212EC53522}" type="datetimeFigureOut">
              <a:rPr lang="en-US" smtClean="0"/>
              <a:t>9/8/17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05BB8-EA12-4845-A34E-198CB925EECF}" type="slidenum">
              <a:rPr lang="en-US" smtClean="0"/>
              <a:t>‹#›</a:t>
            </a:fld>
            <a:endParaRPr lang="en-US"/>
          </a:p>
        </p:txBody>
      </p:sp>
    </p:spTree>
    <p:extLst>
      <p:ext uri="{BB962C8B-B14F-4D97-AF65-F5344CB8AC3E}">
        <p14:creationId xmlns:p14="http://schemas.microsoft.com/office/powerpoint/2010/main" val="2896261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D9481E-0969-6A4F-ABCA-70212EC53522}" type="datetimeFigureOut">
              <a:rPr lang="en-US" smtClean="0"/>
              <a:t>9/8/17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505BB8-EA12-4845-A34E-198CB925EECF}" type="slidenum">
              <a:rPr lang="en-US" smtClean="0"/>
              <a:t>‹#›</a:t>
            </a:fld>
            <a:endParaRPr lang="en-US"/>
          </a:p>
        </p:txBody>
      </p:sp>
    </p:spTree>
    <p:extLst>
      <p:ext uri="{BB962C8B-B14F-4D97-AF65-F5344CB8AC3E}">
        <p14:creationId xmlns:p14="http://schemas.microsoft.com/office/powerpoint/2010/main" val="2585250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D9481E-0969-6A4F-ABCA-70212EC53522}" type="datetimeFigureOut">
              <a:rPr lang="en-US" smtClean="0"/>
              <a:t>9/8/17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505BB8-EA12-4845-A34E-198CB925EECF}" type="slidenum">
              <a:rPr lang="en-US" smtClean="0"/>
              <a:t>‹#›</a:t>
            </a:fld>
            <a:endParaRPr lang="en-US"/>
          </a:p>
        </p:txBody>
      </p:sp>
    </p:spTree>
    <p:extLst>
      <p:ext uri="{BB962C8B-B14F-4D97-AF65-F5344CB8AC3E}">
        <p14:creationId xmlns:p14="http://schemas.microsoft.com/office/powerpoint/2010/main" val="96417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D9481E-0969-6A4F-ABCA-70212EC53522}" type="datetimeFigureOut">
              <a:rPr lang="en-US" smtClean="0"/>
              <a:t>9/8/17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505BB8-EA12-4845-A34E-198CB925EECF}" type="slidenum">
              <a:rPr lang="en-US" smtClean="0"/>
              <a:t>‹#›</a:t>
            </a:fld>
            <a:endParaRPr lang="en-US"/>
          </a:p>
        </p:txBody>
      </p:sp>
    </p:spTree>
    <p:extLst>
      <p:ext uri="{BB962C8B-B14F-4D97-AF65-F5344CB8AC3E}">
        <p14:creationId xmlns:p14="http://schemas.microsoft.com/office/powerpoint/2010/main" val="3118329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D9481E-0969-6A4F-ABCA-70212EC53522}" type="datetimeFigureOut">
              <a:rPr lang="en-US" smtClean="0"/>
              <a:t>9/8/17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05BB8-EA12-4845-A34E-198CB925EECF}" type="slidenum">
              <a:rPr lang="en-US" smtClean="0"/>
              <a:t>‹#›</a:t>
            </a:fld>
            <a:endParaRPr lang="en-US"/>
          </a:p>
        </p:txBody>
      </p:sp>
    </p:spTree>
    <p:extLst>
      <p:ext uri="{BB962C8B-B14F-4D97-AF65-F5344CB8AC3E}">
        <p14:creationId xmlns:p14="http://schemas.microsoft.com/office/powerpoint/2010/main" val="398170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D9481E-0969-6A4F-ABCA-70212EC53522}" type="datetimeFigureOut">
              <a:rPr lang="en-US" smtClean="0"/>
              <a:t>9/8/17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05BB8-EA12-4845-A34E-198CB925EECF}" type="slidenum">
              <a:rPr lang="en-US" smtClean="0"/>
              <a:t>‹#›</a:t>
            </a:fld>
            <a:endParaRPr lang="en-US"/>
          </a:p>
        </p:txBody>
      </p:sp>
    </p:spTree>
    <p:extLst>
      <p:ext uri="{BB962C8B-B14F-4D97-AF65-F5344CB8AC3E}">
        <p14:creationId xmlns:p14="http://schemas.microsoft.com/office/powerpoint/2010/main" val="20686276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D9481E-0969-6A4F-ABCA-70212EC53522}" type="datetimeFigureOut">
              <a:rPr lang="en-US" smtClean="0"/>
              <a:t>9/8/17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505BB8-EA12-4845-A34E-198CB925EECF}" type="slidenum">
              <a:rPr lang="en-US" smtClean="0"/>
              <a:t>‹#›</a:t>
            </a:fld>
            <a:endParaRPr lang="en-US"/>
          </a:p>
        </p:txBody>
      </p:sp>
    </p:spTree>
    <p:extLst>
      <p:ext uri="{BB962C8B-B14F-4D97-AF65-F5344CB8AC3E}">
        <p14:creationId xmlns:p14="http://schemas.microsoft.com/office/powerpoint/2010/main" val="4271968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1.w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3035" y="852954"/>
            <a:ext cx="7772400" cy="1470025"/>
          </a:xfrm>
        </p:spPr>
        <p:txBody>
          <a:bodyPr/>
          <a:lstStyle/>
          <a:p>
            <a:r>
              <a:rPr lang="en-US" b="1" dirty="0" smtClean="0">
                <a:solidFill>
                  <a:srgbClr val="000099"/>
                </a:solidFill>
              </a:rPr>
              <a:t>The APEX North Star Artificial Plasma Jet Experiment</a:t>
            </a:r>
            <a:endParaRPr lang="en-US" dirty="0"/>
          </a:p>
        </p:txBody>
      </p:sp>
      <p:sp>
        <p:nvSpPr>
          <p:cNvPr id="3" name="Subtitle 2"/>
          <p:cNvSpPr>
            <a:spLocks noGrp="1"/>
          </p:cNvSpPr>
          <p:nvPr>
            <p:ph type="subTitle" idx="1"/>
          </p:nvPr>
        </p:nvSpPr>
        <p:spPr>
          <a:xfrm>
            <a:off x="611094" y="2484960"/>
            <a:ext cx="8039847" cy="1752600"/>
          </a:xfrm>
        </p:spPr>
        <p:txBody>
          <a:bodyPr>
            <a:noAutofit/>
          </a:bodyPr>
          <a:lstStyle/>
          <a:p>
            <a:r>
              <a:rPr lang="en-US" sz="1400" b="1" dirty="0" smtClean="0">
                <a:solidFill>
                  <a:schemeClr val="tx1"/>
                </a:solidFill>
              </a:rPr>
              <a:t>R. E. Erlandson</a:t>
            </a:r>
            <a:r>
              <a:rPr lang="en-US" sz="1400" dirty="0" smtClean="0">
                <a:solidFill>
                  <a:schemeClr val="tx1"/>
                </a:solidFill>
              </a:rPr>
              <a:t>, P. K. </a:t>
            </a:r>
            <a:r>
              <a:rPr lang="en-US" sz="1400" dirty="0" err="1" smtClean="0">
                <a:solidFill>
                  <a:schemeClr val="tx1"/>
                </a:solidFill>
              </a:rPr>
              <a:t>Swaminathan</a:t>
            </a:r>
            <a:r>
              <a:rPr lang="en-US" sz="1400" dirty="0" smtClean="0">
                <a:solidFill>
                  <a:schemeClr val="tx1"/>
                </a:solidFill>
              </a:rPr>
              <a:t>, C. K. Kumar (JHU/APL), </a:t>
            </a:r>
          </a:p>
          <a:p>
            <a:r>
              <a:rPr lang="en-US" sz="1400" dirty="0" smtClean="0">
                <a:solidFill>
                  <a:schemeClr val="tx1"/>
                </a:solidFill>
              </a:rPr>
              <a:t>B. G. </a:t>
            </a:r>
            <a:r>
              <a:rPr lang="en-US" sz="1400" dirty="0" err="1" smtClean="0">
                <a:solidFill>
                  <a:schemeClr val="tx1"/>
                </a:solidFill>
              </a:rPr>
              <a:t>Gavrilov</a:t>
            </a:r>
            <a:r>
              <a:rPr lang="en-US" sz="1400" dirty="0" smtClean="0">
                <a:solidFill>
                  <a:schemeClr val="tx1"/>
                </a:solidFill>
              </a:rPr>
              <a:t>, Y. </a:t>
            </a:r>
            <a:r>
              <a:rPr lang="en-US" sz="1400" dirty="0" err="1" smtClean="0">
                <a:solidFill>
                  <a:schemeClr val="tx1"/>
                </a:solidFill>
              </a:rPr>
              <a:t>Kiselev</a:t>
            </a:r>
            <a:r>
              <a:rPr lang="en-US" sz="1400" dirty="0" smtClean="0">
                <a:solidFill>
                  <a:schemeClr val="tx1"/>
                </a:solidFill>
              </a:rPr>
              <a:t>, J. I. </a:t>
            </a:r>
            <a:r>
              <a:rPr lang="en-US" sz="1400" dirty="0" err="1" smtClean="0">
                <a:solidFill>
                  <a:schemeClr val="tx1"/>
                </a:solidFill>
              </a:rPr>
              <a:t>Zetzer</a:t>
            </a:r>
            <a:r>
              <a:rPr lang="en-US" sz="1400" dirty="0" smtClean="0">
                <a:solidFill>
                  <a:schemeClr val="tx1"/>
                </a:solidFill>
              </a:rPr>
              <a:t> </a:t>
            </a:r>
            <a:r>
              <a:rPr lang="en-US" sz="1400" i="1" dirty="0" smtClean="0">
                <a:solidFill>
                  <a:schemeClr val="tx1"/>
                </a:solidFill>
              </a:rPr>
              <a:t>(Institute for Dynamics of Geospheres)</a:t>
            </a:r>
          </a:p>
          <a:p>
            <a:r>
              <a:rPr lang="en-US" sz="1400" dirty="0" smtClean="0">
                <a:solidFill>
                  <a:schemeClr val="tx1"/>
                </a:solidFill>
              </a:rPr>
              <a:t>H. </a:t>
            </a:r>
            <a:r>
              <a:rPr lang="en-US" sz="1400" dirty="0" err="1" smtClean="0">
                <a:solidFill>
                  <a:schemeClr val="tx1"/>
                </a:solidFill>
              </a:rPr>
              <a:t>Stenbaek</a:t>
            </a:r>
            <a:r>
              <a:rPr lang="en-US" sz="1400" dirty="0" smtClean="0">
                <a:solidFill>
                  <a:schemeClr val="tx1"/>
                </a:solidFill>
              </a:rPr>
              <a:t>-Nielsen (</a:t>
            </a:r>
            <a:r>
              <a:rPr lang="en-US" sz="1400" i="1" dirty="0" smtClean="0">
                <a:solidFill>
                  <a:schemeClr val="tx1"/>
                </a:solidFill>
              </a:rPr>
              <a:t>University of Alaska/Geophysical Institute)</a:t>
            </a:r>
            <a:endParaRPr lang="en-US" sz="1400" dirty="0">
              <a:solidFill>
                <a:schemeClr val="tx1"/>
              </a:solidFill>
            </a:endParaRPr>
          </a:p>
          <a:p>
            <a:r>
              <a:rPr lang="en-US" sz="1400" dirty="0" smtClean="0">
                <a:solidFill>
                  <a:schemeClr val="tx1"/>
                </a:solidFill>
              </a:rPr>
              <a:t>K. A Lynch (</a:t>
            </a:r>
            <a:r>
              <a:rPr lang="en-US" sz="1400" i="1" dirty="0" smtClean="0">
                <a:solidFill>
                  <a:schemeClr val="tx1"/>
                </a:solidFill>
              </a:rPr>
              <a:t>Dartmouth College)</a:t>
            </a:r>
          </a:p>
          <a:p>
            <a:r>
              <a:rPr lang="en-US" sz="1400" dirty="0" smtClean="0">
                <a:solidFill>
                  <a:schemeClr val="tx1"/>
                </a:solidFill>
              </a:rPr>
              <a:t>R. F. Pfaff, Jr.</a:t>
            </a:r>
            <a:r>
              <a:rPr lang="en-US" sz="1400" baseline="30000" dirty="0" smtClean="0">
                <a:solidFill>
                  <a:schemeClr val="tx1"/>
                </a:solidFill>
              </a:rPr>
              <a:t> </a:t>
            </a:r>
            <a:r>
              <a:rPr lang="en-US" sz="1400" dirty="0" smtClean="0">
                <a:solidFill>
                  <a:schemeClr val="tx1"/>
                </a:solidFill>
              </a:rPr>
              <a:t>(</a:t>
            </a:r>
            <a:r>
              <a:rPr lang="en-US" sz="1400" i="1" dirty="0" smtClean="0">
                <a:solidFill>
                  <a:schemeClr val="tx1"/>
                </a:solidFill>
              </a:rPr>
              <a:t>NASA/GSFC)</a:t>
            </a:r>
            <a:endParaRPr lang="en-US" sz="1400" dirty="0">
              <a:solidFill>
                <a:schemeClr val="tx1"/>
              </a:solidFill>
            </a:endParaRPr>
          </a:p>
          <a:p>
            <a:r>
              <a:rPr lang="en-US" sz="1400" dirty="0" smtClean="0">
                <a:solidFill>
                  <a:schemeClr val="tx1"/>
                </a:solidFill>
              </a:rPr>
              <a:t>P. A. </a:t>
            </a:r>
            <a:r>
              <a:rPr lang="en-US" sz="1400" dirty="0" err="1" smtClean="0">
                <a:solidFill>
                  <a:schemeClr val="tx1"/>
                </a:solidFill>
              </a:rPr>
              <a:t>Delamere</a:t>
            </a:r>
            <a:r>
              <a:rPr lang="en-US" sz="1400" baseline="30000" dirty="0" smtClean="0">
                <a:solidFill>
                  <a:schemeClr val="tx1"/>
                </a:solidFill>
              </a:rPr>
              <a:t> </a:t>
            </a:r>
            <a:r>
              <a:rPr lang="en-US" sz="1400" dirty="0" smtClean="0">
                <a:solidFill>
                  <a:schemeClr val="tx1"/>
                </a:solidFill>
              </a:rPr>
              <a:t> (</a:t>
            </a:r>
            <a:r>
              <a:rPr lang="en-US" sz="1400" i="1" dirty="0" smtClean="0">
                <a:solidFill>
                  <a:schemeClr val="tx1"/>
                </a:solidFill>
              </a:rPr>
              <a:t>LASP)</a:t>
            </a:r>
          </a:p>
          <a:p>
            <a:r>
              <a:rPr lang="en-US" sz="1400" dirty="0" smtClean="0">
                <a:solidFill>
                  <a:schemeClr val="tx1"/>
                </a:solidFill>
              </a:rPr>
              <a:t>S. Bounds</a:t>
            </a:r>
            <a:r>
              <a:rPr lang="en-US" sz="1400" baseline="30000" dirty="0" smtClean="0">
                <a:solidFill>
                  <a:schemeClr val="tx1"/>
                </a:solidFill>
              </a:rPr>
              <a:t> </a:t>
            </a:r>
            <a:r>
              <a:rPr lang="en-US" sz="1400" dirty="0" smtClean="0">
                <a:solidFill>
                  <a:schemeClr val="tx1"/>
                </a:solidFill>
              </a:rPr>
              <a:t> (</a:t>
            </a:r>
            <a:r>
              <a:rPr lang="en-US" sz="1400" i="1" dirty="0" smtClean="0">
                <a:solidFill>
                  <a:schemeClr val="tx1"/>
                </a:solidFill>
              </a:rPr>
              <a:t>University of Iowa)</a:t>
            </a:r>
          </a:p>
          <a:p>
            <a:r>
              <a:rPr lang="en-US" sz="1400" dirty="0" smtClean="0">
                <a:solidFill>
                  <a:schemeClr val="tx1"/>
                </a:solidFill>
              </a:rPr>
              <a:t>N. A. </a:t>
            </a:r>
            <a:r>
              <a:rPr lang="en-US" sz="1400" dirty="0" err="1" smtClean="0">
                <a:solidFill>
                  <a:schemeClr val="tx1"/>
                </a:solidFill>
              </a:rPr>
              <a:t>Gatsonis</a:t>
            </a:r>
            <a:r>
              <a:rPr lang="en-US" sz="1400" dirty="0" smtClean="0">
                <a:solidFill>
                  <a:schemeClr val="tx1"/>
                </a:solidFill>
              </a:rPr>
              <a:t> (</a:t>
            </a:r>
            <a:r>
              <a:rPr lang="en-US" sz="1400" i="1" dirty="0" smtClean="0">
                <a:solidFill>
                  <a:schemeClr val="tx1"/>
                </a:solidFill>
              </a:rPr>
              <a:t>Worcester Polytechnic Institute)</a:t>
            </a:r>
            <a:endParaRPr lang="en-US" sz="1400" dirty="0">
              <a:solidFill>
                <a:schemeClr val="tx1"/>
              </a:solidFill>
            </a:endParaRPr>
          </a:p>
        </p:txBody>
      </p:sp>
      <p:sp>
        <p:nvSpPr>
          <p:cNvPr id="4" name="TextBox 3"/>
          <p:cNvSpPr txBox="1"/>
          <p:nvPr/>
        </p:nvSpPr>
        <p:spPr>
          <a:xfrm>
            <a:off x="1748118" y="4669116"/>
            <a:ext cx="5343793" cy="1477328"/>
          </a:xfrm>
          <a:prstGeom prst="rect">
            <a:avLst/>
          </a:prstGeom>
          <a:noFill/>
        </p:spPr>
        <p:txBody>
          <a:bodyPr wrap="none" rtlCol="0">
            <a:spAutoFit/>
          </a:bodyPr>
          <a:lstStyle/>
          <a:p>
            <a:pPr algn="ctr"/>
            <a:r>
              <a:rPr lang="en-US" dirty="0" smtClean="0"/>
              <a:t>12 Sept 2017</a:t>
            </a:r>
          </a:p>
          <a:p>
            <a:pPr algn="ctr"/>
            <a:endParaRPr lang="en-US" dirty="0"/>
          </a:p>
          <a:p>
            <a:pPr algn="ctr"/>
            <a:r>
              <a:rPr lang="en-US" b="1" dirty="0" smtClean="0"/>
              <a:t>Active Experiments in Space: Past, Present and Future</a:t>
            </a:r>
          </a:p>
          <a:p>
            <a:pPr algn="ctr"/>
            <a:r>
              <a:rPr lang="en-US" b="1" dirty="0" smtClean="0"/>
              <a:t>Santa Fe, New Mexico</a:t>
            </a:r>
          </a:p>
          <a:p>
            <a:pPr algn="ctr"/>
            <a:endParaRPr lang="en-US" dirty="0"/>
          </a:p>
        </p:txBody>
      </p:sp>
    </p:spTree>
    <p:extLst>
      <p:ext uri="{BB962C8B-B14F-4D97-AF65-F5344CB8AC3E}">
        <p14:creationId xmlns:p14="http://schemas.microsoft.com/office/powerpoint/2010/main" val="1919240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a:defRPr/>
            </a:pPr>
            <a:r>
              <a:rPr lang="en-US" smtClean="0"/>
              <a:t>Plasma Cloud Velocity</a:t>
            </a:r>
          </a:p>
        </p:txBody>
      </p:sp>
      <p:sp>
        <p:nvSpPr>
          <p:cNvPr id="164867" name="Rectangle 3"/>
          <p:cNvSpPr>
            <a:spLocks noGrp="1" noChangeArrowheads="1"/>
          </p:cNvSpPr>
          <p:nvPr>
            <p:ph type="body" idx="1"/>
          </p:nvPr>
        </p:nvSpPr>
        <p:spPr/>
        <p:txBody>
          <a:bodyPr/>
          <a:lstStyle/>
          <a:p>
            <a:pPr>
              <a:defRPr/>
            </a:pPr>
            <a:endParaRPr lang="en-US" smtClean="0"/>
          </a:p>
        </p:txBody>
      </p:sp>
      <p:pic>
        <p:nvPicPr>
          <p:cNvPr id="14339" name="Picture 4" descr="Fig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7483475"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70" name="Text Box 6"/>
          <p:cNvSpPr txBox="1">
            <a:spLocks noChangeArrowheads="1"/>
          </p:cNvSpPr>
          <p:nvPr/>
        </p:nvSpPr>
        <p:spPr bwMode="auto">
          <a:xfrm>
            <a:off x="5394325" y="2071688"/>
            <a:ext cx="903288" cy="396875"/>
          </a:xfrm>
          <a:prstGeom prst="rect">
            <a:avLst/>
          </a:prstGeom>
          <a:noFill/>
          <a:ln>
            <a:noFill/>
          </a:ln>
          <a:effectLst/>
          <a:extLst>
            <a:ext uri="{909E8E84-426E-40dd-AFC4-6F175D3DCCD1}">
              <a14:hiddenFill xmlns="" xmlns:a14="http://schemas.microsoft.com/office/drawing/2010/main">
                <a:solidFill>
                  <a:schemeClr val="tx2"/>
                </a:solidFill>
              </a14:hiddenFill>
            </a:ext>
            <a:ext uri="{91240B29-F687-4f45-9708-019B960494DF}">
              <a14:hiddenLine xmlns="" xmlns:a14="http://schemas.microsoft.com/office/drawing/2010/main" w="12700">
                <a:solidFill>
                  <a:schemeClr val="tx2"/>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ea typeface="ＭＳ Ｐゴシック" charset="0"/>
              </a:rPr>
              <a:t>Length</a:t>
            </a:r>
          </a:p>
        </p:txBody>
      </p:sp>
      <p:sp>
        <p:nvSpPr>
          <p:cNvPr id="164871" name="Text Box 7"/>
          <p:cNvSpPr txBox="1">
            <a:spLocks noChangeArrowheads="1"/>
          </p:cNvSpPr>
          <p:nvPr/>
        </p:nvSpPr>
        <p:spPr bwMode="auto">
          <a:xfrm>
            <a:off x="2971800" y="2255838"/>
            <a:ext cx="1838325" cy="396875"/>
          </a:xfrm>
          <a:prstGeom prst="rect">
            <a:avLst/>
          </a:prstGeom>
          <a:noFill/>
          <a:ln>
            <a:noFill/>
          </a:ln>
          <a:effectLst/>
          <a:extLst>
            <a:ext uri="{909E8E84-426E-40dd-AFC4-6F175D3DCCD1}">
              <a14:hiddenFill xmlns="" xmlns:a14="http://schemas.microsoft.com/office/drawing/2010/main">
                <a:solidFill>
                  <a:schemeClr val="tx2"/>
                </a:solidFill>
              </a14:hiddenFill>
            </a:ext>
            <a:ext uri="{91240B29-F687-4f45-9708-019B960494DF}">
              <a14:hiddenLine xmlns="" xmlns:a14="http://schemas.microsoft.com/office/drawing/2010/main" w="12700">
                <a:solidFill>
                  <a:schemeClr val="tx2"/>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ea typeface="ＭＳ Ｐゴシック" charset="0"/>
              </a:rPr>
              <a:t>Velocity (Front)</a:t>
            </a:r>
          </a:p>
        </p:txBody>
      </p:sp>
      <p:sp>
        <p:nvSpPr>
          <p:cNvPr id="164872" name="Text Box 8"/>
          <p:cNvSpPr txBox="1">
            <a:spLocks noChangeArrowheads="1"/>
          </p:cNvSpPr>
          <p:nvPr/>
        </p:nvSpPr>
        <p:spPr bwMode="auto">
          <a:xfrm>
            <a:off x="3200400" y="4419600"/>
            <a:ext cx="2690813" cy="396875"/>
          </a:xfrm>
          <a:prstGeom prst="rect">
            <a:avLst/>
          </a:prstGeom>
          <a:noFill/>
          <a:ln>
            <a:noFill/>
          </a:ln>
          <a:effectLst/>
          <a:extLst>
            <a:ext uri="{909E8E84-426E-40dd-AFC4-6F175D3DCCD1}">
              <a14:hiddenFill xmlns="" xmlns:a14="http://schemas.microsoft.com/office/drawing/2010/main">
                <a:solidFill>
                  <a:schemeClr val="tx2"/>
                </a:solidFill>
              </a14:hiddenFill>
            </a:ext>
            <a:ext uri="{91240B29-F687-4f45-9708-019B960494DF}">
              <a14:hiddenLine xmlns="" xmlns:a14="http://schemas.microsoft.com/office/drawing/2010/main" w="12700">
                <a:solidFill>
                  <a:schemeClr val="tx2"/>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ea typeface="ＭＳ Ｐゴシック" charset="0"/>
              </a:rPr>
              <a:t>Velocity (Trailing Edge)</a:t>
            </a:r>
          </a:p>
        </p:txBody>
      </p:sp>
    </p:spTree>
    <p:extLst>
      <p:ext uri="{BB962C8B-B14F-4D97-AF65-F5344CB8AC3E}">
        <p14:creationId xmlns:p14="http://schemas.microsoft.com/office/powerpoint/2010/main" val="17691508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600200" y="152400"/>
            <a:ext cx="7239000" cy="1143000"/>
          </a:xfrm>
        </p:spPr>
        <p:txBody>
          <a:bodyPr/>
          <a:lstStyle/>
          <a:p>
            <a:pPr>
              <a:defRPr/>
            </a:pPr>
            <a:r>
              <a:rPr lang="en-US" smtClean="0"/>
              <a:t>Plasma Jet Velocity (ETG-1)</a:t>
            </a:r>
          </a:p>
        </p:txBody>
      </p:sp>
      <p:sp>
        <p:nvSpPr>
          <p:cNvPr id="101385" name="Text Box 9"/>
          <p:cNvSpPr txBox="1">
            <a:spLocks noChangeArrowheads="1"/>
          </p:cNvSpPr>
          <p:nvPr/>
        </p:nvSpPr>
        <p:spPr bwMode="auto">
          <a:xfrm>
            <a:off x="5105400" y="1371600"/>
            <a:ext cx="3810000" cy="3743325"/>
          </a:xfrm>
          <a:prstGeom prst="rect">
            <a:avLst/>
          </a:prstGeom>
          <a:noFill/>
          <a:ln>
            <a:noFill/>
          </a:ln>
          <a:effectLst/>
          <a:extLst>
            <a:ext uri="{909E8E84-426E-40dd-AFC4-6F175D3DCCD1}">
              <a14:hiddenFill xmlns="" xmlns:a14="http://schemas.microsoft.com/office/drawing/2010/main">
                <a:solidFill>
                  <a:schemeClr val="tx2"/>
                </a:solidFill>
              </a14:hiddenFill>
            </a:ext>
            <a:ext uri="{91240B29-F687-4f45-9708-019B960494DF}">
              <a14:hiddenLine xmlns="" xmlns:a14="http://schemas.microsoft.com/office/drawing/2010/main" w="12700">
                <a:solidFill>
                  <a:schemeClr val="tx2"/>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400" u="sng" dirty="0">
                <a:ea typeface="ＭＳ Ｐゴシック" charset="0"/>
              </a:rPr>
              <a:t>Method</a:t>
            </a:r>
            <a:r>
              <a:rPr lang="en-US" sz="2400" dirty="0">
                <a:ea typeface="ＭＳ Ｐゴシック" charset="0"/>
              </a:rPr>
              <a:t>:</a:t>
            </a:r>
          </a:p>
          <a:p>
            <a:pPr>
              <a:defRPr/>
            </a:pPr>
            <a:r>
              <a:rPr lang="en-US" sz="2400" dirty="0">
                <a:ea typeface="ＭＳ Ｐゴシック" charset="0"/>
              </a:rPr>
              <a:t>Jet velocity determined by</a:t>
            </a:r>
          </a:p>
          <a:p>
            <a:pPr>
              <a:defRPr/>
            </a:pPr>
            <a:r>
              <a:rPr lang="en-US" sz="2400" dirty="0">
                <a:ea typeface="ＭＳ Ｐゴシック" charset="0"/>
              </a:rPr>
              <a:t>onset of diamagnetic cavity </a:t>
            </a:r>
          </a:p>
          <a:p>
            <a:pPr>
              <a:defRPr/>
            </a:pPr>
            <a:r>
              <a:rPr lang="en-US" sz="2400" dirty="0">
                <a:ea typeface="ＭＳ Ｐゴシック" charset="0"/>
              </a:rPr>
              <a:t>observed at three different</a:t>
            </a:r>
          </a:p>
          <a:p>
            <a:pPr>
              <a:defRPr/>
            </a:pPr>
            <a:r>
              <a:rPr lang="en-US" sz="2400" dirty="0">
                <a:ea typeface="ＭＳ Ｐゴシック" charset="0"/>
              </a:rPr>
              <a:t>payload locations.  Injection</a:t>
            </a:r>
          </a:p>
          <a:p>
            <a:pPr>
              <a:defRPr/>
            </a:pPr>
            <a:r>
              <a:rPr lang="en-US" sz="2400" dirty="0">
                <a:ea typeface="ＭＳ Ｐゴシック" charset="0"/>
              </a:rPr>
              <a:t>of jet determined by onset</a:t>
            </a:r>
          </a:p>
          <a:p>
            <a:pPr>
              <a:defRPr/>
            </a:pPr>
            <a:r>
              <a:rPr lang="en-US" sz="2400" dirty="0">
                <a:ea typeface="ＭＳ Ｐゴシック" charset="0"/>
              </a:rPr>
              <a:t>of optical flash observed in</a:t>
            </a:r>
          </a:p>
          <a:p>
            <a:pPr>
              <a:defRPr/>
            </a:pPr>
            <a:r>
              <a:rPr lang="en-US" sz="2400" dirty="0">
                <a:ea typeface="ＭＳ Ｐゴシック" charset="0"/>
              </a:rPr>
              <a:t>high speed photometer data. </a:t>
            </a:r>
          </a:p>
          <a:p>
            <a:pPr>
              <a:defRPr/>
            </a:pPr>
            <a:r>
              <a:rPr lang="en-US" sz="2400" dirty="0">
                <a:ea typeface="ＭＳ Ｐゴシック" charset="0"/>
              </a:rPr>
              <a:t>Distance determined using </a:t>
            </a:r>
          </a:p>
          <a:p>
            <a:pPr>
              <a:defRPr/>
            </a:pPr>
            <a:r>
              <a:rPr lang="en-US" sz="2400" dirty="0">
                <a:ea typeface="ＭＳ Ｐゴシック" charset="0"/>
              </a:rPr>
              <a:t>GPS data.</a:t>
            </a:r>
            <a:endParaRPr lang="en-US" dirty="0">
              <a:ea typeface="ＭＳ Ｐゴシック" charset="0"/>
            </a:endParaRPr>
          </a:p>
        </p:txBody>
      </p:sp>
      <p:pic>
        <p:nvPicPr>
          <p:cNvPr id="2" name="Picture 1"/>
          <p:cNvPicPr>
            <a:picLocks noChangeAspect="1"/>
          </p:cNvPicPr>
          <p:nvPr/>
        </p:nvPicPr>
        <p:blipFill>
          <a:blip r:embed="rId2"/>
          <a:stretch>
            <a:fillRect/>
          </a:stretch>
        </p:blipFill>
        <p:spPr>
          <a:xfrm>
            <a:off x="345329" y="1063487"/>
            <a:ext cx="4406900" cy="5715000"/>
          </a:xfrm>
          <a:prstGeom prst="rect">
            <a:avLst/>
          </a:prstGeom>
        </p:spPr>
      </p:pic>
    </p:spTree>
    <p:extLst>
      <p:ext uri="{BB962C8B-B14F-4D97-AF65-F5344CB8AC3E}">
        <p14:creationId xmlns:p14="http://schemas.microsoft.com/office/powerpoint/2010/main" val="60465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0090"/>
                </a:solidFill>
              </a:rPr>
              <a:t>Ion and Electron Data:  ETG-1</a:t>
            </a:r>
            <a:endParaRPr lang="en-US" sz="4000" b="1" dirty="0">
              <a:solidFill>
                <a:srgbClr val="000090"/>
              </a:solidFill>
            </a:endParaRPr>
          </a:p>
        </p:txBody>
      </p:sp>
      <p:pic>
        <p:nvPicPr>
          <p:cNvPr id="4" name="Picture 3"/>
          <p:cNvPicPr>
            <a:picLocks noChangeAspect="1"/>
          </p:cNvPicPr>
          <p:nvPr/>
        </p:nvPicPr>
        <p:blipFill>
          <a:blip r:embed="rId3"/>
          <a:stretch>
            <a:fillRect/>
          </a:stretch>
        </p:blipFill>
        <p:spPr>
          <a:xfrm>
            <a:off x="2019652" y="1435991"/>
            <a:ext cx="5034225" cy="4944681"/>
          </a:xfrm>
          <a:prstGeom prst="rect">
            <a:avLst/>
          </a:prstGeom>
        </p:spPr>
      </p:pic>
    </p:spTree>
    <p:extLst>
      <p:ext uri="{BB962C8B-B14F-4D97-AF65-F5344CB8AC3E}">
        <p14:creationId xmlns:p14="http://schemas.microsoft.com/office/powerpoint/2010/main" val="537322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762000" y="228600"/>
            <a:ext cx="7239000" cy="1143000"/>
          </a:xfrm>
        </p:spPr>
        <p:txBody>
          <a:bodyPr>
            <a:normAutofit fontScale="90000"/>
          </a:bodyPr>
          <a:lstStyle/>
          <a:p>
            <a:pPr>
              <a:defRPr/>
            </a:pPr>
            <a:r>
              <a:rPr lang="en-US" smtClean="0"/>
              <a:t>Mass Spectrum Derived From Ion ESA Time of Flight</a:t>
            </a:r>
          </a:p>
        </p:txBody>
      </p:sp>
      <p:graphicFrame>
        <p:nvGraphicFramePr>
          <p:cNvPr id="22530" name="Object 3"/>
          <p:cNvGraphicFramePr>
            <a:graphicFrameLocks noChangeAspect="1"/>
          </p:cNvGraphicFramePr>
          <p:nvPr/>
        </p:nvGraphicFramePr>
        <p:xfrm>
          <a:off x="1295400" y="1371600"/>
          <a:ext cx="6324600" cy="4951413"/>
        </p:xfrm>
        <a:graphic>
          <a:graphicData uri="http://schemas.openxmlformats.org/presentationml/2006/ole">
            <mc:AlternateContent xmlns:mc="http://schemas.openxmlformats.org/markup-compatibility/2006">
              <mc:Choice xmlns:v="urn:schemas-microsoft-com:vml" Requires="v">
                <p:oleObj spid="_x0000_s3080" name="Document" r:id="rId3" imgW="4806696" imgH="3764280" progId="Word.Document.8">
                  <p:embed/>
                </p:oleObj>
              </mc:Choice>
              <mc:Fallback>
                <p:oleObj name="Document" r:id="rId3" imgW="4806696" imgH="376428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371600"/>
                        <a:ext cx="6324600" cy="495141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tx2"/>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53604" name="Line 4"/>
          <p:cNvSpPr>
            <a:spLocks noChangeShapeType="1"/>
          </p:cNvSpPr>
          <p:nvPr/>
        </p:nvSpPr>
        <p:spPr bwMode="auto">
          <a:xfrm>
            <a:off x="2362200" y="2362200"/>
            <a:ext cx="0" cy="533400"/>
          </a:xfrm>
          <a:prstGeom prst="line">
            <a:avLst/>
          </a:prstGeom>
          <a:noFill/>
          <a:ln w="12700">
            <a:solidFill>
              <a:schemeClr val="tx2"/>
            </a:solidFill>
            <a:round/>
            <a:headEnd type="none" w="sm" len="sm"/>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53605" name="Text Box 5"/>
          <p:cNvSpPr txBox="1">
            <a:spLocks noChangeArrowheads="1"/>
          </p:cNvSpPr>
          <p:nvPr/>
        </p:nvSpPr>
        <p:spPr bwMode="auto">
          <a:xfrm>
            <a:off x="2133600" y="1905000"/>
            <a:ext cx="593725" cy="457200"/>
          </a:xfrm>
          <a:prstGeom prst="rect">
            <a:avLst/>
          </a:prstGeom>
          <a:noFill/>
          <a:ln>
            <a:noFill/>
          </a:ln>
          <a:effectLst/>
          <a:extLst>
            <a:ext uri="{909E8E84-426E-40dd-AFC4-6F175D3DCCD1}">
              <a14:hiddenFill xmlns="" xmlns:a14="http://schemas.microsoft.com/office/drawing/2010/main">
                <a:solidFill>
                  <a:schemeClr val="tx2"/>
                </a:solidFill>
              </a14:hiddenFill>
            </a:ext>
            <a:ext uri="{91240B29-F687-4f45-9708-019B960494DF}">
              <a14:hiddenLine xmlns="" xmlns:a14="http://schemas.microsoft.com/office/drawing/2010/main" w="12700">
                <a:solidFill>
                  <a:schemeClr val="tx2"/>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b="1">
                <a:ea typeface="ＭＳ Ｐゴシック" charset="0"/>
              </a:rPr>
              <a:t>O+</a:t>
            </a:r>
            <a:endParaRPr lang="en-US">
              <a:ea typeface="ＭＳ Ｐゴシック" charset="0"/>
            </a:endParaRPr>
          </a:p>
        </p:txBody>
      </p:sp>
      <p:sp>
        <p:nvSpPr>
          <p:cNvPr id="153606" name="Text Box 6"/>
          <p:cNvSpPr txBox="1">
            <a:spLocks noChangeArrowheads="1"/>
          </p:cNvSpPr>
          <p:nvPr/>
        </p:nvSpPr>
        <p:spPr bwMode="auto">
          <a:xfrm>
            <a:off x="2743200" y="1752600"/>
            <a:ext cx="661988" cy="457200"/>
          </a:xfrm>
          <a:prstGeom prst="rect">
            <a:avLst/>
          </a:prstGeom>
          <a:noFill/>
          <a:ln>
            <a:noFill/>
          </a:ln>
          <a:effectLst/>
          <a:extLst>
            <a:ext uri="{909E8E84-426E-40dd-AFC4-6F175D3DCCD1}">
              <a14:hiddenFill xmlns="" xmlns:a14="http://schemas.microsoft.com/office/drawing/2010/main">
                <a:solidFill>
                  <a:schemeClr val="tx2"/>
                </a:solidFill>
              </a14:hiddenFill>
            </a:ext>
            <a:ext uri="{91240B29-F687-4f45-9708-019B960494DF}">
              <a14:hiddenLine xmlns="" xmlns:a14="http://schemas.microsoft.com/office/drawing/2010/main" w="12700">
                <a:solidFill>
                  <a:schemeClr val="tx2"/>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b="1">
                <a:ea typeface="ＭＳ Ｐゴシック" charset="0"/>
              </a:rPr>
              <a:t>Al+</a:t>
            </a:r>
            <a:endParaRPr lang="en-US">
              <a:ea typeface="ＭＳ Ｐゴシック" charset="0"/>
            </a:endParaRPr>
          </a:p>
        </p:txBody>
      </p:sp>
      <p:sp>
        <p:nvSpPr>
          <p:cNvPr id="153607" name="Line 7"/>
          <p:cNvSpPr>
            <a:spLocks noChangeShapeType="1"/>
          </p:cNvSpPr>
          <p:nvPr/>
        </p:nvSpPr>
        <p:spPr bwMode="auto">
          <a:xfrm>
            <a:off x="2971800" y="2133600"/>
            <a:ext cx="0" cy="152400"/>
          </a:xfrm>
          <a:prstGeom prst="line">
            <a:avLst/>
          </a:prstGeom>
          <a:noFill/>
          <a:ln w="12700">
            <a:solidFill>
              <a:schemeClr val="tx2"/>
            </a:solidFill>
            <a:round/>
            <a:headEnd type="none" w="sm" len="sm"/>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Tree>
    <p:extLst>
      <p:ext uri="{BB962C8B-B14F-4D97-AF65-F5344CB8AC3E}">
        <p14:creationId xmlns:p14="http://schemas.microsoft.com/office/powerpoint/2010/main" val="1976197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36270" y="154644"/>
            <a:ext cx="5055681" cy="6548037"/>
          </a:xfrm>
          <a:prstGeom prst="rect">
            <a:avLst/>
          </a:prstGeom>
        </p:spPr>
      </p:pic>
      <p:sp>
        <p:nvSpPr>
          <p:cNvPr id="2" name="Title 1"/>
          <p:cNvSpPr>
            <a:spLocks noGrp="1"/>
          </p:cNvSpPr>
          <p:nvPr>
            <p:ph type="title"/>
          </p:nvPr>
        </p:nvSpPr>
        <p:spPr>
          <a:xfrm>
            <a:off x="338417" y="38044"/>
            <a:ext cx="8229600" cy="1143000"/>
          </a:xfrm>
        </p:spPr>
        <p:txBody>
          <a:bodyPr>
            <a:normAutofit/>
          </a:bodyPr>
          <a:lstStyle/>
          <a:p>
            <a:r>
              <a:rPr lang="en-US" b="1" dirty="0" smtClean="0">
                <a:solidFill>
                  <a:srgbClr val="000090"/>
                </a:solidFill>
              </a:rPr>
              <a:t>Plasma Waves /E-fields</a:t>
            </a:r>
            <a:endParaRPr lang="en-US" dirty="0"/>
          </a:p>
        </p:txBody>
      </p:sp>
    </p:spTree>
    <p:extLst>
      <p:ext uri="{BB962C8B-B14F-4D97-AF65-F5344CB8AC3E}">
        <p14:creationId xmlns:p14="http://schemas.microsoft.com/office/powerpoint/2010/main" val="8573875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type="body" idx="1"/>
          </p:nvPr>
        </p:nvSpPr>
        <p:spPr/>
        <p:txBody>
          <a:bodyPr/>
          <a:lstStyle/>
          <a:p>
            <a:pPr>
              <a:defRPr/>
            </a:pPr>
            <a:endParaRPr lang="en-US" smtClean="0"/>
          </a:p>
        </p:txBody>
      </p:sp>
      <p:pic>
        <p:nvPicPr>
          <p:cNvPr id="17410" name="Picture 4" descr="vlf15_0_15ms"/>
          <p:cNvPicPr>
            <a:picLocks noChangeAspect="1" noChangeArrowheads="1"/>
          </p:cNvPicPr>
          <p:nvPr/>
        </p:nvPicPr>
        <p:blipFill>
          <a:blip r:embed="rId2">
            <a:extLst>
              <a:ext uri="{28A0092B-C50C-407E-A947-70E740481C1C}">
                <a14:useLocalDpi xmlns:a14="http://schemas.microsoft.com/office/drawing/2010/main" val="0"/>
              </a:ext>
            </a:extLst>
          </a:blip>
          <a:srcRect b="36380"/>
          <a:stretch>
            <a:fillRect/>
          </a:stretch>
        </p:blipFill>
        <p:spPr bwMode="auto">
          <a:xfrm>
            <a:off x="762000" y="762000"/>
            <a:ext cx="7010400" cy="576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62" name="Rectangle 2"/>
          <p:cNvSpPr>
            <a:spLocks noGrp="1" noChangeArrowheads="1"/>
          </p:cNvSpPr>
          <p:nvPr>
            <p:ph type="title"/>
          </p:nvPr>
        </p:nvSpPr>
        <p:spPr>
          <a:xfrm>
            <a:off x="1143000" y="228600"/>
            <a:ext cx="7239000" cy="1143000"/>
          </a:xfrm>
        </p:spPr>
        <p:txBody>
          <a:bodyPr>
            <a:normAutofit fontScale="90000"/>
          </a:bodyPr>
          <a:lstStyle/>
          <a:p>
            <a:pPr>
              <a:defRPr/>
            </a:pPr>
            <a:r>
              <a:rPr lang="en-US" smtClean="0"/>
              <a:t>Injection-1:  Wave Electric Field</a:t>
            </a:r>
          </a:p>
        </p:txBody>
      </p:sp>
    </p:spTree>
    <p:extLst>
      <p:ext uri="{BB962C8B-B14F-4D97-AF65-F5344CB8AC3E}">
        <p14:creationId xmlns:p14="http://schemas.microsoft.com/office/powerpoint/2010/main" val="10781617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914400" y="304800"/>
            <a:ext cx="7239000" cy="1143000"/>
          </a:xfrm>
        </p:spPr>
        <p:txBody>
          <a:bodyPr/>
          <a:lstStyle/>
          <a:p>
            <a:pPr>
              <a:defRPr/>
            </a:pPr>
            <a:r>
              <a:rPr lang="en-US" smtClean="0"/>
              <a:t>Summary</a:t>
            </a:r>
          </a:p>
        </p:txBody>
      </p:sp>
      <p:sp>
        <p:nvSpPr>
          <p:cNvPr id="121859" name="Rectangle 3"/>
          <p:cNvSpPr>
            <a:spLocks noGrp="1" noChangeArrowheads="1"/>
          </p:cNvSpPr>
          <p:nvPr>
            <p:ph type="body" idx="1"/>
          </p:nvPr>
        </p:nvSpPr>
        <p:spPr>
          <a:xfrm>
            <a:off x="838200" y="1524000"/>
            <a:ext cx="7772400" cy="4114800"/>
          </a:xfrm>
        </p:spPr>
        <p:txBody>
          <a:bodyPr>
            <a:normAutofit fontScale="85000" lnSpcReduction="10000"/>
          </a:bodyPr>
          <a:lstStyle/>
          <a:p>
            <a:r>
              <a:rPr lang="en-US" altLang="x-none"/>
              <a:t>APEX North Star Observations Contrast Jet Ionization in the presence of an </a:t>
            </a:r>
            <a:r>
              <a:rPr lang="ja-JP" altLang="en-US">
                <a:latin typeface="Arial" charset="0"/>
              </a:rPr>
              <a:t>“</a:t>
            </a:r>
            <a:r>
              <a:rPr lang="en-US" altLang="ja-JP"/>
              <a:t>artificial air cloud</a:t>
            </a:r>
            <a:r>
              <a:rPr lang="ja-JP" altLang="en-US">
                <a:latin typeface="Arial" charset="0"/>
              </a:rPr>
              <a:t>”</a:t>
            </a:r>
            <a:r>
              <a:rPr lang="en-US" altLang="ja-JP"/>
              <a:t> and in ambient conditions (280 km altitude).</a:t>
            </a:r>
          </a:p>
          <a:p>
            <a:r>
              <a:rPr lang="en-US" altLang="x-none"/>
              <a:t>Multi-Point Measurements Acquired That Document Jet Velocity Slow Down as a function of time (distance), allowing for detailed comparisons with model calculations</a:t>
            </a:r>
          </a:p>
          <a:p>
            <a:r>
              <a:rPr lang="en-US" altLang="x-none"/>
              <a:t>Spectral and High-Speed Optical Data Acquired, allowing investigation of neutral-ion chemistry of plasma jet - environment interactions.</a:t>
            </a:r>
          </a:p>
        </p:txBody>
      </p:sp>
    </p:spTree>
    <p:extLst>
      <p:ext uri="{BB962C8B-B14F-4D97-AF65-F5344CB8AC3E}">
        <p14:creationId xmlns:p14="http://schemas.microsoft.com/office/powerpoint/2010/main" val="13846804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8049"/>
            <a:ext cx="8229600" cy="1143000"/>
          </a:xfrm>
        </p:spPr>
        <p:txBody>
          <a:bodyPr/>
          <a:lstStyle/>
          <a:p>
            <a:r>
              <a:rPr lang="en-US" b="1" dirty="0" smtClean="0">
                <a:solidFill>
                  <a:srgbClr val="000090"/>
                </a:solidFill>
              </a:rPr>
              <a:t>Instrumentation Summary</a:t>
            </a:r>
            <a:endParaRPr lang="en-US" b="1" dirty="0">
              <a:solidFill>
                <a:srgbClr val="000090"/>
              </a:solidFill>
            </a:endParaRPr>
          </a:p>
        </p:txBody>
      </p:sp>
      <p:pic>
        <p:nvPicPr>
          <p:cNvPr id="7" name="Picture 6"/>
          <p:cNvPicPr>
            <a:picLocks noChangeAspect="1"/>
          </p:cNvPicPr>
          <p:nvPr/>
        </p:nvPicPr>
        <p:blipFill>
          <a:blip r:embed="rId3"/>
          <a:stretch>
            <a:fillRect/>
          </a:stretch>
        </p:blipFill>
        <p:spPr>
          <a:xfrm>
            <a:off x="2183124" y="1311049"/>
            <a:ext cx="4651461" cy="5306180"/>
          </a:xfrm>
          <a:prstGeom prst="rect">
            <a:avLst/>
          </a:prstGeom>
        </p:spPr>
      </p:pic>
    </p:spTree>
    <p:extLst>
      <p:ext uri="{BB962C8B-B14F-4D97-AF65-F5344CB8AC3E}">
        <p14:creationId xmlns:p14="http://schemas.microsoft.com/office/powerpoint/2010/main" val="36655002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12184"/>
            <a:ext cx="8229600" cy="1143000"/>
          </a:xfrm>
        </p:spPr>
        <p:txBody>
          <a:bodyPr>
            <a:normAutofit fontScale="90000"/>
          </a:bodyPr>
          <a:lstStyle/>
          <a:p>
            <a:r>
              <a:rPr lang="en-US" sz="3600" b="1" dirty="0">
                <a:solidFill>
                  <a:srgbClr val="000099"/>
                </a:solidFill>
              </a:rPr>
              <a:t>The APEX North Star Artificial Plasma Jet </a:t>
            </a:r>
            <a:r>
              <a:rPr lang="en-US" sz="3600" b="1" dirty="0" smtClean="0">
                <a:solidFill>
                  <a:srgbClr val="000099"/>
                </a:solidFill>
              </a:rPr>
              <a:t>Experiment</a:t>
            </a:r>
            <a:r>
              <a:rPr lang="en-US" dirty="0"/>
              <a:t/>
            </a:r>
            <a:br>
              <a:rPr lang="en-US" dirty="0"/>
            </a:br>
            <a:endParaRPr lang="en-US" dirty="0"/>
          </a:p>
        </p:txBody>
      </p:sp>
      <p:sp>
        <p:nvSpPr>
          <p:cNvPr id="4" name="Content Placeholder 3"/>
          <p:cNvSpPr>
            <a:spLocks noGrp="1"/>
          </p:cNvSpPr>
          <p:nvPr>
            <p:ph idx="1"/>
          </p:nvPr>
        </p:nvSpPr>
        <p:spPr>
          <a:xfrm>
            <a:off x="457200" y="1665653"/>
            <a:ext cx="8229600" cy="4959725"/>
          </a:xfrm>
        </p:spPr>
        <p:txBody>
          <a:bodyPr>
            <a:normAutofit fontScale="70000" lnSpcReduction="20000"/>
          </a:bodyPr>
          <a:lstStyle/>
          <a:p>
            <a:pPr marL="0" indent="0">
              <a:buNone/>
            </a:pPr>
            <a:r>
              <a:rPr lang="en-US" sz="1800" b="1" dirty="0" smtClean="0"/>
              <a:t>Abstract</a:t>
            </a:r>
            <a:endParaRPr lang="en-US" sz="1800" dirty="0" smtClean="0"/>
          </a:p>
          <a:p>
            <a:pPr algn="just"/>
            <a:endParaRPr lang="en-US" sz="1800" dirty="0"/>
          </a:p>
          <a:p>
            <a:pPr marL="0" indent="0">
              <a:buNone/>
            </a:pPr>
            <a:r>
              <a:rPr lang="en-US" sz="1800" dirty="0" smtClean="0"/>
              <a:t>	The </a:t>
            </a:r>
            <a:r>
              <a:rPr lang="en-US" sz="1800" dirty="0"/>
              <a:t>Active Plasma </a:t>
            </a:r>
            <a:r>
              <a:rPr lang="en-US" sz="1800" dirty="0" err="1"/>
              <a:t>EXperiment</a:t>
            </a:r>
            <a:r>
              <a:rPr lang="en-US" sz="1800" dirty="0"/>
              <a:t> North Star mission was designed to investigate the dynamics and interactions of high-speed plasma jets in the high-latitude ionosphere. The artificial high-speed plasma jets produced during the North Star mission are relevant to plasma jets produced by electric propulsion thrusters, to electrodynamics associated with spacecraft tethers, and to advance spacecraft charging technologies.  In addition, this experiment is relevant to the study of basic plasma physics problems such as momentum coupling between different plasma populations and how this coupling relates to the propagation of Alfven waves and electron acceleration.  Specifically, the goals of the North Star mission were to address issues relating to the propagation of high-speed plasma jets across magnetic field lines, investigate the role of the neutral atmosphere in secondary jet ionization processes, and assess the Critical Ionization Velocity hypothesis.</a:t>
            </a:r>
          </a:p>
          <a:p>
            <a:pPr marL="0" indent="0">
              <a:buNone/>
            </a:pPr>
            <a:r>
              <a:rPr lang="en-US" sz="1800" dirty="0" smtClean="0"/>
              <a:t>	The </a:t>
            </a:r>
            <a:r>
              <a:rPr lang="en-US" sz="1800" dirty="0"/>
              <a:t>North Star mission was launched on 22 January 1999 at 1358:03 UT using a Black Brant XII sounding rocket from Poker Flat, Alaska (Figure 1). The experiment occurred just after an </a:t>
            </a:r>
            <a:r>
              <a:rPr lang="en-US" sz="1800" dirty="0" err="1"/>
              <a:t>auroral</a:t>
            </a:r>
            <a:r>
              <a:rPr lang="en-US" sz="1800" dirty="0"/>
              <a:t> breakup. The trajectory of the rocket crossed </a:t>
            </a:r>
            <a:r>
              <a:rPr lang="en-US" sz="1800" dirty="0" err="1"/>
              <a:t>auroral</a:t>
            </a:r>
            <a:r>
              <a:rPr lang="en-US" sz="1800" dirty="0"/>
              <a:t> arcs on its ascent prior to the execution of the two active plasma jet experiments. The plasma jets were produced using a device known as an Explosive Type Generator (ETG) and resulted in the generation of a high-speed jet of both neutral and ionized aluminum. The neutral aluminum is formed from the rapid recombination of aluminum ions formed at the time of the initial jet initiation. The jets were directed perpendicular to the magnetic field towards instrumented sub-payloads located 200 to 1500 m from the source. The plasma jets experiments occurred at altitudes of 360 km (ETG-1) and 280 km (ETG-2). A canister of compressed air was released prior to ETG-1 injection to simulate the neutral density at a 150-km altitude in the vicinity of the payload. </a:t>
            </a:r>
          </a:p>
          <a:p>
            <a:pPr marL="0" indent="0">
              <a:buNone/>
            </a:pPr>
            <a:r>
              <a:rPr lang="en-US" sz="1800" dirty="0" smtClean="0"/>
              <a:t>	The </a:t>
            </a:r>
            <a:r>
              <a:rPr lang="en-US" sz="1800" dirty="0"/>
              <a:t>North Star plasma jet papers reviewed in this introduction address diverse topics, such as plasma jet electrodynamics, plasma jet magnetic field perturbations, plasma jet propagation and neutralization, optical signatures of the plasma jet, and the Critical Ionization Velocity (CIV) theory. </a:t>
            </a:r>
          </a:p>
          <a:p>
            <a:pPr marL="0" indent="0">
              <a:buNone/>
            </a:pPr>
            <a:r>
              <a:rPr lang="en-US" sz="1800" dirty="0" smtClean="0"/>
              <a:t>	This presentation will include an </a:t>
            </a:r>
            <a:r>
              <a:rPr lang="en-US" sz="1800" dirty="0"/>
              <a:t>overview of the North Star mission and a review of the findings, and they discuss the high-speed optical measurements of the high-speed aluminum plasma jet injection. The emissions were dominated by line emissions due to neutral aluminum and a continuum thought to be from hot (1500 to 2000 K), micron-sized debris. The timing from detectors viewing the jet and looking away from the jet confirms an average jet speed of 20 to 25 km/s during the first tens of milliseconds. This is consistent with the </a:t>
            </a:r>
            <a:r>
              <a:rPr lang="en-US" sz="1800" i="1" dirty="0"/>
              <a:t>in situ</a:t>
            </a:r>
            <a:r>
              <a:rPr lang="en-US" sz="1800" dirty="0"/>
              <a:t> measurements that indicate similar speeds associated with the core of the jet.</a:t>
            </a:r>
          </a:p>
          <a:p>
            <a:pPr marL="0" indent="0">
              <a:buNone/>
            </a:pPr>
            <a:endParaRPr lang="en-US" sz="1800" dirty="0"/>
          </a:p>
          <a:p>
            <a:pPr marL="0" indent="0">
              <a:buNone/>
            </a:pPr>
            <a:endParaRPr lang="en-US" sz="1800" dirty="0"/>
          </a:p>
          <a:p>
            <a:endParaRPr lang="en-US" dirty="0"/>
          </a:p>
        </p:txBody>
      </p:sp>
      <p:sp>
        <p:nvSpPr>
          <p:cNvPr id="5" name="Rectangle 4"/>
          <p:cNvSpPr/>
          <p:nvPr/>
        </p:nvSpPr>
        <p:spPr>
          <a:xfrm>
            <a:off x="921761" y="1347407"/>
            <a:ext cx="7373711" cy="307777"/>
          </a:xfrm>
          <a:prstGeom prst="rect">
            <a:avLst/>
          </a:prstGeom>
        </p:spPr>
        <p:txBody>
          <a:bodyPr wrap="square">
            <a:spAutoFit/>
          </a:bodyPr>
          <a:lstStyle/>
          <a:p>
            <a:pPr algn="ctr"/>
            <a:r>
              <a:rPr lang="en-US" sz="1400" b="1" dirty="0" smtClean="0"/>
              <a:t>Robert  Erlandson (JHU/APL)</a:t>
            </a:r>
            <a:endParaRPr lang="en-US" sz="1050" dirty="0"/>
          </a:p>
        </p:txBody>
      </p:sp>
    </p:spTree>
    <p:extLst>
      <p:ext uri="{BB962C8B-B14F-4D97-AF65-F5344CB8AC3E}">
        <p14:creationId xmlns:p14="http://schemas.microsoft.com/office/powerpoint/2010/main" val="3536336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066800" y="304800"/>
            <a:ext cx="7239000" cy="1143000"/>
          </a:xfrm>
        </p:spPr>
        <p:txBody>
          <a:bodyPr/>
          <a:lstStyle/>
          <a:p>
            <a:pPr>
              <a:defRPr/>
            </a:pPr>
            <a:r>
              <a:rPr lang="en-US" smtClean="0"/>
              <a:t>APEX North Star Science Goals</a:t>
            </a:r>
          </a:p>
        </p:txBody>
      </p:sp>
      <p:sp>
        <p:nvSpPr>
          <p:cNvPr id="59395" name="Rectangle 3"/>
          <p:cNvSpPr>
            <a:spLocks noGrp="1" noChangeArrowheads="1"/>
          </p:cNvSpPr>
          <p:nvPr>
            <p:ph type="body" idx="1"/>
          </p:nvPr>
        </p:nvSpPr>
        <p:spPr>
          <a:xfrm>
            <a:off x="914400" y="1524000"/>
            <a:ext cx="7772400" cy="4114800"/>
          </a:xfrm>
        </p:spPr>
        <p:txBody>
          <a:bodyPr>
            <a:normAutofit fontScale="85000" lnSpcReduction="20000"/>
          </a:bodyPr>
          <a:lstStyle/>
          <a:p>
            <a:pPr>
              <a:defRPr/>
            </a:pPr>
            <a:r>
              <a:rPr lang="en-US" smtClean="0"/>
              <a:t>Interaction of a high speed plasma jet with the atmosphere</a:t>
            </a:r>
          </a:p>
          <a:p>
            <a:pPr lvl="1">
              <a:defRPr/>
            </a:pPr>
            <a:r>
              <a:rPr lang="en-US" smtClean="0"/>
              <a:t>Ionization Mechanisms: </a:t>
            </a:r>
          </a:p>
          <a:p>
            <a:pPr lvl="2">
              <a:defRPr/>
            </a:pPr>
            <a:r>
              <a:rPr lang="en-US" smtClean="0"/>
              <a:t>CIV</a:t>
            </a:r>
          </a:p>
          <a:p>
            <a:pPr lvl="1">
              <a:defRPr/>
            </a:pPr>
            <a:r>
              <a:rPr lang="en-US" smtClean="0"/>
              <a:t>Neutral Ion Chemistry</a:t>
            </a:r>
          </a:p>
          <a:p>
            <a:pPr lvl="1">
              <a:defRPr/>
            </a:pPr>
            <a:r>
              <a:rPr lang="en-US" smtClean="0"/>
              <a:t>Excitation of Artificial Aurora</a:t>
            </a:r>
          </a:p>
          <a:p>
            <a:pPr>
              <a:defRPr/>
            </a:pPr>
            <a:r>
              <a:rPr lang="en-US" smtClean="0"/>
              <a:t>Interaction of a high speed plasma jet with the ionospheric plasma</a:t>
            </a:r>
          </a:p>
          <a:p>
            <a:pPr lvl="1">
              <a:defRPr/>
            </a:pPr>
            <a:r>
              <a:rPr lang="en-US" smtClean="0"/>
              <a:t>Jet Propagation &amp; Neutralization</a:t>
            </a:r>
          </a:p>
          <a:p>
            <a:pPr lvl="1">
              <a:defRPr/>
            </a:pPr>
            <a:r>
              <a:rPr lang="en-US" smtClean="0"/>
              <a:t>Plasma Wave Generation</a:t>
            </a:r>
          </a:p>
          <a:p>
            <a:pPr lvl="1">
              <a:defRPr/>
            </a:pPr>
            <a:r>
              <a:rPr lang="en-US" smtClean="0"/>
              <a:t>Ion Heating &amp; Acceleration</a:t>
            </a:r>
          </a:p>
        </p:txBody>
      </p:sp>
    </p:spTree>
    <p:extLst>
      <p:ext uri="{BB962C8B-B14F-4D97-AF65-F5344CB8AC3E}">
        <p14:creationId xmlns:p14="http://schemas.microsoft.com/office/powerpoint/2010/main" val="893233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0" y="0"/>
            <a:ext cx="9144000" cy="6867331"/>
          </a:xfrm>
          <a:prstGeom prst="rect">
            <a:avLst/>
          </a:prstGeom>
        </p:spPr>
      </p:pic>
    </p:spTree>
    <p:extLst>
      <p:ext uri="{BB962C8B-B14F-4D97-AF65-F5344CB8AC3E}">
        <p14:creationId xmlns:p14="http://schemas.microsoft.com/office/powerpoint/2010/main" val="4034553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90"/>
                </a:solidFill>
                <a:latin typeface="Arial" charset="0"/>
              </a:rPr>
              <a:t>Plasma Jet Generator</a:t>
            </a:r>
            <a:endParaRPr lang="en-US" dirty="0"/>
          </a:p>
        </p:txBody>
      </p:sp>
      <p:sp>
        <p:nvSpPr>
          <p:cNvPr id="3" name="Content Placeholder 2"/>
          <p:cNvSpPr>
            <a:spLocks noGrp="1"/>
          </p:cNvSpPr>
          <p:nvPr>
            <p:ph idx="1"/>
          </p:nvPr>
        </p:nvSpPr>
        <p:spPr>
          <a:xfrm>
            <a:off x="6094477" y="1782928"/>
            <a:ext cx="2878201" cy="4525963"/>
          </a:xfrm>
        </p:spPr>
        <p:txBody>
          <a:bodyPr/>
          <a:lstStyle/>
          <a:p>
            <a:pPr marL="0" indent="0">
              <a:buNone/>
            </a:pPr>
            <a:r>
              <a:rPr lang="en-US" sz="1600" b="1" dirty="0" smtClean="0"/>
              <a:t>ETG Parameters</a:t>
            </a:r>
          </a:p>
          <a:p>
            <a:pPr algn="just"/>
            <a:r>
              <a:rPr lang="en-US" sz="1600" dirty="0" smtClean="0"/>
              <a:t>Injection 1:  360 km (air)</a:t>
            </a:r>
          </a:p>
          <a:p>
            <a:pPr algn="just"/>
            <a:r>
              <a:rPr lang="en-US" sz="1600" dirty="0" smtClean="0"/>
              <a:t>Injection 2:  280 km (no air)</a:t>
            </a:r>
          </a:p>
          <a:p>
            <a:pPr algn="just"/>
            <a:r>
              <a:rPr lang="en-US" sz="1600" dirty="0" smtClean="0"/>
              <a:t>Jet Mass:  30 g</a:t>
            </a:r>
          </a:p>
          <a:p>
            <a:pPr algn="just"/>
            <a:r>
              <a:rPr lang="en-US" sz="1600" dirty="0" smtClean="0"/>
              <a:t>Jet Velocity:  8 -40 km/s</a:t>
            </a:r>
          </a:p>
          <a:p>
            <a:pPr algn="just"/>
            <a:r>
              <a:rPr lang="en-US" sz="1600" dirty="0" smtClean="0"/>
              <a:t>Jet Half Angle:  20 degrees</a:t>
            </a:r>
          </a:p>
          <a:p>
            <a:endParaRPr lang="en-US" dirty="0"/>
          </a:p>
        </p:txBody>
      </p:sp>
      <p:pic>
        <p:nvPicPr>
          <p:cNvPr id="4" name="Picture 2" descr="\\Tst3server\tst staff\Saina, Magda\Erlanson figs 1&amp;3 THANKS!!\figure1a.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359" y="1893831"/>
            <a:ext cx="5582455" cy="31374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65275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841"/>
            <a:ext cx="8229600" cy="1143000"/>
          </a:xfrm>
        </p:spPr>
        <p:txBody>
          <a:bodyPr>
            <a:normAutofit fontScale="90000"/>
          </a:bodyPr>
          <a:lstStyle/>
          <a:p>
            <a:r>
              <a:rPr lang="en-US" b="1" dirty="0" smtClean="0">
                <a:solidFill>
                  <a:srgbClr val="000090"/>
                </a:solidFill>
              </a:rPr>
              <a:t>Ground Based 1 kHz Visible Imagery</a:t>
            </a:r>
            <a:endParaRPr lang="en-US" dirty="0"/>
          </a:p>
        </p:txBody>
      </p:sp>
      <p:pic>
        <p:nvPicPr>
          <p:cNvPr id="4" name="Picture 3"/>
          <p:cNvPicPr>
            <a:picLocks noChangeAspect="1"/>
          </p:cNvPicPr>
          <p:nvPr/>
        </p:nvPicPr>
        <p:blipFill>
          <a:blip r:embed="rId3"/>
          <a:stretch>
            <a:fillRect/>
          </a:stretch>
        </p:blipFill>
        <p:spPr>
          <a:xfrm>
            <a:off x="813205" y="1553188"/>
            <a:ext cx="7565558" cy="4594534"/>
          </a:xfrm>
          <a:prstGeom prst="rect">
            <a:avLst/>
          </a:prstGeom>
        </p:spPr>
      </p:pic>
      <p:sp>
        <p:nvSpPr>
          <p:cNvPr id="5" name="TextBox 4"/>
          <p:cNvSpPr txBox="1"/>
          <p:nvPr/>
        </p:nvSpPr>
        <p:spPr>
          <a:xfrm>
            <a:off x="1014223" y="1232972"/>
            <a:ext cx="743150" cy="369332"/>
          </a:xfrm>
          <a:prstGeom prst="rect">
            <a:avLst/>
          </a:prstGeom>
          <a:noFill/>
        </p:spPr>
        <p:txBody>
          <a:bodyPr wrap="none" rtlCol="0">
            <a:spAutoFit/>
          </a:bodyPr>
          <a:lstStyle/>
          <a:p>
            <a:r>
              <a:rPr lang="en-US" dirty="0" smtClean="0"/>
              <a:t>ETG-1</a:t>
            </a:r>
            <a:endParaRPr lang="en-US" dirty="0"/>
          </a:p>
        </p:txBody>
      </p:sp>
      <p:sp>
        <p:nvSpPr>
          <p:cNvPr id="6" name="TextBox 5"/>
          <p:cNvSpPr txBox="1"/>
          <p:nvPr/>
        </p:nvSpPr>
        <p:spPr>
          <a:xfrm>
            <a:off x="4748384" y="1257022"/>
            <a:ext cx="743150" cy="369332"/>
          </a:xfrm>
          <a:prstGeom prst="rect">
            <a:avLst/>
          </a:prstGeom>
          <a:noFill/>
        </p:spPr>
        <p:txBody>
          <a:bodyPr wrap="none" rtlCol="0">
            <a:spAutoFit/>
          </a:bodyPr>
          <a:lstStyle/>
          <a:p>
            <a:r>
              <a:rPr lang="en-US" dirty="0" smtClean="0"/>
              <a:t>ETG-2</a:t>
            </a:r>
            <a:endParaRPr lang="en-US" dirty="0"/>
          </a:p>
        </p:txBody>
      </p:sp>
    </p:spTree>
    <p:extLst>
      <p:ext uri="{BB962C8B-B14F-4D97-AF65-F5344CB8AC3E}">
        <p14:creationId xmlns:p14="http://schemas.microsoft.com/office/powerpoint/2010/main" val="4033194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08" name="Rectangle 28"/>
          <p:cNvSpPr>
            <a:spLocks noGrp="1" noChangeArrowheads="1"/>
          </p:cNvSpPr>
          <p:nvPr>
            <p:ph type="title"/>
          </p:nvPr>
        </p:nvSpPr>
        <p:spPr>
          <a:xfrm>
            <a:off x="685800" y="0"/>
            <a:ext cx="7772400" cy="1143000"/>
          </a:xfrm>
        </p:spPr>
        <p:txBody>
          <a:bodyPr/>
          <a:lstStyle/>
          <a:p>
            <a:pPr>
              <a:defRPr/>
            </a:pPr>
            <a:r>
              <a:rPr lang="en-US" b="1" smtClean="0">
                <a:solidFill>
                  <a:srgbClr val="FF0033"/>
                </a:solidFill>
              </a:rPr>
              <a:t>APEX North Star Sensors</a:t>
            </a:r>
            <a:endParaRPr lang="en-US" smtClean="0"/>
          </a:p>
        </p:txBody>
      </p:sp>
      <p:sp>
        <p:nvSpPr>
          <p:cNvPr id="97286" name="Line 6"/>
          <p:cNvSpPr>
            <a:spLocks noChangeShapeType="1"/>
          </p:cNvSpPr>
          <p:nvPr/>
        </p:nvSpPr>
        <p:spPr bwMode="auto">
          <a:xfrm>
            <a:off x="5703888" y="1084263"/>
            <a:ext cx="2254250" cy="0"/>
          </a:xfrm>
          <a:prstGeom prst="line">
            <a:avLst/>
          </a:prstGeom>
          <a:noFill/>
          <a:ln w="12700">
            <a:solidFill>
              <a:schemeClr val="tx1"/>
            </a:solidFill>
            <a:prstDash val="dash"/>
            <a:round/>
            <a:headEnd type="none" w="sm" len="sm"/>
            <a:tailEnd type="stealth" w="med"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grpSp>
        <p:nvGrpSpPr>
          <p:cNvPr id="8195" name="Group 11"/>
          <p:cNvGrpSpPr>
            <a:grpSpLocks/>
          </p:cNvGrpSpPr>
          <p:nvPr/>
        </p:nvGrpSpPr>
        <p:grpSpPr bwMode="auto">
          <a:xfrm>
            <a:off x="1208088" y="1160463"/>
            <a:ext cx="2925762" cy="228600"/>
            <a:chOff x="778" y="1289"/>
            <a:chExt cx="1843" cy="144"/>
          </a:xfrm>
        </p:grpSpPr>
        <p:sp>
          <p:nvSpPr>
            <p:cNvPr id="97292" name="Line 12"/>
            <p:cNvSpPr>
              <a:spLocks noChangeShapeType="1"/>
            </p:cNvSpPr>
            <p:nvPr/>
          </p:nvSpPr>
          <p:spPr bwMode="auto">
            <a:xfrm>
              <a:off x="778" y="1342"/>
              <a:ext cx="454" cy="4"/>
            </a:xfrm>
            <a:prstGeom prst="line">
              <a:avLst/>
            </a:prstGeom>
            <a:noFill/>
            <a:ln w="12700">
              <a:solidFill>
                <a:schemeClr val="tx1"/>
              </a:solidFill>
              <a:prstDash val="dash"/>
              <a:round/>
              <a:headEnd type="stealth" w="med" len="lg"/>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97293" name="Rectangle 13"/>
            <p:cNvSpPr>
              <a:spLocks noChangeArrowheads="1"/>
            </p:cNvSpPr>
            <p:nvPr/>
          </p:nvSpPr>
          <p:spPr bwMode="auto">
            <a:xfrm>
              <a:off x="1552" y="1289"/>
              <a:ext cx="340" cy="1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ctr">
                <a:defRPr/>
              </a:pPr>
              <a:r>
                <a:rPr lang="en-US" sz="900" b="1">
                  <a:latin typeface="Arial" charset="0"/>
                  <a:ea typeface="ＭＳ Ｐゴシック" charset="0"/>
                </a:rPr>
                <a:t>0.5 km</a:t>
              </a:r>
            </a:p>
          </p:txBody>
        </p:sp>
        <p:sp>
          <p:nvSpPr>
            <p:cNvPr id="97294" name="Line 14"/>
            <p:cNvSpPr>
              <a:spLocks noChangeShapeType="1"/>
            </p:cNvSpPr>
            <p:nvPr/>
          </p:nvSpPr>
          <p:spPr bwMode="auto">
            <a:xfrm>
              <a:off x="2059" y="1350"/>
              <a:ext cx="562" cy="0"/>
            </a:xfrm>
            <a:prstGeom prst="line">
              <a:avLst/>
            </a:prstGeom>
            <a:noFill/>
            <a:ln w="12700">
              <a:solidFill>
                <a:schemeClr val="tx1"/>
              </a:solidFill>
              <a:prstDash val="dash"/>
              <a:round/>
              <a:headEnd type="none" w="sm" len="sm"/>
              <a:tailEnd type="stealth" w="med"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grpSp>
      <p:sp>
        <p:nvSpPr>
          <p:cNvPr id="97295" name="Line 15"/>
          <p:cNvSpPr>
            <a:spLocks noChangeShapeType="1"/>
          </p:cNvSpPr>
          <p:nvPr/>
        </p:nvSpPr>
        <p:spPr bwMode="auto">
          <a:xfrm flipV="1">
            <a:off x="1230313" y="1084263"/>
            <a:ext cx="3825875" cy="3175"/>
          </a:xfrm>
          <a:prstGeom prst="line">
            <a:avLst/>
          </a:prstGeom>
          <a:noFill/>
          <a:ln w="12700">
            <a:solidFill>
              <a:schemeClr val="tx1"/>
            </a:solidFill>
            <a:prstDash val="dash"/>
            <a:round/>
            <a:headEnd type="stealth" w="med" len="lg"/>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97296" name="Rectangle 16"/>
          <p:cNvSpPr>
            <a:spLocks noChangeArrowheads="1"/>
          </p:cNvSpPr>
          <p:nvPr/>
        </p:nvSpPr>
        <p:spPr bwMode="auto">
          <a:xfrm>
            <a:off x="5105400" y="990600"/>
            <a:ext cx="546100"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ctr">
              <a:defRPr/>
            </a:pPr>
            <a:r>
              <a:rPr lang="en-US" sz="900" b="1">
                <a:latin typeface="Arial" charset="0"/>
                <a:ea typeface="ＭＳ Ｐゴシック" charset="0"/>
              </a:rPr>
              <a:t>1-2 km</a:t>
            </a:r>
          </a:p>
        </p:txBody>
      </p:sp>
      <p:grpSp>
        <p:nvGrpSpPr>
          <p:cNvPr id="8198" name="Group 22"/>
          <p:cNvGrpSpPr>
            <a:grpSpLocks/>
          </p:cNvGrpSpPr>
          <p:nvPr/>
        </p:nvGrpSpPr>
        <p:grpSpPr bwMode="auto">
          <a:xfrm>
            <a:off x="1230313" y="1320800"/>
            <a:ext cx="1706562" cy="228600"/>
            <a:chOff x="775" y="1390"/>
            <a:chExt cx="1075" cy="144"/>
          </a:xfrm>
        </p:grpSpPr>
        <p:sp>
          <p:nvSpPr>
            <p:cNvPr id="97303" name="Line 23"/>
            <p:cNvSpPr>
              <a:spLocks noChangeShapeType="1"/>
            </p:cNvSpPr>
            <p:nvPr/>
          </p:nvSpPr>
          <p:spPr bwMode="auto">
            <a:xfrm>
              <a:off x="775" y="1443"/>
              <a:ext cx="265" cy="3"/>
            </a:xfrm>
            <a:prstGeom prst="line">
              <a:avLst/>
            </a:prstGeom>
            <a:noFill/>
            <a:ln w="12700">
              <a:solidFill>
                <a:schemeClr val="tx1"/>
              </a:solidFill>
              <a:prstDash val="dash"/>
              <a:round/>
              <a:headEnd type="stealth" w="med" len="lg"/>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97304" name="Rectangle 24"/>
            <p:cNvSpPr>
              <a:spLocks noChangeArrowheads="1"/>
            </p:cNvSpPr>
            <p:nvPr/>
          </p:nvSpPr>
          <p:spPr bwMode="auto">
            <a:xfrm>
              <a:off x="1156" y="1390"/>
              <a:ext cx="340" cy="1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ctr">
                <a:defRPr/>
              </a:pPr>
              <a:r>
                <a:rPr lang="en-US" sz="900" b="1">
                  <a:latin typeface="Arial" charset="0"/>
                  <a:ea typeface="ＭＳ Ｐゴシック" charset="0"/>
                </a:rPr>
                <a:t>0.2 km</a:t>
              </a:r>
            </a:p>
          </p:txBody>
        </p:sp>
        <p:sp>
          <p:nvSpPr>
            <p:cNvPr id="97305" name="Line 25"/>
            <p:cNvSpPr>
              <a:spLocks noChangeShapeType="1"/>
            </p:cNvSpPr>
            <p:nvPr/>
          </p:nvSpPr>
          <p:spPr bwMode="auto">
            <a:xfrm flipV="1">
              <a:off x="1522" y="1451"/>
              <a:ext cx="328" cy="2"/>
            </a:xfrm>
            <a:prstGeom prst="line">
              <a:avLst/>
            </a:prstGeom>
            <a:noFill/>
            <a:ln w="12700">
              <a:solidFill>
                <a:schemeClr val="tx1"/>
              </a:solidFill>
              <a:prstDash val="dash"/>
              <a:round/>
              <a:headEnd type="none" w="sm" len="sm"/>
              <a:tailEnd type="stealth" w="med"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grpSp>
      <p:sp>
        <p:nvSpPr>
          <p:cNvPr id="97309" name="Rectangle 29"/>
          <p:cNvSpPr>
            <a:spLocks noChangeArrowheads="1"/>
          </p:cNvSpPr>
          <p:nvPr/>
        </p:nvSpPr>
        <p:spPr bwMode="auto">
          <a:xfrm>
            <a:off x="762000" y="5229414"/>
            <a:ext cx="4764088" cy="1511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spcBef>
                <a:spcPct val="20000"/>
              </a:spcBef>
              <a:buFontTx/>
              <a:buChar char="•"/>
              <a:defRPr/>
            </a:pPr>
            <a:r>
              <a:rPr lang="en-US" sz="1600" dirty="0">
                <a:solidFill>
                  <a:srgbClr val="000099"/>
                </a:solidFill>
                <a:ea typeface="ＭＳ Ｐゴシック" charset="0"/>
              </a:rPr>
              <a:t> </a:t>
            </a:r>
            <a:r>
              <a:rPr lang="en-US" sz="1600" b="1" dirty="0">
                <a:solidFill>
                  <a:srgbClr val="000099"/>
                </a:solidFill>
                <a:ea typeface="ＭＳ Ｐゴシック" charset="0"/>
              </a:rPr>
              <a:t>Ground Sites: Poker Flat and </a:t>
            </a:r>
            <a:r>
              <a:rPr lang="en-US" sz="1600" b="1" dirty="0" err="1">
                <a:solidFill>
                  <a:srgbClr val="000099"/>
                </a:solidFill>
                <a:ea typeface="ＭＳ Ｐゴシック" charset="0"/>
              </a:rPr>
              <a:t>Kaktovik</a:t>
            </a:r>
            <a:endParaRPr lang="en-US" sz="1600" b="1" dirty="0">
              <a:solidFill>
                <a:srgbClr val="000099"/>
              </a:solidFill>
              <a:ea typeface="ＭＳ Ｐゴシック" charset="0"/>
            </a:endParaRPr>
          </a:p>
          <a:p>
            <a:pPr>
              <a:spcBef>
                <a:spcPct val="20000"/>
              </a:spcBef>
              <a:buFontTx/>
              <a:buChar char="•"/>
              <a:defRPr/>
            </a:pPr>
            <a:r>
              <a:rPr lang="en-US" sz="1600" b="1" dirty="0">
                <a:solidFill>
                  <a:srgbClr val="000099"/>
                </a:solidFill>
                <a:ea typeface="ＭＳ Ｐゴシック" charset="0"/>
              </a:rPr>
              <a:t> Instruments: </a:t>
            </a:r>
          </a:p>
          <a:p>
            <a:pPr lvl="1">
              <a:spcBef>
                <a:spcPct val="20000"/>
              </a:spcBef>
              <a:defRPr/>
            </a:pPr>
            <a:r>
              <a:rPr lang="en-US" sz="1600" b="1" dirty="0">
                <a:solidFill>
                  <a:srgbClr val="000099"/>
                </a:solidFill>
                <a:ea typeface="ＭＳ Ｐゴシック" charset="0"/>
              </a:rPr>
              <a:t>- High Speed Visible Photometers </a:t>
            </a:r>
          </a:p>
          <a:p>
            <a:pPr lvl="1">
              <a:spcBef>
                <a:spcPct val="20000"/>
              </a:spcBef>
              <a:defRPr/>
            </a:pPr>
            <a:r>
              <a:rPr lang="en-US" sz="1600" b="1" dirty="0">
                <a:solidFill>
                  <a:srgbClr val="000099"/>
                </a:solidFill>
                <a:ea typeface="ＭＳ Ｐゴシック" charset="0"/>
              </a:rPr>
              <a:t>- </a:t>
            </a:r>
            <a:r>
              <a:rPr lang="en-US" sz="1600" b="1" dirty="0">
                <a:solidFill>
                  <a:srgbClr val="330099"/>
                </a:solidFill>
                <a:ea typeface="ＭＳ Ｐゴシック" charset="0"/>
              </a:rPr>
              <a:t>Visible </a:t>
            </a:r>
            <a:r>
              <a:rPr lang="en-US" sz="1600" b="1" dirty="0">
                <a:solidFill>
                  <a:srgbClr val="000099"/>
                </a:solidFill>
                <a:ea typeface="ＭＳ Ｐゴシック" charset="0"/>
              </a:rPr>
              <a:t>Imagery</a:t>
            </a:r>
          </a:p>
          <a:p>
            <a:pPr lvl="1">
              <a:spcBef>
                <a:spcPct val="20000"/>
              </a:spcBef>
              <a:defRPr/>
            </a:pPr>
            <a:r>
              <a:rPr lang="en-US" sz="1600" b="1" dirty="0">
                <a:solidFill>
                  <a:srgbClr val="000099"/>
                </a:solidFill>
                <a:ea typeface="ＭＳ Ｐゴシック" charset="0"/>
              </a:rPr>
              <a:t>- Visible and Infrared Spectra</a:t>
            </a:r>
            <a:endParaRPr lang="en-US" sz="1600" dirty="0">
              <a:solidFill>
                <a:srgbClr val="000099"/>
              </a:solidFill>
              <a:ea typeface="ＭＳ Ｐゴシック" charset="0"/>
            </a:endParaRPr>
          </a:p>
        </p:txBody>
      </p:sp>
      <p:sp>
        <p:nvSpPr>
          <p:cNvPr id="97310" name="Rectangle 30"/>
          <p:cNvSpPr>
            <a:spLocks noChangeArrowheads="1"/>
          </p:cNvSpPr>
          <p:nvPr/>
        </p:nvSpPr>
        <p:spPr bwMode="auto">
          <a:xfrm>
            <a:off x="533400" y="4888061"/>
            <a:ext cx="2652713"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spcBef>
                <a:spcPct val="20000"/>
              </a:spcBef>
              <a:defRPr/>
            </a:pPr>
            <a:r>
              <a:rPr lang="en-US" sz="2000" b="1" u="sng">
                <a:ea typeface="ＭＳ Ｐゴシック" charset="0"/>
              </a:rPr>
              <a:t>Ground Based Sensors</a:t>
            </a:r>
            <a:endParaRPr lang="en-US" sz="2000" b="1">
              <a:solidFill>
                <a:srgbClr val="000099"/>
              </a:solidFill>
              <a:ea typeface="ＭＳ Ｐゴシック" charset="0"/>
            </a:endParaRPr>
          </a:p>
        </p:txBody>
      </p:sp>
      <p:grpSp>
        <p:nvGrpSpPr>
          <p:cNvPr id="8201" name="Group 46"/>
          <p:cNvGrpSpPr>
            <a:grpSpLocks/>
          </p:cNvGrpSpPr>
          <p:nvPr/>
        </p:nvGrpSpPr>
        <p:grpSpPr bwMode="auto">
          <a:xfrm>
            <a:off x="5867400" y="5334000"/>
            <a:ext cx="2654300" cy="1290638"/>
            <a:chOff x="3936" y="3259"/>
            <a:chExt cx="1672" cy="813"/>
          </a:xfrm>
        </p:grpSpPr>
        <p:sp>
          <p:nvSpPr>
            <p:cNvPr id="97282" name="Rectangle 2"/>
            <p:cNvSpPr>
              <a:spLocks noChangeArrowheads="1"/>
            </p:cNvSpPr>
            <p:nvPr/>
          </p:nvSpPr>
          <p:spPr bwMode="auto">
            <a:xfrm>
              <a:off x="3936" y="3264"/>
              <a:ext cx="1672" cy="808"/>
            </a:xfrm>
            <a:prstGeom prst="rect">
              <a:avLst/>
            </a:prstGeom>
            <a:solidFill>
              <a:srgbClr val="EAEAEA"/>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97321" name="Rectangle 41"/>
            <p:cNvSpPr>
              <a:spLocks noChangeArrowheads="1"/>
            </p:cNvSpPr>
            <p:nvPr/>
          </p:nvSpPr>
          <p:spPr bwMode="auto">
            <a:xfrm>
              <a:off x="4070" y="3259"/>
              <a:ext cx="1423" cy="7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en-US" sz="2400" u="sng">
                  <a:ea typeface="ＭＳ Ｐゴシック" charset="0"/>
                </a:rPr>
                <a:t>Sensor Providers</a:t>
              </a:r>
              <a:endParaRPr lang="en-US" sz="2400">
                <a:ea typeface="ＭＳ Ｐゴシック" charset="0"/>
              </a:endParaRPr>
            </a:p>
            <a:p>
              <a:pPr>
                <a:defRPr/>
              </a:pPr>
              <a:r>
                <a:rPr lang="en-US" sz="2400">
                  <a:ea typeface="ＭＳ Ｐゴシック" charset="0"/>
                </a:rPr>
                <a:t>American</a:t>
              </a:r>
            </a:p>
            <a:p>
              <a:pPr>
                <a:defRPr/>
              </a:pPr>
              <a:r>
                <a:rPr lang="en-US" sz="2400">
                  <a:ea typeface="ＭＳ Ｐゴシック" charset="0"/>
                </a:rPr>
                <a:t>Russian</a:t>
              </a:r>
            </a:p>
          </p:txBody>
        </p:sp>
        <p:sp>
          <p:nvSpPr>
            <p:cNvPr id="97322" name="Rectangle 42"/>
            <p:cNvSpPr>
              <a:spLocks noChangeArrowheads="1"/>
            </p:cNvSpPr>
            <p:nvPr/>
          </p:nvSpPr>
          <p:spPr bwMode="auto">
            <a:xfrm>
              <a:off x="5044" y="3560"/>
              <a:ext cx="280" cy="136"/>
            </a:xfrm>
            <a:prstGeom prst="rect">
              <a:avLst/>
            </a:prstGeom>
            <a:solidFill>
              <a:srgbClr val="000099"/>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97323" name="Rectangle 43"/>
            <p:cNvSpPr>
              <a:spLocks noChangeArrowheads="1"/>
            </p:cNvSpPr>
            <p:nvPr/>
          </p:nvSpPr>
          <p:spPr bwMode="auto">
            <a:xfrm>
              <a:off x="5044" y="3800"/>
              <a:ext cx="280" cy="136"/>
            </a:xfrm>
            <a:prstGeom prst="rect">
              <a:avLst/>
            </a:prstGeom>
            <a:solidFill>
              <a:srgbClr val="00CC99"/>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grpSp>
      <p:grpSp>
        <p:nvGrpSpPr>
          <p:cNvPr id="8202" name="Group 50"/>
          <p:cNvGrpSpPr>
            <a:grpSpLocks/>
          </p:cNvGrpSpPr>
          <p:nvPr/>
        </p:nvGrpSpPr>
        <p:grpSpPr bwMode="auto">
          <a:xfrm>
            <a:off x="609600" y="1600200"/>
            <a:ext cx="8077200" cy="3352800"/>
            <a:chOff x="384" y="1152"/>
            <a:chExt cx="5088" cy="2112"/>
          </a:xfrm>
        </p:grpSpPr>
        <p:sp>
          <p:nvSpPr>
            <p:cNvPr id="97313" name="Rectangle 33"/>
            <p:cNvSpPr>
              <a:spLocks noChangeArrowheads="1"/>
            </p:cNvSpPr>
            <p:nvPr/>
          </p:nvSpPr>
          <p:spPr bwMode="auto">
            <a:xfrm>
              <a:off x="3856" y="1874"/>
              <a:ext cx="1616" cy="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defRPr/>
              </a:pPr>
              <a:r>
                <a:rPr lang="en-US" sz="1400" b="1" u="sng">
                  <a:ea typeface="ＭＳ Ｐゴシック" charset="0"/>
                </a:rPr>
                <a:t>Optical Sensor Payload (OSP):</a:t>
              </a:r>
              <a:endParaRPr lang="en-US" sz="1400" u="sng">
                <a:ea typeface="ＭＳ Ｐゴシック" charset="0"/>
              </a:endParaRPr>
            </a:p>
            <a:p>
              <a:pPr>
                <a:spcBef>
                  <a:spcPct val="20000"/>
                </a:spcBef>
                <a:defRPr/>
              </a:pPr>
              <a:r>
                <a:rPr lang="en-US" sz="1400" b="1">
                  <a:solidFill>
                    <a:srgbClr val="000099"/>
                  </a:solidFill>
                  <a:ea typeface="ＭＳ Ｐゴシック" charset="0"/>
                </a:rPr>
                <a:t>IR Radiometers (1-9 </a:t>
              </a:r>
              <a:r>
                <a:rPr lang="en-US" sz="1400" b="1">
                  <a:solidFill>
                    <a:srgbClr val="000099"/>
                  </a:solidFill>
                  <a:latin typeface="Symbol" charset="0"/>
                  <a:ea typeface="ＭＳ Ｐゴシック" charset="0"/>
                </a:rPr>
                <a:t>m</a:t>
              </a:r>
              <a:r>
                <a:rPr lang="en-US" sz="1400" b="1">
                  <a:solidFill>
                    <a:srgbClr val="000099"/>
                  </a:solidFill>
                  <a:ea typeface="ＭＳ Ｐゴシック" charset="0"/>
                </a:rPr>
                <a:t>m)</a:t>
              </a:r>
            </a:p>
            <a:p>
              <a:pPr>
                <a:spcBef>
                  <a:spcPct val="20000"/>
                </a:spcBef>
                <a:defRPr/>
              </a:pPr>
              <a:r>
                <a:rPr lang="en-US" sz="1400" b="1">
                  <a:solidFill>
                    <a:srgbClr val="000099"/>
                  </a:solidFill>
                  <a:ea typeface="ＭＳ Ｐゴシック" charset="0"/>
                </a:rPr>
                <a:t>UV-Visible Photometers </a:t>
              </a:r>
            </a:p>
            <a:p>
              <a:pPr>
                <a:spcBef>
                  <a:spcPct val="20000"/>
                </a:spcBef>
                <a:defRPr/>
              </a:pPr>
              <a:r>
                <a:rPr lang="en-US" sz="1400" b="1">
                  <a:solidFill>
                    <a:srgbClr val="000099"/>
                  </a:solidFill>
                  <a:ea typeface="ＭＳ Ｐゴシック" charset="0"/>
                </a:rPr>
                <a:t>UV-Visible Spectrograph </a:t>
              </a:r>
            </a:p>
            <a:p>
              <a:pPr>
                <a:spcBef>
                  <a:spcPct val="20000"/>
                </a:spcBef>
                <a:defRPr/>
              </a:pPr>
              <a:r>
                <a:rPr lang="en-US" sz="1400" b="1">
                  <a:solidFill>
                    <a:srgbClr val="000099"/>
                  </a:solidFill>
                  <a:ea typeface="ＭＳ Ｐゴシック" charset="0"/>
                </a:rPr>
                <a:t>Langmuir Probe</a:t>
              </a:r>
            </a:p>
            <a:p>
              <a:pPr>
                <a:spcBef>
                  <a:spcPct val="20000"/>
                </a:spcBef>
                <a:defRPr/>
              </a:pPr>
              <a:r>
                <a:rPr lang="en-US" sz="1400" b="1">
                  <a:solidFill>
                    <a:srgbClr val="000099"/>
                  </a:solidFill>
                  <a:ea typeface="ＭＳ Ｐゴシック" charset="0"/>
                </a:rPr>
                <a:t>Magnetometer</a:t>
              </a:r>
              <a:endParaRPr lang="en-US" sz="1400">
                <a:solidFill>
                  <a:srgbClr val="000099"/>
                </a:solidFill>
                <a:ea typeface="ＭＳ Ｐゴシック" charset="0"/>
              </a:endParaRPr>
            </a:p>
          </p:txBody>
        </p:sp>
        <p:sp>
          <p:nvSpPr>
            <p:cNvPr id="97284" name="Rectangle 4"/>
            <p:cNvSpPr>
              <a:spLocks noChangeArrowheads="1"/>
            </p:cNvSpPr>
            <p:nvPr/>
          </p:nvSpPr>
          <p:spPr bwMode="auto">
            <a:xfrm>
              <a:off x="567" y="1248"/>
              <a:ext cx="4697" cy="547"/>
            </a:xfrm>
            <a:prstGeom prst="rect">
              <a:avLst/>
            </a:prstGeom>
            <a:solidFill>
              <a:schemeClr val="bg1"/>
            </a:solidFill>
            <a:ln w="12700">
              <a:solidFill>
                <a:srgbClr val="FF0066"/>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97285" name="Oval 5"/>
            <p:cNvSpPr>
              <a:spLocks noChangeArrowheads="1"/>
            </p:cNvSpPr>
            <p:nvPr/>
          </p:nvSpPr>
          <p:spPr bwMode="auto">
            <a:xfrm>
              <a:off x="848" y="1383"/>
              <a:ext cx="2856" cy="318"/>
            </a:xfrm>
            <a:prstGeom prst="ellipse">
              <a:avLst/>
            </a:prstGeom>
            <a:gradFill rotWithShape="0">
              <a:gsLst>
                <a:gs pos="0">
                  <a:srgbClr val="FF7C80"/>
                </a:gs>
                <a:gs pos="100000">
                  <a:srgbClr val="FF7C80">
                    <a:gamma/>
                    <a:tint val="40000"/>
                    <a:invGamma/>
                  </a:srgbClr>
                </a:gs>
              </a:gsLst>
              <a:lin ang="0" scaled="1"/>
            </a:gra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97287" name="Rectangle 7"/>
            <p:cNvSpPr>
              <a:spLocks noChangeArrowheads="1"/>
            </p:cNvSpPr>
            <p:nvPr/>
          </p:nvSpPr>
          <p:spPr bwMode="auto">
            <a:xfrm>
              <a:off x="717" y="1477"/>
              <a:ext cx="243" cy="107"/>
            </a:xfrm>
            <a:prstGeom prst="rect">
              <a:avLst/>
            </a:prstGeom>
            <a:solidFill>
              <a:schemeClr val="tx1"/>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97289" name="Rectangle 9"/>
            <p:cNvSpPr>
              <a:spLocks noChangeArrowheads="1"/>
            </p:cNvSpPr>
            <p:nvPr/>
          </p:nvSpPr>
          <p:spPr bwMode="auto">
            <a:xfrm>
              <a:off x="1632" y="1477"/>
              <a:ext cx="258" cy="107"/>
            </a:xfrm>
            <a:prstGeom prst="rect">
              <a:avLst/>
            </a:prstGeom>
            <a:solidFill>
              <a:schemeClr val="folHlink"/>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97297" name="Rectangle 17"/>
            <p:cNvSpPr>
              <a:spLocks noChangeArrowheads="1"/>
            </p:cNvSpPr>
            <p:nvPr/>
          </p:nvSpPr>
          <p:spPr bwMode="auto">
            <a:xfrm>
              <a:off x="2838" y="1437"/>
              <a:ext cx="700"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ctr">
                <a:defRPr/>
              </a:pPr>
              <a:r>
                <a:rPr lang="en-US" sz="1400" b="1">
                  <a:latin typeface="Arial" charset="0"/>
                  <a:ea typeface="ＭＳ Ｐゴシック" charset="0"/>
                </a:rPr>
                <a:t>Plasma Jet</a:t>
              </a:r>
            </a:p>
          </p:txBody>
        </p:sp>
        <p:sp>
          <p:nvSpPr>
            <p:cNvPr id="97298" name="Rectangle 18"/>
            <p:cNvSpPr>
              <a:spLocks noChangeArrowheads="1"/>
            </p:cNvSpPr>
            <p:nvPr/>
          </p:nvSpPr>
          <p:spPr bwMode="auto">
            <a:xfrm>
              <a:off x="4836" y="1477"/>
              <a:ext cx="312" cy="132"/>
            </a:xfrm>
            <a:prstGeom prst="rect">
              <a:avLst/>
            </a:prstGeom>
            <a:gradFill rotWithShape="0">
              <a:gsLst>
                <a:gs pos="0">
                  <a:schemeClr val="folHlink">
                    <a:gamma/>
                    <a:shade val="69804"/>
                    <a:invGamma/>
                  </a:schemeClr>
                </a:gs>
                <a:gs pos="50000">
                  <a:schemeClr val="folHlink"/>
                </a:gs>
                <a:gs pos="100000">
                  <a:schemeClr val="folHlink">
                    <a:gamma/>
                    <a:shade val="69804"/>
                    <a:invGamma/>
                  </a:schemeClr>
                </a:gs>
              </a:gsLst>
              <a:lin ang="5400000" scaled="1"/>
            </a:gra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97299" name="Rectangle 19"/>
            <p:cNvSpPr>
              <a:spLocks noChangeArrowheads="1"/>
            </p:cNvSpPr>
            <p:nvPr/>
          </p:nvSpPr>
          <p:spPr bwMode="auto">
            <a:xfrm>
              <a:off x="2377" y="1477"/>
              <a:ext cx="376" cy="132"/>
            </a:xfrm>
            <a:prstGeom prst="rect">
              <a:avLst/>
            </a:prstGeom>
            <a:solidFill>
              <a:schemeClr val="bg2"/>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97307" name="Line 27"/>
            <p:cNvSpPr>
              <a:spLocks noChangeShapeType="1"/>
            </p:cNvSpPr>
            <p:nvPr/>
          </p:nvSpPr>
          <p:spPr bwMode="auto">
            <a:xfrm flipH="1">
              <a:off x="705" y="1632"/>
              <a:ext cx="139" cy="248"/>
            </a:xfrm>
            <a:prstGeom prst="line">
              <a:avLst/>
            </a:prstGeom>
            <a:noFill/>
            <a:ln w="12700">
              <a:solidFill>
                <a:schemeClr val="tx1"/>
              </a:solidFill>
              <a:prstDash val="sysDot"/>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97311" name="Rectangle 31"/>
            <p:cNvSpPr>
              <a:spLocks noChangeArrowheads="1"/>
            </p:cNvSpPr>
            <p:nvPr/>
          </p:nvSpPr>
          <p:spPr bwMode="auto">
            <a:xfrm>
              <a:off x="1327" y="1872"/>
              <a:ext cx="1298" cy="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spcBef>
                  <a:spcPct val="20000"/>
                </a:spcBef>
                <a:defRPr/>
              </a:pPr>
              <a:r>
                <a:rPr lang="en-US" sz="1400" b="1" u="sng">
                  <a:ea typeface="ＭＳ Ｐゴシック" charset="0"/>
                </a:rPr>
                <a:t>ETG-2 Payload:</a:t>
              </a:r>
              <a:endParaRPr lang="en-US" sz="1400">
                <a:solidFill>
                  <a:srgbClr val="000099"/>
                </a:solidFill>
                <a:ea typeface="ＭＳ Ｐゴシック" charset="0"/>
              </a:endParaRPr>
            </a:p>
            <a:p>
              <a:pPr>
                <a:spcBef>
                  <a:spcPct val="20000"/>
                </a:spcBef>
                <a:defRPr/>
              </a:pPr>
              <a:r>
                <a:rPr lang="en-US" sz="1400" b="1">
                  <a:solidFill>
                    <a:srgbClr val="00CC99"/>
                  </a:solidFill>
                  <a:ea typeface="ＭＳ Ｐゴシック" charset="0"/>
                </a:rPr>
                <a:t>ETG</a:t>
              </a:r>
            </a:p>
            <a:p>
              <a:pPr>
                <a:spcBef>
                  <a:spcPct val="20000"/>
                </a:spcBef>
                <a:defRPr/>
              </a:pPr>
              <a:r>
                <a:rPr lang="en-US" sz="1400" b="1">
                  <a:solidFill>
                    <a:srgbClr val="00CC99"/>
                  </a:solidFill>
                  <a:ea typeface="ＭＳ Ｐゴシック" charset="0"/>
                </a:rPr>
                <a:t>Langmuir Probes</a:t>
              </a:r>
            </a:p>
            <a:p>
              <a:pPr>
                <a:spcBef>
                  <a:spcPct val="20000"/>
                </a:spcBef>
                <a:defRPr/>
              </a:pPr>
              <a:r>
                <a:rPr lang="en-US" sz="1400" b="1">
                  <a:solidFill>
                    <a:srgbClr val="00CC99"/>
                  </a:solidFill>
                  <a:ea typeface="ＭＳ Ｐゴシック" charset="0"/>
                </a:rPr>
                <a:t>Magnetometer</a:t>
              </a:r>
            </a:p>
            <a:p>
              <a:pPr>
                <a:spcBef>
                  <a:spcPct val="20000"/>
                </a:spcBef>
                <a:defRPr/>
              </a:pPr>
              <a:r>
                <a:rPr lang="en-US" sz="1400" b="1">
                  <a:solidFill>
                    <a:srgbClr val="000099"/>
                  </a:solidFill>
                  <a:ea typeface="ＭＳ Ｐゴシック" charset="0"/>
                </a:rPr>
                <a:t>Photometers</a:t>
              </a:r>
            </a:p>
            <a:p>
              <a:pPr>
                <a:spcBef>
                  <a:spcPct val="20000"/>
                </a:spcBef>
                <a:defRPr/>
              </a:pPr>
              <a:r>
                <a:rPr lang="en-US" sz="1400" b="1">
                  <a:solidFill>
                    <a:srgbClr val="00CC99"/>
                  </a:solidFill>
                  <a:ea typeface="ＭＳ Ｐゴシック" charset="0"/>
                </a:rPr>
                <a:t>Pyroelectric Sensors</a:t>
              </a:r>
              <a:endParaRPr lang="en-US" sz="1400" b="1">
                <a:solidFill>
                  <a:srgbClr val="FF0033"/>
                </a:solidFill>
                <a:ea typeface="ＭＳ Ｐゴシック" charset="0"/>
              </a:endParaRPr>
            </a:p>
          </p:txBody>
        </p:sp>
        <p:sp>
          <p:nvSpPr>
            <p:cNvPr id="97312" name="Rectangle 32"/>
            <p:cNvSpPr>
              <a:spLocks noChangeArrowheads="1"/>
            </p:cNvSpPr>
            <p:nvPr/>
          </p:nvSpPr>
          <p:spPr bwMode="auto">
            <a:xfrm>
              <a:off x="2417" y="1864"/>
              <a:ext cx="1696" cy="13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defRPr/>
              </a:pPr>
              <a:r>
                <a:rPr lang="en-US" sz="1400" b="1" u="sng">
                  <a:ea typeface="ＭＳ Ｐゴシック" charset="0"/>
                </a:rPr>
                <a:t>Plasma Diagnostic Payload:</a:t>
              </a:r>
            </a:p>
            <a:p>
              <a:pPr>
                <a:spcBef>
                  <a:spcPct val="20000"/>
                </a:spcBef>
                <a:defRPr/>
              </a:pPr>
              <a:r>
                <a:rPr lang="en-US" sz="1400" b="1">
                  <a:solidFill>
                    <a:srgbClr val="000099"/>
                  </a:solidFill>
                  <a:ea typeface="ＭＳ Ｐゴシック" charset="0"/>
                </a:rPr>
                <a:t>Ion and Electron Detectors</a:t>
              </a:r>
            </a:p>
            <a:p>
              <a:pPr>
                <a:spcBef>
                  <a:spcPct val="20000"/>
                </a:spcBef>
                <a:defRPr/>
              </a:pPr>
              <a:r>
                <a:rPr lang="en-US" sz="1400" b="1">
                  <a:solidFill>
                    <a:srgbClr val="000099"/>
                  </a:solidFill>
                  <a:ea typeface="ＭＳ Ｐゴシック" charset="0"/>
                </a:rPr>
                <a:t>E &amp; B Field Probes</a:t>
              </a:r>
            </a:p>
            <a:p>
              <a:pPr>
                <a:spcBef>
                  <a:spcPct val="20000"/>
                </a:spcBef>
                <a:defRPr/>
              </a:pPr>
              <a:r>
                <a:rPr lang="en-US" sz="1400" b="1">
                  <a:solidFill>
                    <a:srgbClr val="000099"/>
                  </a:solidFill>
                  <a:ea typeface="ＭＳ Ｐゴシック" charset="0"/>
                </a:rPr>
                <a:t>Plasma Wave Receivers</a:t>
              </a:r>
            </a:p>
            <a:p>
              <a:pPr>
                <a:spcBef>
                  <a:spcPct val="20000"/>
                </a:spcBef>
                <a:defRPr/>
              </a:pPr>
              <a:r>
                <a:rPr lang="en-US" sz="1400" b="1">
                  <a:solidFill>
                    <a:srgbClr val="00CC99"/>
                  </a:solidFill>
                  <a:ea typeface="ＭＳ Ｐゴシック" charset="0"/>
                </a:rPr>
                <a:t>Langmuir Probes</a:t>
              </a:r>
            </a:p>
            <a:p>
              <a:pPr>
                <a:spcBef>
                  <a:spcPct val="20000"/>
                </a:spcBef>
                <a:defRPr/>
              </a:pPr>
              <a:r>
                <a:rPr lang="en-US" sz="1400" b="1">
                  <a:solidFill>
                    <a:srgbClr val="000099"/>
                  </a:solidFill>
                  <a:ea typeface="ＭＳ Ｐゴシック" charset="0"/>
                </a:rPr>
                <a:t>Photometer</a:t>
              </a:r>
            </a:p>
            <a:p>
              <a:pPr>
                <a:spcBef>
                  <a:spcPct val="20000"/>
                </a:spcBef>
                <a:defRPr/>
              </a:pPr>
              <a:r>
                <a:rPr lang="en-US" sz="1400" b="1">
                  <a:solidFill>
                    <a:srgbClr val="00CC99"/>
                  </a:solidFill>
                  <a:ea typeface="ＭＳ Ｐゴシック" charset="0"/>
                </a:rPr>
                <a:t>Pyroelectric Sensor</a:t>
              </a:r>
              <a:endParaRPr lang="en-US" sz="1400" b="1">
                <a:solidFill>
                  <a:srgbClr val="000099"/>
                </a:solidFill>
                <a:ea typeface="ＭＳ Ｐゴシック" charset="0"/>
              </a:endParaRPr>
            </a:p>
            <a:p>
              <a:pPr>
                <a:spcBef>
                  <a:spcPct val="20000"/>
                </a:spcBef>
                <a:defRPr/>
              </a:pPr>
              <a:r>
                <a:rPr lang="en-US" sz="1400" b="1">
                  <a:solidFill>
                    <a:srgbClr val="00CC99"/>
                  </a:solidFill>
                  <a:ea typeface="ＭＳ Ｐゴシック" charset="0"/>
                </a:rPr>
                <a:t>Magnetometer</a:t>
              </a:r>
              <a:endParaRPr lang="en-US" sz="1400" b="1">
                <a:solidFill>
                  <a:srgbClr val="FF0033"/>
                </a:solidFill>
                <a:ea typeface="ＭＳ Ｐゴシック" charset="0"/>
              </a:endParaRPr>
            </a:p>
          </p:txBody>
        </p:sp>
        <p:sp>
          <p:nvSpPr>
            <p:cNvPr id="97314" name="Rectangle 34"/>
            <p:cNvSpPr>
              <a:spLocks noChangeArrowheads="1"/>
            </p:cNvSpPr>
            <p:nvPr/>
          </p:nvSpPr>
          <p:spPr bwMode="auto">
            <a:xfrm>
              <a:off x="432" y="1864"/>
              <a:ext cx="897" cy="4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defRPr/>
              </a:pPr>
              <a:r>
                <a:rPr lang="en-US" sz="1400" b="1" u="sng">
                  <a:ea typeface="ＭＳ Ｐゴシック" charset="0"/>
                </a:rPr>
                <a:t>ETG-1 Payload:</a:t>
              </a:r>
              <a:endParaRPr lang="en-US" sz="1400" b="1">
                <a:ea typeface="ＭＳ Ｐゴシック" charset="0"/>
              </a:endParaRPr>
            </a:p>
            <a:p>
              <a:pPr>
                <a:defRPr/>
              </a:pPr>
              <a:r>
                <a:rPr lang="en-US" sz="1400" b="1">
                  <a:solidFill>
                    <a:srgbClr val="00CC99"/>
                  </a:solidFill>
                  <a:ea typeface="ＭＳ Ｐゴシック" charset="0"/>
                </a:rPr>
                <a:t>ETG</a:t>
              </a:r>
            </a:p>
            <a:p>
              <a:pPr>
                <a:defRPr/>
              </a:pPr>
              <a:r>
                <a:rPr lang="en-US" sz="1400" b="1">
                  <a:solidFill>
                    <a:srgbClr val="00CC99"/>
                  </a:solidFill>
                  <a:ea typeface="ＭＳ Ｐゴシック" charset="0"/>
                </a:rPr>
                <a:t>Magnetometer</a:t>
              </a:r>
            </a:p>
          </p:txBody>
        </p:sp>
        <p:sp>
          <p:nvSpPr>
            <p:cNvPr id="97315" name="Line 35"/>
            <p:cNvSpPr>
              <a:spLocks noChangeShapeType="1"/>
            </p:cNvSpPr>
            <p:nvPr/>
          </p:nvSpPr>
          <p:spPr bwMode="auto">
            <a:xfrm flipH="1">
              <a:off x="4113" y="1536"/>
              <a:ext cx="864" cy="336"/>
            </a:xfrm>
            <a:prstGeom prst="line">
              <a:avLst/>
            </a:prstGeom>
            <a:noFill/>
            <a:ln w="12700">
              <a:solidFill>
                <a:schemeClr val="tx1"/>
              </a:solidFill>
              <a:prstDash val="sysDot"/>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97319" name="Line 39"/>
            <p:cNvSpPr>
              <a:spLocks noChangeShapeType="1"/>
            </p:cNvSpPr>
            <p:nvPr/>
          </p:nvSpPr>
          <p:spPr bwMode="auto">
            <a:xfrm flipH="1">
              <a:off x="1617" y="1584"/>
              <a:ext cx="144" cy="288"/>
            </a:xfrm>
            <a:prstGeom prst="line">
              <a:avLst/>
            </a:prstGeom>
            <a:noFill/>
            <a:ln w="12700">
              <a:solidFill>
                <a:schemeClr val="tx1"/>
              </a:solidFill>
              <a:prstDash val="sysDot"/>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97320" name="Line 40"/>
            <p:cNvSpPr>
              <a:spLocks noChangeShapeType="1"/>
            </p:cNvSpPr>
            <p:nvPr/>
          </p:nvSpPr>
          <p:spPr bwMode="auto">
            <a:xfrm>
              <a:off x="2481" y="1584"/>
              <a:ext cx="768" cy="288"/>
            </a:xfrm>
            <a:prstGeom prst="line">
              <a:avLst/>
            </a:prstGeom>
            <a:noFill/>
            <a:ln w="12700">
              <a:solidFill>
                <a:schemeClr val="tx1"/>
              </a:solidFill>
              <a:prstDash val="sysDot"/>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97329" name="Rectangle 49"/>
            <p:cNvSpPr>
              <a:spLocks noChangeArrowheads="1"/>
            </p:cNvSpPr>
            <p:nvPr/>
          </p:nvSpPr>
          <p:spPr bwMode="auto">
            <a:xfrm>
              <a:off x="384" y="1152"/>
              <a:ext cx="5088" cy="2112"/>
            </a:xfrm>
            <a:prstGeom prst="rect">
              <a:avLst/>
            </a:prstGeom>
            <a:noFill/>
            <a:ln w="12700">
              <a:solidFill>
                <a:schemeClr val="tx2"/>
              </a:solidFill>
              <a:miter lim="800000"/>
              <a:headEnd type="none" w="sm" len="sm"/>
              <a:tailEnd type="none" w="sm" len="sm"/>
            </a:ln>
            <a:effectLst/>
            <a:extLst>
              <a:ext uri="{909E8E84-426E-40dd-AFC4-6F175D3DCCD1}">
                <a14:hiddenFill xmlns="" xmlns:a14="http://schemas.microsoft.com/office/drawing/2010/main">
                  <a:solidFill>
                    <a:schemeClr val="tx2"/>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grpSp>
    </p:spTree>
    <p:extLst>
      <p:ext uri="{BB962C8B-B14F-4D97-AF65-F5344CB8AC3E}">
        <p14:creationId xmlns:p14="http://schemas.microsoft.com/office/powerpoint/2010/main" val="1444218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90"/>
                </a:solidFill>
              </a:rPr>
              <a:t>Payload Geometry</a:t>
            </a:r>
            <a:endParaRPr lang="en-US" b="1" dirty="0">
              <a:solidFill>
                <a:srgbClr val="000090"/>
              </a:solidFill>
            </a:endParaRP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457199" y="1600200"/>
            <a:ext cx="8196133" cy="3927314"/>
          </a:xfrm>
          <a:prstGeom prst="rect">
            <a:avLst/>
          </a:prstGeom>
        </p:spPr>
      </p:pic>
    </p:spTree>
    <p:extLst>
      <p:ext uri="{BB962C8B-B14F-4D97-AF65-F5344CB8AC3E}">
        <p14:creationId xmlns:p14="http://schemas.microsoft.com/office/powerpoint/2010/main" val="3151201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845" y="0"/>
            <a:ext cx="8229600" cy="1143000"/>
          </a:xfrm>
        </p:spPr>
        <p:txBody>
          <a:bodyPr>
            <a:noAutofit/>
          </a:bodyPr>
          <a:lstStyle/>
          <a:p>
            <a:r>
              <a:rPr lang="en-US" sz="3600" b="1" dirty="0" smtClean="0">
                <a:solidFill>
                  <a:srgbClr val="000090"/>
                </a:solidFill>
              </a:rPr>
              <a:t>Plasma Jet 1 &amp; 2 Comparisons</a:t>
            </a:r>
            <a:endParaRPr lang="en-US" sz="3600" dirty="0">
              <a:solidFill>
                <a:srgbClr val="000090"/>
              </a:solidFill>
            </a:endParaRPr>
          </a:p>
        </p:txBody>
      </p:sp>
      <p:pic>
        <p:nvPicPr>
          <p:cNvPr id="6" name="Picture 5"/>
          <p:cNvPicPr>
            <a:picLocks noChangeAspect="1"/>
          </p:cNvPicPr>
          <p:nvPr/>
        </p:nvPicPr>
        <p:blipFill>
          <a:blip r:embed="rId3"/>
          <a:stretch>
            <a:fillRect/>
          </a:stretch>
        </p:blipFill>
        <p:spPr>
          <a:xfrm>
            <a:off x="889038" y="1142999"/>
            <a:ext cx="7389217" cy="4872927"/>
          </a:xfrm>
          <a:prstGeom prst="rect">
            <a:avLst/>
          </a:prstGeom>
        </p:spPr>
      </p:pic>
    </p:spTree>
    <p:extLst>
      <p:ext uri="{BB962C8B-B14F-4D97-AF65-F5344CB8AC3E}">
        <p14:creationId xmlns:p14="http://schemas.microsoft.com/office/powerpoint/2010/main" val="1584545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3"/>
          <p:cNvSpPr>
            <a:spLocks noChangeArrowheads="1"/>
          </p:cNvSpPr>
          <p:nvPr/>
        </p:nvSpPr>
        <p:spPr bwMode="auto">
          <a:xfrm>
            <a:off x="0" y="0"/>
            <a:ext cx="914400" cy="1219200"/>
          </a:xfrm>
          <a:prstGeom prst="rect">
            <a:avLst/>
          </a:prstGeom>
          <a:solidFill>
            <a:schemeClr val="bg1"/>
          </a:solidFill>
          <a:ln w="12700">
            <a:solidFill>
              <a:schemeClr val="bg1"/>
            </a:solidFill>
            <a:miter lim="800000"/>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7460" name="Rectangle 4"/>
          <p:cNvSpPr>
            <a:spLocks noChangeArrowheads="1"/>
          </p:cNvSpPr>
          <p:nvPr/>
        </p:nvSpPr>
        <p:spPr bwMode="auto">
          <a:xfrm>
            <a:off x="8229600" y="0"/>
            <a:ext cx="914400" cy="1219200"/>
          </a:xfrm>
          <a:prstGeom prst="rect">
            <a:avLst/>
          </a:prstGeom>
          <a:solidFill>
            <a:schemeClr val="bg1"/>
          </a:solidFill>
          <a:ln w="12700">
            <a:solidFill>
              <a:schemeClr val="bg1"/>
            </a:solidFill>
            <a:miter lim="800000"/>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pic>
        <p:nvPicPr>
          <p:cNvPr id="13315" name="Picture 5" descr="Figure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0"/>
            <a:ext cx="8458200"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81200"/>
            <a:ext cx="7239000" cy="4586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7462" name="Rectangle 6"/>
          <p:cNvSpPr>
            <a:spLocks noChangeArrowheads="1"/>
          </p:cNvSpPr>
          <p:nvPr/>
        </p:nvSpPr>
        <p:spPr bwMode="auto">
          <a:xfrm>
            <a:off x="7391400" y="2057400"/>
            <a:ext cx="1752600" cy="4343400"/>
          </a:xfrm>
          <a:prstGeom prst="rect">
            <a:avLst/>
          </a:prstGeom>
          <a:solidFill>
            <a:schemeClr val="bg1"/>
          </a:solidFill>
          <a:ln w="12700">
            <a:solidFill>
              <a:schemeClr val="bg1"/>
            </a:solidFill>
            <a:miter lim="800000"/>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Tree>
    <p:extLst>
      <p:ext uri="{BB962C8B-B14F-4D97-AF65-F5344CB8AC3E}">
        <p14:creationId xmlns:p14="http://schemas.microsoft.com/office/powerpoint/2010/main" val="488709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3437</TotalTime>
  <Words>1082</Words>
  <Application>Microsoft Macintosh PowerPoint</Application>
  <PresentationFormat>On-screen Show (4:3)</PresentationFormat>
  <Paragraphs>142</Paragraphs>
  <Slides>18</Slides>
  <Notes>11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5" baseType="lpstr">
      <vt:lpstr>Calibri</vt:lpstr>
      <vt:lpstr>ＭＳ Ｐゴシック</vt:lpstr>
      <vt:lpstr>Symbol</vt:lpstr>
      <vt:lpstr>Times New Roman</vt:lpstr>
      <vt:lpstr>Arial</vt:lpstr>
      <vt:lpstr>Office Theme</vt:lpstr>
      <vt:lpstr>Document</vt:lpstr>
      <vt:lpstr>The APEX North Star Artificial Plasma Jet Experiment</vt:lpstr>
      <vt:lpstr>APEX North Star Science Goals</vt:lpstr>
      <vt:lpstr>PowerPoint Presentation</vt:lpstr>
      <vt:lpstr>Plasma Jet Generator</vt:lpstr>
      <vt:lpstr>Ground Based 1 kHz Visible Imagery</vt:lpstr>
      <vt:lpstr>APEX North Star Sensors</vt:lpstr>
      <vt:lpstr>Payload Geometry</vt:lpstr>
      <vt:lpstr>Plasma Jet 1 &amp; 2 Comparisons</vt:lpstr>
      <vt:lpstr>PowerPoint Presentation</vt:lpstr>
      <vt:lpstr>Plasma Cloud Velocity</vt:lpstr>
      <vt:lpstr>Plasma Jet Velocity (ETG-1)</vt:lpstr>
      <vt:lpstr>Ion and Electron Data:  ETG-1</vt:lpstr>
      <vt:lpstr>Mass Spectrum Derived From Ion ESA Time of Flight</vt:lpstr>
      <vt:lpstr>Plasma Waves /E-fields</vt:lpstr>
      <vt:lpstr>Injection-1:  Wave Electric Field</vt:lpstr>
      <vt:lpstr>Summary</vt:lpstr>
      <vt:lpstr>Instrumentation Summary</vt:lpstr>
      <vt:lpstr>The APEX North Star Artificial Plasma Jet Experiment </vt:lpstr>
    </vt:vector>
  </TitlesOfParts>
  <Company>JHU/APL</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 Erlandson</dc:creator>
  <cp:lastModifiedBy>Microsoft Office User</cp:lastModifiedBy>
  <cp:revision>40</cp:revision>
  <dcterms:created xsi:type="dcterms:W3CDTF">2017-03-27T13:44:20Z</dcterms:created>
  <dcterms:modified xsi:type="dcterms:W3CDTF">2017-09-08T13:22:02Z</dcterms:modified>
</cp:coreProperties>
</file>