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p:sldMasterIdLst>
    <p:sldMasterId id="2147483648" r:id="rId2"/>
  </p:sldMasterIdLst>
  <p:notesMasterIdLst>
    <p:notesMasterId r:id="rId55"/>
  </p:notesMasterIdLst>
  <p:handoutMasterIdLst>
    <p:handoutMasterId r:id="rId56"/>
  </p:handoutMasterIdLst>
  <p:sldIdLst>
    <p:sldId id="256" r:id="rId3"/>
    <p:sldId id="257" r:id="rId4"/>
    <p:sldId id="259" r:id="rId5"/>
    <p:sldId id="258" r:id="rId6"/>
    <p:sldId id="260" r:id="rId7"/>
    <p:sldId id="262" r:id="rId8"/>
    <p:sldId id="263" r:id="rId9"/>
    <p:sldId id="264" r:id="rId10"/>
    <p:sldId id="279" r:id="rId11"/>
    <p:sldId id="280" r:id="rId12"/>
    <p:sldId id="266" r:id="rId13"/>
    <p:sldId id="268" r:id="rId14"/>
    <p:sldId id="269" r:id="rId15"/>
    <p:sldId id="281" r:id="rId16"/>
    <p:sldId id="283" r:id="rId17"/>
    <p:sldId id="282" r:id="rId18"/>
    <p:sldId id="273" r:id="rId19"/>
    <p:sldId id="284" r:id="rId20"/>
    <p:sldId id="265" r:id="rId21"/>
    <p:sldId id="270" r:id="rId22"/>
    <p:sldId id="271" r:id="rId23"/>
    <p:sldId id="261" r:id="rId24"/>
    <p:sldId id="274" r:id="rId25"/>
    <p:sldId id="315" r:id="rId26"/>
    <p:sldId id="285" r:id="rId27"/>
    <p:sldId id="287" r:id="rId28"/>
    <p:sldId id="304" r:id="rId29"/>
    <p:sldId id="305" r:id="rId30"/>
    <p:sldId id="308" r:id="rId31"/>
    <p:sldId id="306" r:id="rId32"/>
    <p:sldId id="286" r:id="rId33"/>
    <p:sldId id="288" r:id="rId34"/>
    <p:sldId id="289" r:id="rId35"/>
    <p:sldId id="290" r:id="rId36"/>
    <p:sldId id="292" r:id="rId37"/>
    <p:sldId id="293" r:id="rId38"/>
    <p:sldId id="291" r:id="rId39"/>
    <p:sldId id="314" r:id="rId40"/>
    <p:sldId id="311" r:id="rId41"/>
    <p:sldId id="313" r:id="rId42"/>
    <p:sldId id="312" r:id="rId43"/>
    <p:sldId id="303" r:id="rId44"/>
    <p:sldId id="310" r:id="rId45"/>
    <p:sldId id="295" r:id="rId46"/>
    <p:sldId id="267" r:id="rId47"/>
    <p:sldId id="272" r:id="rId48"/>
    <p:sldId id="298" r:id="rId49"/>
    <p:sldId id="277" r:id="rId50"/>
    <p:sldId id="275" r:id="rId51"/>
    <p:sldId id="276" r:id="rId52"/>
    <p:sldId id="278" r:id="rId53"/>
    <p:sldId id="296" r:id="rId5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CE6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0FF1CE12-B100-0000-0000-000000000002}"/>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4207" autoAdjust="0"/>
    <p:restoredTop sz="92795" autoAdjust="0"/>
  </p:normalViewPr>
  <p:slideViewPr>
    <p:cSldViewPr>
      <p:cViewPr>
        <p:scale>
          <a:sx n="100" d="100"/>
          <a:sy n="100" d="100"/>
        </p:scale>
        <p:origin x="-1164" y="528"/>
      </p:cViewPr>
      <p:guideLst>
        <p:guide orient="horz" pos="2160"/>
        <p:guide pos="2880"/>
      </p:guideLst>
    </p:cSldViewPr>
  </p:slideViewPr>
  <p:outlineViewPr>
    <p:cViewPr>
      <p:scale>
        <a:sx n="1" d="1"/>
        <a:sy n="1" d="1"/>
      </p:scale>
      <p:origin x="0" y="0"/>
    </p:cViewPr>
    <p:sldLst>
      <p:sld r:id="rId1" collapse="1"/>
    </p:sldLst>
  </p:outlineViewPr>
  <p:notesTextViewPr>
    <p:cViewPr>
      <p:scale>
        <a:sx n="100" d="100"/>
        <a:sy n="100" d="100"/>
      </p:scale>
      <p:origin x="0" y="0"/>
    </p:cViewPr>
  </p:notesTextViewPr>
  <p:sorterViewPr>
    <p:cViewPr>
      <p:scale>
        <a:sx n="100" d="100"/>
        <a:sy n="100" d="100"/>
      </p:scale>
      <p:origin x="0" y="756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theme" Target="theme/theme1.xml"/><Relationship Id="rId2" Type="http://schemas.openxmlformats.org/officeDocument/2006/relationships/slideMaster" Target="slideMasters/slideMaster1.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slide" Target="slides/slide52.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handoutMaster" Target="handoutMasters/handoutMaster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s>
</file>

<file path=ppt/_rels/viewProps.xml.rels><?xml version="1.0" encoding="UTF-8" standalone="yes"?>
<Relationships xmlns="http://schemas.openxmlformats.org/package/2006/relationships"><Relationship Id="rId1" Type="http://schemas.openxmlformats.org/officeDocument/2006/relationships/slide" Target="slides/slide2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2"/>
          <p:cNvSpPr>
            <a:spLocks noGrp="1"/>
          </p:cNvSpPr>
          <p:nvPr>
            <p:ph type="hdr" sz="quarter"/>
          </p:nvPr>
        </p:nvSpPr>
        <p:spPr>
          <a:xfrm>
            <a:off x="0" y="0"/>
            <a:ext cx="2971800" cy="457200"/>
          </a:xfrm>
          <a:prstGeom prst="rect">
            <a:avLst/>
          </a:prstGeom>
        </p:spPr>
        <p:txBody>
          <a:bodyPr/>
          <a:lstStyle/>
          <a:p>
            <a:endParaRPr lang="en-US" smtClean="0"/>
          </a:p>
        </p:txBody>
      </p:sp>
      <p:sp>
        <p:nvSpPr>
          <p:cNvPr id="24" name="Rectangle 24"/>
          <p:cNvSpPr>
            <a:spLocks noGrp="1"/>
          </p:cNvSpPr>
          <p:nvPr>
            <p:ph type="dt" sz="quarter" idx="1"/>
          </p:nvPr>
        </p:nvSpPr>
        <p:spPr>
          <a:xfrm>
            <a:off x="3884613" y="0"/>
            <a:ext cx="2971800" cy="457200"/>
          </a:xfrm>
          <a:prstGeom prst="rect">
            <a:avLst/>
          </a:prstGeom>
        </p:spPr>
        <p:txBody>
          <a:bodyPr/>
          <a:lstStyle/>
          <a:p>
            <a:fld id="{A849C5AD-4428-4E9C-9C84-11B72C9365FB}" type="datetimeFigureOut">
              <a:rPr lang="en-US" smtClean="0"/>
              <a:pPr/>
              <a:t>9/12/2017</a:t>
            </a:fld>
            <a:endParaRPr lang="en-US" smtClean="0"/>
          </a:p>
        </p:txBody>
      </p:sp>
      <p:sp>
        <p:nvSpPr>
          <p:cNvPr id="30" name="Rectangle 30"/>
          <p:cNvSpPr>
            <a:spLocks noGrp="1"/>
          </p:cNvSpPr>
          <p:nvPr>
            <p:ph type="ftr" sz="quarter" idx="2"/>
          </p:nvPr>
        </p:nvSpPr>
        <p:spPr>
          <a:xfrm>
            <a:off x="0" y="8685213"/>
            <a:ext cx="2971800" cy="457200"/>
          </a:xfrm>
          <a:prstGeom prst="rect">
            <a:avLst/>
          </a:prstGeom>
        </p:spPr>
        <p:txBody>
          <a:bodyPr/>
          <a:lstStyle/>
          <a:p>
            <a:endParaRPr lang="en-US" smtClean="0"/>
          </a:p>
        </p:txBody>
      </p:sp>
      <p:sp>
        <p:nvSpPr>
          <p:cNvPr id="18" name="Rectangle 18"/>
          <p:cNvSpPr>
            <a:spLocks noGrp="1"/>
          </p:cNvSpPr>
          <p:nvPr>
            <p:ph type="sldNum" sz="quarter" idx="3"/>
          </p:nvPr>
        </p:nvSpPr>
        <p:spPr>
          <a:xfrm>
            <a:off x="3884613" y="8685213"/>
            <a:ext cx="2971800" cy="457200"/>
          </a:xfrm>
          <a:prstGeom prst="rect">
            <a:avLst/>
          </a:prstGeom>
        </p:spPr>
        <p:txBody>
          <a:bodyPr/>
          <a:lstStyle/>
          <a:p>
            <a:fld id="{8C596567-A38F-4CEF-B37F-9B9D120D62CE}" type="slidenum">
              <a:rPr lang="en-US" smtClean="0"/>
              <a:pPr/>
              <a:t>‹#›</a:t>
            </a:fld>
            <a:endParaRPr lang="en-US" smtClean="0"/>
          </a:p>
        </p:txBody>
      </p:sp>
    </p:spTree>
    <p:extLst>
      <p:ext uri="{BB962C8B-B14F-4D97-AF65-F5344CB8AC3E}">
        <p14:creationId xmlns:p14="http://schemas.microsoft.com/office/powerpoint/2010/main" val="2781711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24"/>
          <p:cNvSpPr>
            <a:spLocks noGrp="1"/>
          </p:cNvSpPr>
          <p:nvPr>
            <p:ph type="hdr" sz="quarter"/>
          </p:nvPr>
        </p:nvSpPr>
        <p:spPr>
          <a:xfrm>
            <a:off x="0" y="0"/>
            <a:ext cx="2971800" cy="457200"/>
          </a:xfrm>
          <a:prstGeom prst="rect">
            <a:avLst/>
          </a:prstGeom>
        </p:spPr>
        <p:txBody>
          <a:bodyPr/>
          <a:lstStyle/>
          <a:p>
            <a:endParaRPr lang="en-US" smtClean="0"/>
          </a:p>
        </p:txBody>
      </p:sp>
      <p:sp>
        <p:nvSpPr>
          <p:cNvPr id="15" name="Rectangle 15"/>
          <p:cNvSpPr>
            <a:spLocks noGrp="1"/>
          </p:cNvSpPr>
          <p:nvPr>
            <p:ph type="dt" idx="1"/>
          </p:nvPr>
        </p:nvSpPr>
        <p:spPr>
          <a:xfrm>
            <a:off x="3884613" y="0"/>
            <a:ext cx="2971800" cy="457200"/>
          </a:xfrm>
          <a:prstGeom prst="rect">
            <a:avLst/>
          </a:prstGeom>
        </p:spPr>
        <p:txBody>
          <a:bodyPr/>
          <a:lstStyle/>
          <a:p>
            <a:fld id="{D7547E60-4BE7-4E4E-9AAA-5EE35AEC995C}" type="datetimeFigureOut">
              <a:rPr lang="en-US" smtClean="0"/>
              <a:pPr/>
              <a:t>9/12/2017</a:t>
            </a:fld>
            <a:endParaRPr lang="en-US" smtClean="0"/>
          </a:p>
        </p:txBody>
      </p:sp>
      <p:sp>
        <p:nvSpPr>
          <p:cNvPr id="23" name="Rectangle 2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anchor="ctr"/>
          <a:lstStyle/>
          <a:p>
            <a:endParaRPr lang="en-US"/>
          </a:p>
        </p:txBody>
      </p:sp>
      <p:sp>
        <p:nvSpPr>
          <p:cNvPr id="5" name="Rectangle 5"/>
          <p:cNvSpPr>
            <a:spLocks noGrp="1"/>
          </p:cNvSpPr>
          <p:nvPr>
            <p:ph type="body" sz="quarter" idx="3"/>
          </p:nvPr>
        </p:nvSpPr>
        <p:spPr>
          <a:xfrm>
            <a:off x="685800" y="4343400"/>
            <a:ext cx="5486400" cy="4114800"/>
          </a:xfrm>
          <a:prstGeom prst="rect">
            <a:avLst/>
          </a:prstGeom>
        </p:spPr>
        <p:txBody>
          <a:bodyPr/>
          <a:lstStyle/>
          <a:p>
            <a:pPr lvl="0"/>
            <a:r>
              <a:rPr lang="en-US" smtClean="0"/>
              <a:t>Click to edit Master text styles</a:t>
            </a:r>
            <a:endParaRPr lang="en-US"/>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8" name="Rectangle 18"/>
          <p:cNvSpPr>
            <a:spLocks noGrp="1"/>
          </p:cNvSpPr>
          <p:nvPr>
            <p:ph type="ftr" sz="quarter" idx="4"/>
          </p:nvPr>
        </p:nvSpPr>
        <p:spPr>
          <a:xfrm>
            <a:off x="0" y="8685213"/>
            <a:ext cx="2971800" cy="457200"/>
          </a:xfrm>
          <a:prstGeom prst="rect">
            <a:avLst/>
          </a:prstGeom>
        </p:spPr>
        <p:txBody>
          <a:bodyPr/>
          <a:lstStyle/>
          <a:p>
            <a:endParaRPr lang="en-US" smtClean="0"/>
          </a:p>
        </p:txBody>
      </p:sp>
      <p:sp>
        <p:nvSpPr>
          <p:cNvPr id="28" name="Rectangle 28"/>
          <p:cNvSpPr>
            <a:spLocks noGrp="1"/>
          </p:cNvSpPr>
          <p:nvPr>
            <p:ph type="sldNum" sz="quarter" idx="5"/>
          </p:nvPr>
        </p:nvSpPr>
        <p:spPr>
          <a:xfrm>
            <a:off x="3884613" y="8685213"/>
            <a:ext cx="2971800" cy="457200"/>
          </a:xfrm>
          <a:prstGeom prst="rect">
            <a:avLst/>
          </a:prstGeom>
        </p:spPr>
        <p:txBody>
          <a:bodyPr/>
          <a:lstStyle/>
          <a:p>
            <a:fld id="{CA077768-21C8-4125-A345-258E48D2EED0}" type="slidenum">
              <a:rPr lang="en-US" smtClean="0"/>
              <a:pPr/>
              <a:t>‹#›</a:t>
            </a:fld>
            <a:endParaRPr lang="en-US" smtClean="0"/>
          </a:p>
        </p:txBody>
      </p:sp>
    </p:spTree>
    <p:extLst>
      <p:ext uri="{BB962C8B-B14F-4D97-AF65-F5344CB8AC3E}">
        <p14:creationId xmlns:p14="http://schemas.microsoft.com/office/powerpoint/2010/main" val="3084457191"/>
      </p:ext>
    </p:extLst>
  </p:cSld>
  <p:clrMap bg1="lt1" tx1="dk1" bg2="lt2" tx2="dk2" accent1="accent1" accent2="accent2" accent3="accent3" accent4="accent4" accent5="accent5" accent6="accent6" hlink="hlink" folHlink="folHlink"/>
  <p:notesStyle>
    <a:lvl1pPr marL="0" algn="l" rtl="0">
      <a:defRPr sz="1200" kern="1200">
        <a:solidFill>
          <a:schemeClr val="tx1"/>
        </a:solidFill>
        <a:latin typeface="+mn-lt"/>
        <a:ea typeface="+mn-ea"/>
        <a:cs typeface="+mn-cs"/>
      </a:defRPr>
    </a:lvl1pPr>
    <a:lvl2pPr marL="457200" algn="l" rtl="0">
      <a:defRPr sz="1200" kern="1200">
        <a:solidFill>
          <a:schemeClr val="tx1"/>
        </a:solidFill>
        <a:latin typeface="+mn-lt"/>
        <a:ea typeface="+mn-ea"/>
        <a:cs typeface="+mn-cs"/>
      </a:defRPr>
    </a:lvl2pPr>
    <a:lvl3pPr marL="914400" algn="l" rtl="0">
      <a:defRPr sz="1200" kern="1200">
        <a:solidFill>
          <a:schemeClr val="tx1"/>
        </a:solidFill>
        <a:latin typeface="+mn-lt"/>
        <a:ea typeface="+mn-ea"/>
        <a:cs typeface="+mn-cs"/>
      </a:defRPr>
    </a:lvl3pPr>
    <a:lvl4pPr marL="1371600" algn="l" rtl="0">
      <a:defRPr sz="1200" kern="1200">
        <a:solidFill>
          <a:schemeClr val="tx1"/>
        </a:solidFill>
        <a:latin typeface="+mn-lt"/>
        <a:ea typeface="+mn-ea"/>
        <a:cs typeface="+mn-cs"/>
      </a:defRPr>
    </a:lvl4pPr>
    <a:lvl5pPr marL="1828800" algn="l" rtl="0">
      <a:defRPr sz="1200" kern="1200">
        <a:solidFill>
          <a:schemeClr val="tx1"/>
        </a:solidFill>
        <a:latin typeface="+mn-lt"/>
        <a:ea typeface="+mn-ea"/>
        <a:cs typeface="+mn-cs"/>
      </a:defRPr>
    </a:lvl5pPr>
    <a:lvl6pPr marL="2286000" algn="l" rtl="0">
      <a:defRPr sz="1200" kern="1200">
        <a:solidFill>
          <a:schemeClr val="tx1"/>
        </a:solidFill>
        <a:latin typeface="+mn-lt"/>
        <a:ea typeface="+mn-ea"/>
        <a:cs typeface="+mn-cs"/>
      </a:defRPr>
    </a:lvl6pPr>
    <a:lvl7pPr marL="2743200" algn="l" rtl="0">
      <a:defRPr sz="1200" kern="1200">
        <a:solidFill>
          <a:schemeClr val="tx1"/>
        </a:solidFill>
        <a:latin typeface="+mn-lt"/>
        <a:ea typeface="+mn-ea"/>
        <a:cs typeface="+mn-cs"/>
      </a:defRPr>
    </a:lvl7pPr>
    <a:lvl8pPr marL="3200400" algn="l" rtl="0">
      <a:defRPr sz="1200" kern="1200">
        <a:solidFill>
          <a:schemeClr val="tx1"/>
        </a:solidFill>
        <a:latin typeface="+mn-lt"/>
        <a:ea typeface="+mn-ea"/>
        <a:cs typeface="+mn-cs"/>
      </a:defRPr>
    </a:lvl8pPr>
    <a:lvl9pPr marL="3657600" algn="l" rtl="0">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cs-CZ" noProof="0" dirty="0"/>
          </a:p>
        </p:txBody>
      </p:sp>
      <p:sp>
        <p:nvSpPr>
          <p:cNvPr id="4" name="Slide Number Placeholder 3"/>
          <p:cNvSpPr>
            <a:spLocks noGrp="1"/>
          </p:cNvSpPr>
          <p:nvPr>
            <p:ph type="sldNum" sz="quarter" idx="10"/>
          </p:nvPr>
        </p:nvSpPr>
        <p:spPr/>
        <p:txBody>
          <a:bodyPr/>
          <a:lstStyle/>
          <a:p>
            <a:fld id="{CA077768-21C8-4125-A345-258E48D2EED0}" type="slidenum">
              <a:rPr lang="en-US" smtClean="0"/>
              <a:pPr/>
              <a:t>1</a:t>
            </a:fld>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CA077768-21C8-4125-A345-258E48D2EED0}" type="slidenum">
              <a:rPr lang="en-US" smtClean="0"/>
              <a:pPr/>
              <a:t>6</a:t>
            </a:fld>
            <a:endParaRPr lang="en-US" smtClean="0"/>
          </a:p>
        </p:txBody>
      </p:sp>
    </p:spTree>
    <p:extLst>
      <p:ext uri="{BB962C8B-B14F-4D97-AF65-F5344CB8AC3E}">
        <p14:creationId xmlns:p14="http://schemas.microsoft.com/office/powerpoint/2010/main" val="19936988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sz="1200" kern="1200" dirty="0" err="1" smtClean="0">
                <a:solidFill>
                  <a:schemeClr val="tx1"/>
                </a:solidFill>
                <a:effectLst/>
                <a:latin typeface="+mn-lt"/>
                <a:ea typeface="+mn-ea"/>
                <a:cs typeface="+mn-cs"/>
              </a:rPr>
              <a:t>The</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diagnostic</a:t>
            </a:r>
            <a:r>
              <a:rPr lang="cs-CZ" sz="1200" kern="1200" dirty="0" smtClean="0">
                <a:solidFill>
                  <a:schemeClr val="tx1"/>
                </a:solidFill>
                <a:effectLst/>
                <a:latin typeface="+mn-lt"/>
                <a:ea typeface="+mn-ea"/>
                <a:cs typeface="+mn-cs"/>
              </a:rPr>
              <a:t> part </a:t>
            </a:r>
            <a:r>
              <a:rPr lang="cs-CZ" sz="1200" kern="1200" dirty="0" err="1" smtClean="0">
                <a:solidFill>
                  <a:schemeClr val="tx1"/>
                </a:solidFill>
                <a:effectLst/>
                <a:latin typeface="+mn-lt"/>
                <a:ea typeface="+mn-ea"/>
                <a:cs typeface="+mn-cs"/>
              </a:rPr>
              <a:t>of</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the</a:t>
            </a:r>
            <a:r>
              <a:rPr lang="cs-CZ" sz="1200" kern="1200" dirty="0" smtClean="0">
                <a:solidFill>
                  <a:schemeClr val="tx1"/>
                </a:solidFill>
                <a:effectLst/>
                <a:latin typeface="+mn-lt"/>
                <a:ea typeface="+mn-ea"/>
                <a:cs typeface="+mn-cs"/>
              </a:rPr>
              <a:t> set </a:t>
            </a:r>
            <a:r>
              <a:rPr lang="cs-CZ" sz="1200" kern="1200" dirty="0" err="1" smtClean="0">
                <a:solidFill>
                  <a:schemeClr val="tx1"/>
                </a:solidFill>
                <a:effectLst/>
                <a:latin typeface="+mn-lt"/>
                <a:ea typeface="+mn-ea"/>
                <a:cs typeface="+mn-cs"/>
              </a:rPr>
              <a:t>of</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scientific</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equipment</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of</a:t>
            </a:r>
            <a:r>
              <a:rPr lang="cs-CZ" sz="1200" kern="1200" dirty="0" smtClean="0">
                <a:solidFill>
                  <a:schemeClr val="tx1"/>
                </a:solidFill>
                <a:effectLst/>
                <a:latin typeface="+mn-lt"/>
                <a:ea typeface="+mn-ea"/>
                <a:cs typeface="+mn-cs"/>
              </a:rPr>
              <a:t> APEX </a:t>
            </a:r>
            <a:r>
              <a:rPr lang="cs-CZ" sz="1200" kern="1200" dirty="0" err="1" smtClean="0">
                <a:solidFill>
                  <a:schemeClr val="tx1"/>
                </a:solidFill>
                <a:effectLst/>
                <a:latin typeface="+mn-lt"/>
                <a:ea typeface="+mn-ea"/>
                <a:cs typeface="+mn-cs"/>
              </a:rPr>
              <a:t>represents</a:t>
            </a:r>
            <a:r>
              <a:rPr lang="cs-CZ" sz="1200" kern="1200" dirty="0" smtClean="0">
                <a:solidFill>
                  <a:schemeClr val="tx1"/>
                </a:solidFill>
                <a:effectLst/>
                <a:latin typeface="+mn-lt"/>
                <a:ea typeface="+mn-ea"/>
                <a:cs typeface="+mn-cs"/>
              </a:rPr>
              <a:t> a </a:t>
            </a:r>
            <a:r>
              <a:rPr lang="cs-CZ" sz="1200" kern="1200" dirty="0" err="1" smtClean="0">
                <a:solidFill>
                  <a:schemeClr val="tx1"/>
                </a:solidFill>
                <a:effectLst/>
                <a:latin typeface="+mn-lt"/>
                <a:ea typeface="+mn-ea"/>
                <a:cs typeface="+mn-cs"/>
              </a:rPr>
              <a:t>complete</a:t>
            </a:r>
            <a:r>
              <a:rPr lang="cs-CZ" sz="1200" kern="1200" dirty="0" smtClean="0">
                <a:solidFill>
                  <a:schemeClr val="tx1"/>
                </a:solidFill>
                <a:effectLst/>
                <a:latin typeface="+mn-lt"/>
                <a:ea typeface="+mn-ea"/>
                <a:cs typeface="+mn-cs"/>
              </a:rPr>
              <a:t> set </a:t>
            </a:r>
            <a:r>
              <a:rPr lang="cs-CZ" sz="1200" kern="1200" dirty="0" err="1" smtClean="0">
                <a:solidFill>
                  <a:schemeClr val="tx1"/>
                </a:solidFill>
                <a:effectLst/>
                <a:latin typeface="+mn-lt"/>
                <a:ea typeface="+mn-ea"/>
                <a:cs typeface="+mn-cs"/>
              </a:rPr>
              <a:t>of</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scientific</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devices</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allowing</a:t>
            </a:r>
            <a:r>
              <a:rPr lang="cs-CZ" sz="1200" kern="1200" dirty="0" smtClean="0">
                <a:solidFill>
                  <a:schemeClr val="tx1"/>
                </a:solidFill>
                <a:effectLst/>
                <a:latin typeface="+mn-lt"/>
                <a:ea typeface="+mn-ea"/>
                <a:cs typeface="+mn-cs"/>
              </a:rPr>
              <a:t> to </a:t>
            </a:r>
            <a:r>
              <a:rPr lang="cs-CZ" sz="1200" kern="1200" dirty="0" err="1" smtClean="0">
                <a:solidFill>
                  <a:schemeClr val="tx1"/>
                </a:solidFill>
                <a:effectLst/>
                <a:latin typeface="+mn-lt"/>
                <a:ea typeface="+mn-ea"/>
                <a:cs typeface="+mn-cs"/>
              </a:rPr>
              <a:t>carry</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out</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measurements</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of</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micro</a:t>
            </a:r>
            <a:r>
              <a:rPr lang="cs-CZ" sz="1200" kern="1200" dirty="0" smtClean="0">
                <a:solidFill>
                  <a:schemeClr val="tx1"/>
                </a:solidFill>
                <a:effectLst/>
                <a:latin typeface="+mn-lt"/>
                <a:ea typeface="+mn-ea"/>
                <a:cs typeface="+mn-cs"/>
              </a:rPr>
              <a:t>- and </a:t>
            </a:r>
            <a:r>
              <a:rPr lang="cs-CZ" sz="1200" kern="1200" dirty="0" err="1" smtClean="0">
                <a:solidFill>
                  <a:schemeClr val="tx1"/>
                </a:solidFill>
                <a:effectLst/>
                <a:latin typeface="+mn-lt"/>
                <a:ea typeface="+mn-ea"/>
                <a:cs typeface="+mn-cs"/>
              </a:rPr>
              <a:t>macroparameters</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of</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thermal</a:t>
            </a:r>
            <a:r>
              <a:rPr lang="cs-CZ" sz="1200" kern="1200" dirty="0" smtClean="0">
                <a:solidFill>
                  <a:schemeClr val="tx1"/>
                </a:solidFill>
                <a:effectLst/>
                <a:latin typeface="+mn-lt"/>
                <a:ea typeface="+mn-ea"/>
                <a:cs typeface="+mn-cs"/>
              </a:rPr>
              <a:t> and </a:t>
            </a:r>
            <a:r>
              <a:rPr lang="cs-CZ" sz="1200" kern="1200" dirty="0" err="1" smtClean="0">
                <a:solidFill>
                  <a:schemeClr val="tx1"/>
                </a:solidFill>
                <a:effectLst/>
                <a:latin typeface="+mn-lt"/>
                <a:ea typeface="+mn-ea"/>
                <a:cs typeface="+mn-cs"/>
              </a:rPr>
              <a:t>suprathermal</a:t>
            </a:r>
            <a:r>
              <a:rPr lang="cs-CZ" sz="1200" kern="1200" dirty="0" smtClean="0">
                <a:solidFill>
                  <a:schemeClr val="tx1"/>
                </a:solidFill>
                <a:effectLst/>
                <a:latin typeface="+mn-lt"/>
                <a:ea typeface="+mn-ea"/>
                <a:cs typeface="+mn-cs"/>
              </a:rPr>
              <a:t> plasma </a:t>
            </a:r>
            <a:r>
              <a:rPr lang="cs-CZ" sz="1200" kern="1200" dirty="0" err="1" smtClean="0">
                <a:solidFill>
                  <a:schemeClr val="tx1"/>
                </a:solidFill>
                <a:effectLst/>
                <a:latin typeface="+mn-lt"/>
                <a:ea typeface="+mn-ea"/>
                <a:cs typeface="+mn-cs"/>
              </a:rPr>
              <a:t>components</a:t>
            </a:r>
            <a:r>
              <a:rPr lang="cs-CZ" sz="1200" kern="1200" dirty="0" smtClean="0">
                <a:solidFill>
                  <a:schemeClr val="tx1"/>
                </a:solidFill>
                <a:effectLst/>
                <a:latin typeface="+mn-lt"/>
                <a:ea typeface="+mn-ea"/>
                <a:cs typeface="+mn-cs"/>
              </a:rPr>
              <a:t>, to </a:t>
            </a:r>
            <a:r>
              <a:rPr lang="cs-CZ" sz="1200" kern="1200" dirty="0" err="1" smtClean="0">
                <a:solidFill>
                  <a:schemeClr val="tx1"/>
                </a:solidFill>
                <a:effectLst/>
                <a:latin typeface="+mn-lt"/>
                <a:ea typeface="+mn-ea"/>
                <a:cs typeface="+mn-cs"/>
              </a:rPr>
              <a:t>measure</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space-energy</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distribution</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of</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particles</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electric</a:t>
            </a:r>
            <a:r>
              <a:rPr lang="cs-CZ" sz="1200" kern="1200" dirty="0" smtClean="0">
                <a:solidFill>
                  <a:schemeClr val="tx1"/>
                </a:solidFill>
                <a:effectLst/>
                <a:latin typeface="+mn-lt"/>
                <a:ea typeface="+mn-ea"/>
                <a:cs typeface="+mn-cs"/>
              </a:rPr>
              <a:t> and </a:t>
            </a:r>
            <a:r>
              <a:rPr lang="cs-CZ" sz="1200" kern="1200" dirty="0" err="1" smtClean="0">
                <a:solidFill>
                  <a:schemeClr val="tx1"/>
                </a:solidFill>
                <a:effectLst/>
                <a:latin typeface="+mn-lt"/>
                <a:ea typeface="+mn-ea"/>
                <a:cs typeface="+mn-cs"/>
              </a:rPr>
              <a:t>magnetic</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fields</a:t>
            </a:r>
            <a:r>
              <a:rPr lang="cs-CZ" sz="1200" kern="1200" dirty="0" smtClean="0">
                <a:solidFill>
                  <a:schemeClr val="tx1"/>
                </a:solidFill>
                <a:effectLst/>
                <a:latin typeface="+mn-lt"/>
                <a:ea typeface="+mn-ea"/>
                <a:cs typeface="+mn-cs"/>
              </a:rPr>
              <a:t>, analyse </a:t>
            </a:r>
            <a:r>
              <a:rPr lang="cs-CZ" sz="1200" kern="1200" dirty="0" err="1" smtClean="0">
                <a:solidFill>
                  <a:schemeClr val="tx1"/>
                </a:solidFill>
                <a:effectLst/>
                <a:latin typeface="+mn-lt"/>
                <a:ea typeface="+mn-ea"/>
                <a:cs typeface="+mn-cs"/>
              </a:rPr>
              <a:t>variable</a:t>
            </a:r>
            <a:r>
              <a:rPr lang="cs-CZ" sz="1200" kern="1200" dirty="0" smtClean="0">
                <a:solidFill>
                  <a:schemeClr val="tx1"/>
                </a:solidFill>
                <a:effectLst/>
                <a:latin typeface="+mn-lt"/>
                <a:ea typeface="+mn-ea"/>
                <a:cs typeface="+mn-cs"/>
              </a:rPr>
              <a:t> and </a:t>
            </a:r>
            <a:r>
              <a:rPr lang="cs-CZ" sz="1200" kern="1200" dirty="0" err="1" smtClean="0">
                <a:solidFill>
                  <a:schemeClr val="tx1"/>
                </a:solidFill>
                <a:effectLst/>
                <a:latin typeface="+mn-lt"/>
                <a:ea typeface="+mn-ea"/>
                <a:cs typeface="+mn-cs"/>
              </a:rPr>
              <a:t>constant</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electromagnetic</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fields</a:t>
            </a:r>
            <a:r>
              <a:rPr lang="cs-CZ" sz="1200" kern="1200" dirty="0" smtClean="0">
                <a:solidFill>
                  <a:schemeClr val="tx1"/>
                </a:solidFill>
                <a:effectLst/>
                <a:latin typeface="+mn-lt"/>
                <a:ea typeface="+mn-ea"/>
                <a:cs typeface="+mn-cs"/>
              </a:rPr>
              <a:t> and </a:t>
            </a:r>
            <a:r>
              <a:rPr lang="cs-CZ" sz="1200" kern="1200" dirty="0" err="1" smtClean="0">
                <a:solidFill>
                  <a:schemeClr val="tx1"/>
                </a:solidFill>
                <a:effectLst/>
                <a:latin typeface="+mn-lt"/>
                <a:ea typeface="+mn-ea"/>
                <a:cs typeface="+mn-cs"/>
              </a:rPr>
              <a:t>radiations</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measure</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optical</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emissions</a:t>
            </a:r>
            <a:r>
              <a:rPr lang="cs-CZ" sz="1200" kern="1200" dirty="0" smtClean="0">
                <a:solidFill>
                  <a:schemeClr val="tx1"/>
                </a:solidFill>
                <a:effectLst/>
                <a:latin typeface="+mn-lt"/>
                <a:ea typeface="+mn-ea"/>
                <a:cs typeface="+mn-cs"/>
              </a:rPr>
              <a:t>.</a:t>
            </a:r>
          </a:p>
          <a:p>
            <a:r>
              <a:rPr lang="en-US" dirty="0" smtClean="0"/>
              <a:t>X-axis precision &lt;15deg (</a:t>
            </a:r>
            <a:r>
              <a:rPr lang="en-US" dirty="0" err="1" smtClean="0"/>
              <a:t>Activny</a:t>
            </a:r>
            <a:r>
              <a:rPr lang="en-US" baseline="0" dirty="0" smtClean="0"/>
              <a:t> Afonin1994)</a:t>
            </a:r>
            <a:endParaRPr lang="cs-CZ" dirty="0"/>
          </a:p>
        </p:txBody>
      </p:sp>
      <p:sp>
        <p:nvSpPr>
          <p:cNvPr id="4" name="Zástupný symbol pro číslo snímku 3"/>
          <p:cNvSpPr>
            <a:spLocks noGrp="1"/>
          </p:cNvSpPr>
          <p:nvPr>
            <p:ph type="sldNum" sz="quarter" idx="10"/>
          </p:nvPr>
        </p:nvSpPr>
        <p:spPr/>
        <p:txBody>
          <a:bodyPr/>
          <a:lstStyle/>
          <a:p>
            <a:fld id="{CA077768-21C8-4125-A345-258E48D2EED0}" type="slidenum">
              <a:rPr lang="en-US" smtClean="0"/>
              <a:pPr/>
              <a:t>8</a:t>
            </a:fld>
            <a:endParaRPr lang="en-US" smtClean="0"/>
          </a:p>
        </p:txBody>
      </p:sp>
    </p:spTree>
    <p:extLst>
      <p:ext uri="{BB962C8B-B14F-4D97-AF65-F5344CB8AC3E}">
        <p14:creationId xmlns:p14="http://schemas.microsoft.com/office/powerpoint/2010/main" val="15860513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The</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important</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peculiarity</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of</a:t>
            </a:r>
            <a:r>
              <a:rPr lang="cs-CZ" sz="1200" kern="1200" dirty="0" smtClean="0">
                <a:solidFill>
                  <a:schemeClr val="tx1"/>
                </a:solidFill>
                <a:effectLst/>
                <a:latin typeface="+mn-lt"/>
                <a:ea typeface="+mn-ea"/>
                <a:cs typeface="+mn-cs"/>
              </a:rPr>
              <a:t> APEX </a:t>
            </a:r>
            <a:r>
              <a:rPr lang="cs-CZ" sz="1200" kern="1200" dirty="0" err="1" smtClean="0">
                <a:solidFill>
                  <a:schemeClr val="tx1"/>
                </a:solidFill>
                <a:effectLst/>
                <a:latin typeface="+mn-lt"/>
                <a:ea typeface="+mn-ea"/>
                <a:cs typeface="+mn-cs"/>
              </a:rPr>
              <a:t>is</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the</a:t>
            </a:r>
            <a:r>
              <a:rPr lang="cs-CZ" sz="1200" kern="1200" dirty="0" smtClean="0">
                <a:solidFill>
                  <a:schemeClr val="tx1"/>
                </a:solidFill>
                <a:effectLst/>
                <a:latin typeface="+mn-lt"/>
                <a:ea typeface="+mn-ea"/>
                <a:cs typeface="+mn-cs"/>
              </a:rPr>
              <a:t> presence </a:t>
            </a:r>
            <a:r>
              <a:rPr lang="cs-CZ" sz="1200" kern="1200" dirty="0" err="1" smtClean="0">
                <a:solidFill>
                  <a:schemeClr val="tx1"/>
                </a:solidFill>
                <a:effectLst/>
                <a:latin typeface="+mn-lt"/>
                <a:ea typeface="+mn-ea"/>
                <a:cs typeface="+mn-cs"/>
              </a:rPr>
              <a:t>of</a:t>
            </a:r>
            <a:r>
              <a:rPr lang="cs-CZ" sz="1200" kern="1200" dirty="0" smtClean="0">
                <a:solidFill>
                  <a:schemeClr val="tx1"/>
                </a:solidFill>
                <a:effectLst/>
                <a:latin typeface="+mn-lt"/>
                <a:ea typeface="+mn-ea"/>
                <a:cs typeface="+mn-cs"/>
              </a:rPr>
              <a:t> a </a:t>
            </a:r>
            <a:r>
              <a:rPr lang="cs-CZ" sz="1200" kern="1200" dirty="0" err="1" smtClean="0">
                <a:solidFill>
                  <a:schemeClr val="tx1"/>
                </a:solidFill>
                <a:effectLst/>
                <a:latin typeface="+mn-lt"/>
                <a:ea typeface="+mn-ea"/>
                <a:cs typeface="+mn-cs"/>
              </a:rPr>
              <a:t>subsatellite</a:t>
            </a:r>
            <a:r>
              <a:rPr lang="cs-CZ" sz="1200" kern="1200" dirty="0" smtClean="0">
                <a:solidFill>
                  <a:schemeClr val="tx1"/>
                </a:solidFill>
                <a:effectLst/>
                <a:latin typeface="+mn-lt"/>
                <a:ea typeface="+mn-ea"/>
                <a:cs typeface="+mn-cs"/>
              </a:rPr>
              <a:t> MAGION, </a:t>
            </a:r>
            <a:r>
              <a:rPr lang="cs-CZ" sz="1200" kern="1200" dirty="0" err="1" smtClean="0">
                <a:solidFill>
                  <a:schemeClr val="tx1"/>
                </a:solidFill>
                <a:effectLst/>
                <a:latin typeface="+mn-lt"/>
                <a:ea typeface="+mn-ea"/>
                <a:cs typeface="+mn-cs"/>
              </a:rPr>
              <a:t>equipped</a:t>
            </a:r>
            <a:r>
              <a:rPr lang="cs-CZ" sz="1200" kern="1200" dirty="0" smtClean="0">
                <a:solidFill>
                  <a:schemeClr val="tx1"/>
                </a:solidFill>
                <a:effectLst/>
                <a:latin typeface="+mn-lt"/>
                <a:ea typeface="+mn-ea"/>
                <a:cs typeface="+mn-cs"/>
              </a:rPr>
              <a:t> by </a:t>
            </a:r>
            <a:r>
              <a:rPr lang="cs-CZ" sz="1200" kern="1200" dirty="0" err="1" smtClean="0">
                <a:solidFill>
                  <a:schemeClr val="tx1"/>
                </a:solidFill>
                <a:effectLst/>
                <a:latin typeface="+mn-lt"/>
                <a:ea typeface="+mn-ea"/>
                <a:cs typeface="+mn-cs"/>
              </a:rPr>
              <a:t>its</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own</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complex</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of</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scientific</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equipment</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which</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have</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practically</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the</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same</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opportunities</a:t>
            </a:r>
            <a:r>
              <a:rPr lang="cs-CZ" sz="1200" kern="1200" dirty="0" smtClean="0">
                <a:solidFill>
                  <a:schemeClr val="tx1"/>
                </a:solidFill>
                <a:effectLst/>
                <a:latin typeface="+mn-lt"/>
                <a:ea typeface="+mn-ea"/>
                <a:cs typeface="+mn-cs"/>
              </a:rPr>
              <a:t> to a plasma and </a:t>
            </a:r>
            <a:r>
              <a:rPr lang="cs-CZ" sz="1200" kern="1200" dirty="0" err="1" smtClean="0">
                <a:solidFill>
                  <a:schemeClr val="tx1"/>
                </a:solidFill>
                <a:effectLst/>
                <a:latin typeface="+mn-lt"/>
                <a:ea typeface="+mn-ea"/>
                <a:cs typeface="+mn-cs"/>
              </a:rPr>
              <a:t>fields</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measurements</a:t>
            </a:r>
            <a:r>
              <a:rPr lang="cs-CZ" sz="1200" kern="1200" dirty="0" smtClean="0">
                <a:solidFill>
                  <a:schemeClr val="tx1"/>
                </a:solidFill>
                <a:effectLst/>
                <a:latin typeface="+mn-lt"/>
                <a:ea typeface="+mn-ea"/>
                <a:cs typeface="+mn-cs"/>
              </a:rPr>
              <a:t> as </a:t>
            </a:r>
            <a:r>
              <a:rPr lang="cs-CZ" sz="1200" kern="1200" dirty="0" err="1" smtClean="0">
                <a:solidFill>
                  <a:schemeClr val="tx1"/>
                </a:solidFill>
                <a:effectLst/>
                <a:latin typeface="+mn-lt"/>
                <a:ea typeface="+mn-ea"/>
                <a:cs typeface="+mn-cs"/>
              </a:rPr>
              <a:t>the</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main</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one</a:t>
            </a:r>
            <a:r>
              <a:rPr lang="cs-CZ" sz="1200" kern="1200" dirty="0" smtClean="0">
                <a:solidFill>
                  <a:schemeClr val="tx1"/>
                </a:solidFill>
                <a:effectLst/>
                <a:latin typeface="+mn-lt"/>
                <a:ea typeface="+mn-ea"/>
                <a:cs typeface="+mn-cs"/>
              </a:rPr>
              <a:t>.</a:t>
            </a:r>
          </a:p>
          <a:p>
            <a:endParaRPr lang="cs-CZ" dirty="0"/>
          </a:p>
        </p:txBody>
      </p:sp>
      <p:sp>
        <p:nvSpPr>
          <p:cNvPr id="4" name="Zástupný symbol pro číslo snímku 3"/>
          <p:cNvSpPr>
            <a:spLocks noGrp="1"/>
          </p:cNvSpPr>
          <p:nvPr>
            <p:ph type="sldNum" sz="quarter" idx="10"/>
          </p:nvPr>
        </p:nvSpPr>
        <p:spPr/>
        <p:txBody>
          <a:bodyPr/>
          <a:lstStyle/>
          <a:p>
            <a:fld id="{CA077768-21C8-4125-A345-258E48D2EED0}" type="slidenum">
              <a:rPr lang="en-US" smtClean="0"/>
              <a:pPr/>
              <a:t>19</a:t>
            </a:fld>
            <a:endParaRPr lang="en-US" smtClean="0"/>
          </a:p>
        </p:txBody>
      </p:sp>
    </p:spTree>
    <p:extLst>
      <p:ext uri="{BB962C8B-B14F-4D97-AF65-F5344CB8AC3E}">
        <p14:creationId xmlns:p14="http://schemas.microsoft.com/office/powerpoint/2010/main" val="41584109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sz="1200" kern="1200" dirty="0" err="1" smtClean="0">
                <a:solidFill>
                  <a:schemeClr val="tx1"/>
                </a:solidFill>
                <a:effectLst/>
                <a:latin typeface="+mn-lt"/>
                <a:ea typeface="+mn-ea"/>
                <a:cs typeface="+mn-cs"/>
              </a:rPr>
              <a:t>Except</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the</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active</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means</a:t>
            </a:r>
            <a:r>
              <a:rPr lang="cs-CZ" sz="1200" kern="1200" dirty="0" smtClean="0">
                <a:solidFill>
                  <a:schemeClr val="tx1"/>
                </a:solidFill>
                <a:effectLst/>
                <a:latin typeface="+mn-lt"/>
                <a:ea typeface="+mn-ea"/>
                <a:cs typeface="+mn-cs"/>
              </a:rPr>
              <a:t> and </a:t>
            </a:r>
            <a:r>
              <a:rPr lang="cs-CZ" sz="1200" kern="1200" dirty="0" err="1" smtClean="0">
                <a:solidFill>
                  <a:schemeClr val="tx1"/>
                </a:solidFill>
                <a:effectLst/>
                <a:latin typeface="+mn-lt"/>
                <a:ea typeface="+mn-ea"/>
                <a:cs typeface="+mn-cs"/>
              </a:rPr>
              <a:t>diagnostic</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equipment</a:t>
            </a:r>
            <a:r>
              <a:rPr lang="cs-CZ" sz="1200" kern="1200" dirty="0" smtClean="0">
                <a:solidFill>
                  <a:schemeClr val="tx1"/>
                </a:solidFill>
                <a:effectLst/>
                <a:latin typeface="+mn-lt"/>
                <a:ea typeface="+mn-ea"/>
                <a:cs typeface="+mn-cs"/>
              </a:rPr>
              <a:t> APEX </a:t>
            </a:r>
            <a:r>
              <a:rPr lang="cs-CZ" sz="1200" kern="1200" dirty="0" err="1" smtClean="0">
                <a:solidFill>
                  <a:schemeClr val="tx1"/>
                </a:solidFill>
                <a:effectLst/>
                <a:latin typeface="+mn-lt"/>
                <a:ea typeface="+mn-ea"/>
                <a:cs typeface="+mn-cs"/>
              </a:rPr>
              <a:t>also</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includes</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an</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additional</a:t>
            </a:r>
            <a:r>
              <a:rPr lang="cs-CZ" sz="1200" kern="1200" dirty="0" smtClean="0">
                <a:solidFill>
                  <a:schemeClr val="tx1"/>
                </a:solidFill>
                <a:effectLst/>
                <a:latin typeface="+mn-lt"/>
                <a:ea typeface="+mn-ea"/>
                <a:cs typeface="+mn-cs"/>
              </a:rPr>
              <a:t> ( to </a:t>
            </a:r>
            <a:r>
              <a:rPr lang="cs-CZ" sz="1200" kern="1200" dirty="0" err="1" smtClean="0">
                <a:solidFill>
                  <a:schemeClr val="tx1"/>
                </a:solidFill>
                <a:effectLst/>
                <a:latin typeface="+mn-lt"/>
                <a:ea typeface="+mn-ea"/>
                <a:cs typeface="+mn-cs"/>
              </a:rPr>
              <a:t>the</a:t>
            </a:r>
            <a:r>
              <a:rPr lang="cs-CZ" sz="1200" kern="1200" dirty="0" smtClean="0">
                <a:solidFill>
                  <a:schemeClr val="tx1"/>
                </a:solidFill>
                <a:effectLst/>
                <a:latin typeface="+mn-lt"/>
                <a:ea typeface="+mn-ea"/>
                <a:cs typeface="+mn-cs"/>
              </a:rPr>
              <a:t> basic </a:t>
            </a:r>
            <a:r>
              <a:rPr lang="cs-CZ" sz="1200" kern="1200" dirty="0" err="1" smtClean="0">
                <a:solidFill>
                  <a:schemeClr val="tx1"/>
                </a:solidFill>
                <a:effectLst/>
                <a:latin typeface="+mn-lt"/>
                <a:ea typeface="+mn-ea"/>
                <a:cs typeface="+mn-cs"/>
              </a:rPr>
              <a:t>configuration</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of</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the</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spacecraft</a:t>
            </a:r>
            <a:r>
              <a:rPr lang="cs-CZ" sz="1200" kern="1200" dirty="0" smtClean="0">
                <a:solidFill>
                  <a:schemeClr val="tx1"/>
                </a:solidFill>
                <a:effectLst/>
                <a:latin typeface="+mn-lt"/>
                <a:ea typeface="+mn-ea"/>
                <a:cs typeface="+mn-cs"/>
              </a:rPr>
              <a:t>) telemetry </a:t>
            </a:r>
            <a:r>
              <a:rPr lang="cs-CZ" sz="1200" kern="1200" dirty="0" err="1" smtClean="0">
                <a:solidFill>
                  <a:schemeClr val="tx1"/>
                </a:solidFill>
                <a:effectLst/>
                <a:latin typeface="+mn-lt"/>
                <a:ea typeface="+mn-ea"/>
                <a:cs typeface="+mn-cs"/>
              </a:rPr>
              <a:t>system</a:t>
            </a:r>
            <a:r>
              <a:rPr lang="cs-CZ" sz="1200" kern="1200" dirty="0" smtClean="0">
                <a:solidFill>
                  <a:schemeClr val="tx1"/>
                </a:solidFill>
                <a:effectLst/>
                <a:latin typeface="+mn-lt"/>
                <a:ea typeface="+mn-ea"/>
                <a:cs typeface="+mn-cs"/>
              </a:rPr>
              <a:t> STO-</a:t>
            </a:r>
            <a:r>
              <a:rPr lang="cs-CZ" sz="1200" kern="1200" dirty="0" err="1" smtClean="0">
                <a:solidFill>
                  <a:schemeClr val="tx1"/>
                </a:solidFill>
                <a:effectLst/>
                <a:latin typeface="+mn-lt"/>
                <a:ea typeface="+mn-ea"/>
                <a:cs typeface="+mn-cs"/>
              </a:rPr>
              <a:t>AP,which</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was</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developed</a:t>
            </a:r>
            <a:r>
              <a:rPr lang="cs-CZ" sz="1200" kern="1200" dirty="0" smtClean="0">
                <a:solidFill>
                  <a:schemeClr val="tx1"/>
                </a:solidFill>
                <a:effectLst/>
                <a:latin typeface="+mn-lt"/>
                <a:ea typeface="+mn-ea"/>
                <a:cs typeface="+mn-cs"/>
              </a:rPr>
              <a:t> by </a:t>
            </a:r>
            <a:r>
              <a:rPr lang="cs-CZ" sz="1200" kern="1200" dirty="0" err="1" smtClean="0">
                <a:solidFill>
                  <a:schemeClr val="tx1"/>
                </a:solidFill>
                <a:effectLst/>
                <a:latin typeface="+mn-lt"/>
                <a:ea typeface="+mn-ea"/>
                <a:cs typeface="+mn-cs"/>
              </a:rPr>
              <a:t>the</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experts</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of</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Hungary</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former</a:t>
            </a:r>
            <a:r>
              <a:rPr lang="cs-CZ" sz="1200" kern="1200" dirty="0" smtClean="0">
                <a:solidFill>
                  <a:schemeClr val="tx1"/>
                </a:solidFill>
                <a:effectLst/>
                <a:latin typeface="+mn-lt"/>
                <a:ea typeface="+mn-ea"/>
                <a:cs typeface="+mn-cs"/>
              </a:rPr>
              <a:t> USSR, </a:t>
            </a:r>
            <a:r>
              <a:rPr lang="cs-CZ" sz="1200" kern="1200" dirty="0" err="1" smtClean="0">
                <a:solidFill>
                  <a:schemeClr val="tx1"/>
                </a:solidFill>
                <a:effectLst/>
                <a:latin typeface="+mn-lt"/>
                <a:ea typeface="+mn-ea"/>
                <a:cs typeface="+mn-cs"/>
              </a:rPr>
              <a:t>Poland</a:t>
            </a:r>
            <a:r>
              <a:rPr lang="cs-CZ" sz="1200" kern="1200" dirty="0" smtClean="0">
                <a:solidFill>
                  <a:schemeClr val="tx1"/>
                </a:solidFill>
                <a:effectLst/>
                <a:latin typeface="+mn-lt"/>
                <a:ea typeface="+mn-ea"/>
                <a:cs typeface="+mn-cs"/>
              </a:rPr>
              <a:t> and Czech Republic.. </a:t>
            </a:r>
            <a:r>
              <a:rPr lang="cs-CZ" sz="1200" kern="1200" dirty="0" err="1" smtClean="0">
                <a:solidFill>
                  <a:schemeClr val="tx1"/>
                </a:solidFill>
                <a:effectLst/>
                <a:latin typeface="+mn-lt"/>
                <a:ea typeface="+mn-ea"/>
                <a:cs typeface="+mn-cs"/>
              </a:rPr>
              <a:t>The</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system</a:t>
            </a:r>
            <a:r>
              <a:rPr lang="cs-CZ" sz="1200" kern="1200" dirty="0" smtClean="0">
                <a:solidFill>
                  <a:schemeClr val="tx1"/>
                </a:solidFill>
                <a:effectLst/>
                <a:latin typeface="+mn-lt"/>
                <a:ea typeface="+mn-ea"/>
                <a:cs typeface="+mn-cs"/>
              </a:rPr>
              <a:t> STO-AP </a:t>
            </a:r>
            <a:r>
              <a:rPr lang="cs-CZ" sz="1200" kern="1200" dirty="0" err="1" smtClean="0">
                <a:solidFill>
                  <a:schemeClr val="tx1"/>
                </a:solidFill>
                <a:effectLst/>
                <a:latin typeface="+mn-lt"/>
                <a:ea typeface="+mn-ea"/>
                <a:cs typeface="+mn-cs"/>
              </a:rPr>
              <a:t>provides</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the</a:t>
            </a:r>
            <a:r>
              <a:rPr lang="cs-CZ" sz="1200" kern="1200" dirty="0" smtClean="0">
                <a:solidFill>
                  <a:schemeClr val="tx1"/>
                </a:solidFill>
                <a:effectLst/>
                <a:latin typeface="+mn-lt"/>
                <a:ea typeface="+mn-ea"/>
                <a:cs typeface="+mn-cs"/>
              </a:rPr>
              <a:t> interface </a:t>
            </a:r>
            <a:r>
              <a:rPr lang="cs-CZ" sz="1200" kern="1200" dirty="0" err="1" smtClean="0">
                <a:solidFill>
                  <a:schemeClr val="tx1"/>
                </a:solidFill>
                <a:effectLst/>
                <a:latin typeface="+mn-lt"/>
                <a:ea typeface="+mn-ea"/>
                <a:cs typeface="+mn-cs"/>
              </a:rPr>
              <a:t>for</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the</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devices</a:t>
            </a:r>
            <a:r>
              <a:rPr lang="cs-CZ" sz="1200" kern="1200" dirty="0" smtClean="0">
                <a:solidFill>
                  <a:schemeClr val="tx1"/>
                </a:solidFill>
                <a:effectLst/>
                <a:latin typeface="+mn-lt"/>
                <a:ea typeface="+mn-ea"/>
                <a:cs typeface="+mn-cs"/>
              </a:rPr>
              <a:t>, management </a:t>
            </a:r>
            <a:r>
              <a:rPr lang="cs-CZ" sz="1200" kern="1200" dirty="0" err="1" smtClean="0">
                <a:solidFill>
                  <a:schemeClr val="tx1"/>
                </a:solidFill>
                <a:effectLst/>
                <a:latin typeface="+mn-lt"/>
                <a:ea typeface="+mn-ea"/>
                <a:cs typeface="+mn-cs"/>
              </a:rPr>
              <a:t>of</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modes</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of</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operations</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preliminary</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processing</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of</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the</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scientific</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information</a:t>
            </a:r>
            <a:r>
              <a:rPr lang="cs-CZ" sz="1200" kern="1200" dirty="0" smtClean="0">
                <a:solidFill>
                  <a:schemeClr val="tx1"/>
                </a:solidFill>
                <a:effectLst/>
                <a:latin typeface="+mn-lt"/>
                <a:ea typeface="+mn-ea"/>
                <a:cs typeface="+mn-cs"/>
              </a:rPr>
              <a:t>, independent </a:t>
            </a:r>
            <a:r>
              <a:rPr lang="cs-CZ" sz="1200" kern="1200" dirty="0" err="1" smtClean="0">
                <a:solidFill>
                  <a:schemeClr val="tx1"/>
                </a:solidFill>
                <a:effectLst/>
                <a:latin typeface="+mn-lt"/>
                <a:ea typeface="+mn-ea"/>
                <a:cs typeface="+mn-cs"/>
              </a:rPr>
              <a:t>control</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of</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onboard</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experiments</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formation</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of</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the</a:t>
            </a:r>
            <a:r>
              <a:rPr lang="cs-CZ" sz="1200" kern="1200" dirty="0" smtClean="0">
                <a:solidFill>
                  <a:schemeClr val="tx1"/>
                </a:solidFill>
                <a:effectLst/>
                <a:latin typeface="+mn-lt"/>
                <a:ea typeface="+mn-ea"/>
                <a:cs typeface="+mn-cs"/>
              </a:rPr>
              <a:t> TM-</a:t>
            </a:r>
            <a:r>
              <a:rPr lang="cs-CZ" sz="1200" kern="1200" dirty="0" err="1" smtClean="0">
                <a:solidFill>
                  <a:schemeClr val="tx1"/>
                </a:solidFill>
                <a:effectLst/>
                <a:latin typeface="+mn-lt"/>
                <a:ea typeface="+mn-ea"/>
                <a:cs typeface="+mn-cs"/>
              </a:rPr>
              <a:t>frames</a:t>
            </a:r>
            <a:r>
              <a:rPr lang="cs-CZ" sz="1200" kern="1200" dirty="0" smtClean="0">
                <a:solidFill>
                  <a:schemeClr val="tx1"/>
                </a:solidFill>
                <a:effectLst/>
                <a:latin typeface="+mn-lt"/>
                <a:ea typeface="+mn-ea"/>
                <a:cs typeface="+mn-cs"/>
              </a:rPr>
              <a:t> and transfer </a:t>
            </a:r>
            <a:r>
              <a:rPr lang="cs-CZ" sz="1200" kern="1200" dirty="0" err="1" smtClean="0">
                <a:solidFill>
                  <a:schemeClr val="tx1"/>
                </a:solidFill>
                <a:effectLst/>
                <a:latin typeface="+mn-lt"/>
                <a:ea typeface="+mn-ea"/>
                <a:cs typeface="+mn-cs"/>
              </a:rPr>
              <a:t>of</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the</a:t>
            </a:r>
            <a:r>
              <a:rPr lang="cs-CZ" sz="1200" kern="1200" dirty="0" smtClean="0">
                <a:solidFill>
                  <a:schemeClr val="tx1"/>
                </a:solidFill>
                <a:effectLst/>
                <a:latin typeface="+mn-lt"/>
                <a:ea typeface="+mn-ea"/>
                <a:cs typeface="+mn-cs"/>
              </a:rPr>
              <a:t> telemetry </a:t>
            </a:r>
            <a:r>
              <a:rPr lang="cs-CZ" sz="1200" kern="1200" dirty="0" err="1" smtClean="0">
                <a:solidFill>
                  <a:schemeClr val="tx1"/>
                </a:solidFill>
                <a:effectLst/>
                <a:latin typeface="+mn-lt"/>
                <a:ea typeface="+mn-ea"/>
                <a:cs typeface="+mn-cs"/>
              </a:rPr>
              <a:t>information</a:t>
            </a:r>
            <a:r>
              <a:rPr lang="cs-CZ" sz="1200" kern="1200" dirty="0" smtClean="0">
                <a:solidFill>
                  <a:schemeClr val="tx1"/>
                </a:solidFill>
                <a:effectLst/>
                <a:latin typeface="+mn-lt"/>
                <a:ea typeface="+mn-ea"/>
                <a:cs typeface="+mn-cs"/>
              </a:rPr>
              <a:t> to </a:t>
            </a:r>
            <a:r>
              <a:rPr lang="cs-CZ" sz="1200" kern="1200" dirty="0" err="1" smtClean="0">
                <a:solidFill>
                  <a:schemeClr val="tx1"/>
                </a:solidFill>
                <a:effectLst/>
                <a:latin typeface="+mn-lt"/>
                <a:ea typeface="+mn-ea"/>
                <a:cs typeface="+mn-cs"/>
              </a:rPr>
              <a:t>the</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groundbased</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stations</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at</a:t>
            </a:r>
            <a:r>
              <a:rPr lang="cs-CZ" sz="1200" kern="1200" dirty="0" smtClean="0">
                <a:solidFill>
                  <a:schemeClr val="tx1"/>
                </a:solidFill>
                <a:effectLst/>
                <a:latin typeface="+mn-lt"/>
                <a:ea typeface="+mn-ea"/>
                <a:cs typeface="+mn-cs"/>
              </a:rPr>
              <a:t> Czech Republic, </a:t>
            </a:r>
            <a:r>
              <a:rPr lang="cs-CZ" sz="1200" kern="1200" dirty="0" err="1" smtClean="0">
                <a:solidFill>
                  <a:schemeClr val="tx1"/>
                </a:solidFill>
                <a:effectLst/>
                <a:latin typeface="+mn-lt"/>
                <a:ea typeface="+mn-ea"/>
                <a:cs typeface="+mn-cs"/>
              </a:rPr>
              <a:t>Russia</a:t>
            </a:r>
            <a:r>
              <a:rPr lang="cs-CZ" sz="1200" kern="1200" dirty="0" smtClean="0">
                <a:solidFill>
                  <a:schemeClr val="tx1"/>
                </a:solidFill>
                <a:effectLst/>
                <a:latin typeface="+mn-lt"/>
                <a:ea typeface="+mn-ea"/>
                <a:cs typeface="+mn-cs"/>
              </a:rPr>
              <a:t> and </a:t>
            </a:r>
            <a:r>
              <a:rPr lang="cs-CZ" sz="1200" kern="1200" dirty="0" err="1" smtClean="0">
                <a:solidFill>
                  <a:schemeClr val="tx1"/>
                </a:solidFill>
                <a:effectLst/>
                <a:latin typeface="+mn-lt"/>
                <a:ea typeface="+mn-ea"/>
                <a:cs typeface="+mn-cs"/>
              </a:rPr>
              <a:t>Germany</a:t>
            </a:r>
            <a:r>
              <a:rPr lang="cs-CZ" sz="1200" kern="1200" dirty="0" smtClean="0">
                <a:solidFill>
                  <a:schemeClr val="tx1"/>
                </a:solidFill>
                <a:effectLst/>
                <a:latin typeface="+mn-lt"/>
                <a:ea typeface="+mn-ea"/>
                <a:cs typeface="+mn-cs"/>
              </a:rPr>
              <a:t>. </a:t>
            </a:r>
          </a:p>
          <a:p>
            <a:endParaRPr lang="cs-CZ" dirty="0"/>
          </a:p>
        </p:txBody>
      </p:sp>
      <p:sp>
        <p:nvSpPr>
          <p:cNvPr id="4" name="Zástupný symbol pro číslo snímku 3"/>
          <p:cNvSpPr>
            <a:spLocks noGrp="1"/>
          </p:cNvSpPr>
          <p:nvPr>
            <p:ph type="sldNum" sz="quarter" idx="10"/>
          </p:nvPr>
        </p:nvSpPr>
        <p:spPr/>
        <p:txBody>
          <a:bodyPr/>
          <a:lstStyle/>
          <a:p>
            <a:fld id="{CA077768-21C8-4125-A345-258E48D2EED0}" type="slidenum">
              <a:rPr lang="en-US" smtClean="0"/>
              <a:pPr/>
              <a:t>22</a:t>
            </a:fld>
            <a:endParaRPr lang="en-US" smtClean="0"/>
          </a:p>
        </p:txBody>
      </p:sp>
    </p:spTree>
    <p:extLst>
      <p:ext uri="{BB962C8B-B14F-4D97-AF65-F5344CB8AC3E}">
        <p14:creationId xmlns:p14="http://schemas.microsoft.com/office/powerpoint/2010/main" val="34221181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CA077768-21C8-4125-A345-258E48D2EED0}" type="slidenum">
              <a:rPr lang="en-US" smtClean="0"/>
              <a:pPr/>
              <a:t>23</a:t>
            </a:fld>
            <a:endParaRPr lang="en-US" smtClean="0"/>
          </a:p>
        </p:txBody>
      </p:sp>
    </p:spTree>
    <p:extLst>
      <p:ext uri="{BB962C8B-B14F-4D97-AF65-F5344CB8AC3E}">
        <p14:creationId xmlns:p14="http://schemas.microsoft.com/office/powerpoint/2010/main" val="33910193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CA077768-21C8-4125-A345-258E48D2EED0}" type="slidenum">
              <a:rPr lang="en-US" smtClean="0"/>
              <a:pPr/>
              <a:t>35</a:t>
            </a:fld>
            <a:endParaRPr lang="en-US" smtClean="0"/>
          </a:p>
        </p:txBody>
      </p:sp>
    </p:spTree>
    <p:extLst>
      <p:ext uri="{BB962C8B-B14F-4D97-AF65-F5344CB8AC3E}">
        <p14:creationId xmlns:p14="http://schemas.microsoft.com/office/powerpoint/2010/main" val="20654771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CA077768-21C8-4125-A345-258E48D2EED0}" type="slidenum">
              <a:rPr lang="en-US" smtClean="0"/>
              <a:pPr/>
              <a:t>37</a:t>
            </a:fld>
            <a:endParaRPr lang="en-US" smtClean="0"/>
          </a:p>
        </p:txBody>
      </p:sp>
    </p:spTree>
    <p:extLst>
      <p:ext uri="{BB962C8B-B14F-4D97-AF65-F5344CB8AC3E}">
        <p14:creationId xmlns:p14="http://schemas.microsoft.com/office/powerpoint/2010/main" val="2369741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CA077768-21C8-4125-A345-258E48D2EED0}" type="slidenum">
              <a:rPr lang="en-US" smtClean="0"/>
              <a:pPr/>
              <a:t>42</a:t>
            </a:fld>
            <a:endParaRPr lang="en-US" smtClean="0"/>
          </a:p>
        </p:txBody>
      </p:sp>
    </p:spTree>
    <p:extLst>
      <p:ext uri="{BB962C8B-B14F-4D97-AF65-F5344CB8AC3E}">
        <p14:creationId xmlns:p14="http://schemas.microsoft.com/office/powerpoint/2010/main" val="23697417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pic>
        <p:nvPicPr>
          <p:cNvPr id="6" name="image1.jpg"/>
          <p:cNvPicPr>
            <a:picLocks noChangeAspect="1"/>
          </p:cNvPicPr>
          <p:nvPr/>
        </p:nvPicPr>
        <p:blipFill>
          <a:blip r:embed="rId2">
            <a:duotone>
              <a:schemeClr val="accent1"/>
              <a:srgbClr val="FFFFFF"/>
            </a:duotone>
          </a:blip>
          <a:stretch>
            <a:fillRect/>
          </a:stretch>
        </p:blipFill>
        <p:spPr>
          <a:xfrm>
            <a:off x="0" y="0"/>
            <a:ext cx="9144000" cy="6858000"/>
          </a:xfrm>
          <a:prstGeom prst="rect">
            <a:avLst/>
          </a:prstGeom>
          <a:noFill/>
          <a:ln>
            <a:noFill/>
          </a:ln>
        </p:spPr>
      </p:pic>
      <p:pic>
        <p:nvPicPr>
          <p:cNvPr id="7" name="image2.png"/>
          <p:cNvPicPr>
            <a:picLocks noChangeAspect="1"/>
          </p:cNvPicPr>
          <p:nvPr/>
        </p:nvPicPr>
        <p:blipFill>
          <a:blip r:embed="rId3">
            <a:duotone>
              <a:schemeClr val="accent1"/>
              <a:srgbClr val="FFFFFF"/>
            </a:duotone>
          </a:blip>
          <a:stretch>
            <a:fillRect/>
          </a:stretch>
        </p:blipFill>
        <p:spPr>
          <a:xfrm>
            <a:off x="571" y="428"/>
            <a:ext cx="9142858" cy="6857143"/>
          </a:xfrm>
          <a:prstGeom prst="rect">
            <a:avLst/>
          </a:prstGeom>
          <a:noFill/>
          <a:ln>
            <a:noFill/>
          </a:ln>
        </p:spPr>
      </p:pic>
      <p:pic>
        <p:nvPicPr>
          <p:cNvPr id="8" name="image3.png"/>
          <p:cNvPicPr>
            <a:picLocks noChangeAspect="1"/>
          </p:cNvPicPr>
          <p:nvPr/>
        </p:nvPicPr>
        <p:blipFill>
          <a:blip r:embed="rId4">
            <a:duotone>
              <a:schemeClr val="accent1"/>
              <a:srgbClr val="FFFFFF"/>
            </a:duotone>
          </a:blip>
          <a:stretch>
            <a:fillRect/>
          </a:stretch>
        </p:blipFill>
        <p:spPr>
          <a:xfrm>
            <a:off x="571" y="428"/>
            <a:ext cx="9142858" cy="6857143"/>
          </a:xfrm>
          <a:prstGeom prst="rect">
            <a:avLst/>
          </a:prstGeom>
          <a:noFill/>
          <a:ln>
            <a:noFill/>
          </a:ln>
        </p:spPr>
      </p:pic>
      <p:pic>
        <p:nvPicPr>
          <p:cNvPr id="9" name="image4.png"/>
          <p:cNvPicPr>
            <a:picLocks noChangeAspect="1"/>
          </p:cNvPicPr>
          <p:nvPr/>
        </p:nvPicPr>
        <p:blipFill>
          <a:blip r:embed="rId5"/>
          <a:stretch>
            <a:fillRect/>
          </a:stretch>
        </p:blipFill>
        <p:spPr>
          <a:xfrm>
            <a:off x="571" y="428"/>
            <a:ext cx="9142858" cy="6857143"/>
          </a:xfrm>
          <a:prstGeom prst="rect">
            <a:avLst/>
          </a:prstGeom>
          <a:noFill/>
          <a:ln>
            <a:noFill/>
          </a:ln>
        </p:spPr>
      </p:pic>
      <p:sp>
        <p:nvSpPr>
          <p:cNvPr id="31" name="Rectangle 31"/>
          <p:cNvSpPr>
            <a:spLocks noGrp="1"/>
          </p:cNvSpPr>
          <p:nvPr>
            <p:ph type="subTitle" idx="1"/>
          </p:nvPr>
        </p:nvSpPr>
        <p:spPr>
          <a:xfrm>
            <a:off x="2492734" y="5094577"/>
            <a:ext cx="6194066" cy="925223"/>
          </a:xfrm>
        </p:spPr>
        <p:txBody>
          <a:bodyPr/>
          <a:lstStyle>
            <a:lvl1pPr marL="0" indent="0" algn="r">
              <a:buNone/>
              <a:defRPr sz="2800"/>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cs-CZ" smtClean="0"/>
              <a:t>Kliknutím lze upravit styl předlohy.</a:t>
            </a:r>
            <a:endParaRPr lang="en-US"/>
          </a:p>
        </p:txBody>
      </p:sp>
      <p:sp>
        <p:nvSpPr>
          <p:cNvPr id="5" name="Rectangle 5"/>
          <p:cNvSpPr>
            <a:spLocks noGrp="1"/>
          </p:cNvSpPr>
          <p:nvPr>
            <p:ph type="ctrTitle"/>
          </p:nvPr>
        </p:nvSpPr>
        <p:spPr>
          <a:xfrm>
            <a:off x="1108986" y="3606800"/>
            <a:ext cx="7577814" cy="1470025"/>
          </a:xfrm>
        </p:spPr>
        <p:txBody>
          <a:bodyPr anchor="b" anchorCtr="0"/>
          <a:lstStyle>
            <a:lvl1pPr algn="r">
              <a:defRPr sz="4000"/>
            </a:lvl1pPr>
          </a:lstStyle>
          <a:p>
            <a:r>
              <a:rPr lang="cs-CZ" smtClean="0"/>
              <a:t>Kliknutím lze upravit styl.</a:t>
            </a:r>
            <a:endParaRPr lang="en-US"/>
          </a:p>
        </p:txBody>
      </p:sp>
      <p:sp>
        <p:nvSpPr>
          <p:cNvPr id="10" name="Date Placeholder 9"/>
          <p:cNvSpPr>
            <a:spLocks noGrp="1"/>
          </p:cNvSpPr>
          <p:nvPr>
            <p:ph type="dt" sz="half" idx="10"/>
          </p:nvPr>
        </p:nvSpPr>
        <p:spPr/>
        <p:txBody>
          <a:bodyPr/>
          <a:lstStyle/>
          <a:p>
            <a:fld id="{571184DC-DFF9-4CE1-B04B-BE1126329A22}" type="datetime1">
              <a:rPr lang="en-US" smtClean="0"/>
              <a:t>9/12/2017</a:t>
            </a:fld>
            <a:endParaRPr lang="en-US"/>
          </a:p>
        </p:txBody>
      </p:sp>
      <p:sp>
        <p:nvSpPr>
          <p:cNvPr id="11" name="Slide Number Placeholder 10"/>
          <p:cNvSpPr>
            <a:spLocks noGrp="1"/>
          </p:cNvSpPr>
          <p:nvPr>
            <p:ph type="sldNum" sz="quarter" idx="11"/>
          </p:nvPr>
        </p:nvSpPr>
        <p:spPr/>
        <p:txBody>
          <a:bodyPr/>
          <a:lstStyle/>
          <a:p>
            <a:pPr algn="r"/>
            <a:fld id="{D4C49B74-5DB2-4B03-B1D2-7F6A3C51C318}" type="slidenum">
              <a:rPr lang="en-US" smtClean="0"/>
              <a:pPr algn="r"/>
              <a:t>‹#›</a:t>
            </a:fld>
            <a:endParaRPr lang="en-US"/>
          </a:p>
        </p:txBody>
      </p:sp>
      <p:sp>
        <p:nvSpPr>
          <p:cNvPr id="12" name="Footer Placeholder 11"/>
          <p:cNvSpPr>
            <a:spLocks noGrp="1"/>
          </p:cNvSpPr>
          <p:nvPr>
            <p:ph type="ftr" sz="quarter" idx="12"/>
          </p:nvPr>
        </p:nvSpPr>
        <p:spPr/>
        <p:txBody>
          <a:bodyPr/>
          <a:lstStyle/>
          <a:p>
            <a:r>
              <a:rPr lang="en-US" smtClean="0"/>
              <a:t> </a:t>
            </a:r>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Nadpis a text">
    <p:spTree>
      <p:nvGrpSpPr>
        <p:cNvPr id="1" name=""/>
        <p:cNvGrpSpPr/>
        <p:nvPr/>
      </p:nvGrpSpPr>
      <p:grpSpPr>
        <a:xfrm>
          <a:off x="0" y="0"/>
          <a:ext cx="0" cy="0"/>
          <a:chOff x="0" y="0"/>
          <a:chExt cx="0" cy="0"/>
        </a:xfrm>
      </p:grpSpPr>
      <p:sp>
        <p:nvSpPr>
          <p:cNvPr id="7" name="Rectangle 7"/>
          <p:cNvSpPr>
            <a:spLocks noGrp="1"/>
          </p:cNvSpPr>
          <p:nvPr>
            <p:ph type="body"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smtClean="0"/>
          </a:p>
        </p:txBody>
      </p:sp>
      <p:sp>
        <p:nvSpPr>
          <p:cNvPr id="9" name="Title 8"/>
          <p:cNvSpPr>
            <a:spLocks noGrp="1"/>
          </p:cNvSpPr>
          <p:nvPr>
            <p:ph type="title"/>
          </p:nvPr>
        </p:nvSpPr>
        <p:spPr>
          <a:xfrm>
            <a:off x="457200" y="359465"/>
            <a:ext cx="8229600" cy="1143000"/>
          </a:xfrm>
          <a:prstGeom prst="rect">
            <a:avLst/>
          </a:prstGeom>
        </p:spPr>
        <p:txBody>
          <a:bodyPr anchor="b" anchorCtr="0">
            <a:normAutofit/>
          </a:bodyPr>
          <a:lstStyle/>
          <a:p>
            <a:pPr algn="l"/>
            <a:r>
              <a:rPr lang="cs-CZ" smtClean="0"/>
              <a:t>Kliknutím lze upravit styl.</a:t>
            </a:r>
            <a:endParaRPr lang="en-US"/>
          </a:p>
        </p:txBody>
      </p:sp>
      <p:sp>
        <p:nvSpPr>
          <p:cNvPr id="8" name="Date Placeholder 7"/>
          <p:cNvSpPr>
            <a:spLocks noGrp="1"/>
          </p:cNvSpPr>
          <p:nvPr>
            <p:ph type="dt" sz="half" idx="10"/>
          </p:nvPr>
        </p:nvSpPr>
        <p:spPr>
          <a:xfrm>
            <a:off x="0" y="6245225"/>
            <a:ext cx="2590800" cy="476250"/>
          </a:xfrm>
        </p:spPr>
        <p:txBody>
          <a:bodyPr/>
          <a:lstStyle/>
          <a:p>
            <a:endParaRPr lang="en-US" dirty="0" smtClean="0"/>
          </a:p>
          <a:p>
            <a:endParaRPr lang="en-US" dirty="0" smtClean="0"/>
          </a:p>
          <a:p>
            <a:fld id="{7AA2AD79-DAE5-4FA5-9CD9-6AB3EC33C122}" type="datetime1">
              <a:rPr lang="en-US" smtClean="0"/>
              <a:pPr/>
              <a:t>9/12/2017</a:t>
            </a:fld>
            <a:endParaRPr lang="en-US" dirty="0"/>
          </a:p>
        </p:txBody>
      </p:sp>
      <p:sp>
        <p:nvSpPr>
          <p:cNvPr id="10" name="Slide Number Placeholder 9"/>
          <p:cNvSpPr>
            <a:spLocks noGrp="1"/>
          </p:cNvSpPr>
          <p:nvPr>
            <p:ph type="sldNum" sz="quarter" idx="11"/>
          </p:nvPr>
        </p:nvSpPr>
        <p:spPr>
          <a:xfrm>
            <a:off x="6553200" y="6245224"/>
            <a:ext cx="2590800" cy="612775"/>
          </a:xfrm>
        </p:spPr>
        <p:txBody>
          <a:bodyPr/>
          <a:lstStyle/>
          <a:p>
            <a:pPr algn="r"/>
            <a:endParaRPr lang="en-US" dirty="0" smtClean="0"/>
          </a:p>
          <a:p>
            <a:pPr algn="r"/>
            <a:endParaRPr lang="en-US" dirty="0" smtClean="0"/>
          </a:p>
          <a:p>
            <a:pPr algn="r"/>
            <a:fld id="{D4C49B74-5DB2-4B03-B1D2-7F6A3C51C318}" type="slidenum">
              <a:rPr lang="en-US" smtClean="0"/>
              <a:pPr algn="r"/>
              <a:t>‹#›</a:t>
            </a:fld>
            <a:endParaRPr lang="en-US" dirty="0"/>
          </a:p>
        </p:txBody>
      </p:sp>
      <p:sp>
        <p:nvSpPr>
          <p:cNvPr id="11" name="Footer Placeholder 10"/>
          <p:cNvSpPr>
            <a:spLocks noGrp="1"/>
          </p:cNvSpPr>
          <p:nvPr>
            <p:ph type="ftr" sz="quarter" idx="12"/>
          </p:nvPr>
        </p:nvSpPr>
        <p:spPr/>
        <p:txBody>
          <a:bodyPr/>
          <a:lstStyle/>
          <a:p>
            <a:r>
              <a:rPr lang="en-US" smtClean="0"/>
              <a:t> </a:t>
            </a:r>
            <a:endParaRPr lang="en-US"/>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Pouze nadpis">
    <p:spTree>
      <p:nvGrpSpPr>
        <p:cNvPr id="1" name=""/>
        <p:cNvGrpSpPr/>
        <p:nvPr/>
      </p:nvGrpSpPr>
      <p:grpSpPr>
        <a:xfrm>
          <a:off x="0" y="0"/>
          <a:ext cx="0" cy="0"/>
          <a:chOff x="0" y="0"/>
          <a:chExt cx="0" cy="0"/>
        </a:xfrm>
      </p:grpSpPr>
      <p:sp>
        <p:nvSpPr>
          <p:cNvPr id="6" name="Title 5"/>
          <p:cNvSpPr>
            <a:spLocks noGrp="1"/>
          </p:cNvSpPr>
          <p:nvPr>
            <p:ph type="title"/>
          </p:nvPr>
        </p:nvSpPr>
        <p:spPr>
          <a:xfrm>
            <a:off x="457200" y="359465"/>
            <a:ext cx="8229600" cy="1143000"/>
          </a:xfrm>
          <a:prstGeom prst="rect">
            <a:avLst/>
          </a:prstGeom>
        </p:spPr>
        <p:txBody>
          <a:bodyPr anchor="b" anchorCtr="0">
            <a:normAutofit/>
          </a:bodyPr>
          <a:lstStyle/>
          <a:p>
            <a:pPr algn="l"/>
            <a:r>
              <a:rPr lang="cs-CZ" smtClean="0"/>
              <a:t>Kliknutím lze upravit styl.</a:t>
            </a:r>
            <a:endParaRPr lang="en-US"/>
          </a:p>
        </p:txBody>
      </p:sp>
      <p:sp>
        <p:nvSpPr>
          <p:cNvPr id="7" name="Date Placeholder 6"/>
          <p:cNvSpPr>
            <a:spLocks noGrp="1"/>
          </p:cNvSpPr>
          <p:nvPr>
            <p:ph type="dt" sz="half" idx="10"/>
          </p:nvPr>
        </p:nvSpPr>
        <p:spPr/>
        <p:txBody>
          <a:bodyPr/>
          <a:lstStyle/>
          <a:p>
            <a:fld id="{D558C899-35FA-4A41-BC50-FAF4CC9B2A97}" type="datetime1">
              <a:rPr lang="en-US" smtClean="0"/>
              <a:t>9/12/2017</a:t>
            </a:fld>
            <a:endParaRPr lang="en-US"/>
          </a:p>
        </p:txBody>
      </p:sp>
      <p:sp>
        <p:nvSpPr>
          <p:cNvPr id="8" name="Slide Number Placeholder 7"/>
          <p:cNvSpPr>
            <a:spLocks noGrp="1"/>
          </p:cNvSpPr>
          <p:nvPr>
            <p:ph type="sldNum" sz="quarter" idx="11"/>
          </p:nvPr>
        </p:nvSpPr>
        <p:spPr/>
        <p:txBody>
          <a:bodyPr/>
          <a:lstStyle/>
          <a:p>
            <a:pPr algn="r"/>
            <a:fld id="{D4C49B74-5DB2-4B03-B1D2-7F6A3C51C318}" type="slidenum">
              <a:rPr lang="en-US" smtClean="0"/>
              <a:pPr algn="r"/>
              <a:t>‹#›</a:t>
            </a:fld>
            <a:endParaRPr lang="en-US"/>
          </a:p>
        </p:txBody>
      </p:sp>
      <p:sp>
        <p:nvSpPr>
          <p:cNvPr id="9" name="Footer Placeholder 8"/>
          <p:cNvSpPr>
            <a:spLocks noGrp="1"/>
          </p:cNvSpPr>
          <p:nvPr>
            <p:ph type="ftr" sz="quarter" idx="12"/>
          </p:nvPr>
        </p:nvSpPr>
        <p:spPr/>
        <p:txBody>
          <a:bodyPr/>
          <a:lstStyle/>
          <a:p>
            <a:r>
              <a:rPr lang="en-US" smtClean="0"/>
              <a:t> </a:t>
            </a: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95CE7037-A34C-4508-B1B4-BD1D1898E1DD}" type="datetime1">
              <a:rPr lang="en-US" smtClean="0"/>
              <a:t>9/12/2017</a:t>
            </a:fld>
            <a:endParaRPr lang="en-US"/>
          </a:p>
        </p:txBody>
      </p:sp>
      <p:sp>
        <p:nvSpPr>
          <p:cNvPr id="6" name="Slide Number Placeholder 5"/>
          <p:cNvSpPr>
            <a:spLocks noGrp="1"/>
          </p:cNvSpPr>
          <p:nvPr>
            <p:ph type="sldNum" sz="quarter" idx="11"/>
          </p:nvPr>
        </p:nvSpPr>
        <p:spPr/>
        <p:txBody>
          <a:bodyPr/>
          <a:lstStyle/>
          <a:p>
            <a:pPr algn="r"/>
            <a:fld id="{D4C49B74-5DB2-4B03-B1D2-7F6A3C51C318}" type="slidenum">
              <a:rPr lang="en-US" smtClean="0"/>
              <a:pPr algn="r"/>
              <a:t>‹#›</a:t>
            </a:fld>
            <a:endParaRPr lang="en-US"/>
          </a:p>
        </p:txBody>
      </p:sp>
      <p:sp>
        <p:nvSpPr>
          <p:cNvPr id="8" name="Footer Placeholder 7"/>
          <p:cNvSpPr>
            <a:spLocks noGrp="1"/>
          </p:cNvSpPr>
          <p:nvPr>
            <p:ph type="ftr" sz="quarter" idx="12"/>
          </p:nvPr>
        </p:nvSpPr>
        <p:spPr/>
        <p:txBody>
          <a:bodyPr/>
          <a:lstStyle/>
          <a:p>
            <a:r>
              <a:rPr lang="en-US" smtClean="0"/>
              <a:t> </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Nadpis a 2 sloupce textu">
    <p:spTree>
      <p:nvGrpSpPr>
        <p:cNvPr id="1" name=""/>
        <p:cNvGrpSpPr/>
        <p:nvPr/>
      </p:nvGrpSpPr>
      <p:grpSpPr>
        <a:xfrm>
          <a:off x="0" y="0"/>
          <a:ext cx="0" cy="0"/>
          <a:chOff x="0" y="0"/>
          <a:chExt cx="0" cy="0"/>
        </a:xfrm>
      </p:grpSpPr>
      <p:sp>
        <p:nvSpPr>
          <p:cNvPr id="4" name="Rectangle 4"/>
          <p:cNvSpPr>
            <a:spLocks noGrp="1"/>
          </p:cNvSpPr>
          <p:nvPr>
            <p:ph type="body" sz="half" idx="1"/>
          </p:nvPr>
        </p:nvSpPr>
        <p:spPr>
          <a:xfrm>
            <a:off x="457200" y="1600200"/>
            <a:ext cx="4038600" cy="4525963"/>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smtClean="0"/>
          </a:p>
        </p:txBody>
      </p:sp>
      <p:sp>
        <p:nvSpPr>
          <p:cNvPr id="11" name="Rectangle 11"/>
          <p:cNvSpPr>
            <a:spLocks noGrp="1"/>
          </p:cNvSpPr>
          <p:nvPr>
            <p:ph type="body" sz="half" idx="2"/>
          </p:nvPr>
        </p:nvSpPr>
        <p:spPr>
          <a:xfrm>
            <a:off x="4648200" y="1600200"/>
            <a:ext cx="4038600" cy="4525963"/>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smtClean="0"/>
          </a:p>
        </p:txBody>
      </p:sp>
      <p:sp>
        <p:nvSpPr>
          <p:cNvPr id="8" name="Title 7"/>
          <p:cNvSpPr>
            <a:spLocks noGrp="1"/>
          </p:cNvSpPr>
          <p:nvPr>
            <p:ph type="title"/>
          </p:nvPr>
        </p:nvSpPr>
        <p:spPr>
          <a:xfrm>
            <a:off x="457200" y="359465"/>
            <a:ext cx="8229600" cy="1143000"/>
          </a:xfrm>
          <a:prstGeom prst="rect">
            <a:avLst/>
          </a:prstGeom>
        </p:spPr>
        <p:txBody>
          <a:bodyPr anchor="b" anchorCtr="0">
            <a:normAutofit/>
          </a:bodyPr>
          <a:lstStyle/>
          <a:p>
            <a:pPr algn="l"/>
            <a:r>
              <a:rPr lang="cs-CZ" smtClean="0"/>
              <a:t>Kliknutím lze upravit styl.</a:t>
            </a:r>
            <a:endParaRPr lang="en-US"/>
          </a:p>
        </p:txBody>
      </p:sp>
      <p:sp>
        <p:nvSpPr>
          <p:cNvPr id="10" name="Date Placeholder 9"/>
          <p:cNvSpPr>
            <a:spLocks noGrp="1"/>
          </p:cNvSpPr>
          <p:nvPr>
            <p:ph type="dt" sz="half" idx="10"/>
          </p:nvPr>
        </p:nvSpPr>
        <p:spPr/>
        <p:txBody>
          <a:bodyPr/>
          <a:lstStyle/>
          <a:p>
            <a:fld id="{5FB8FB5D-0087-4165-A9EF-D7EBEF484286}" type="datetime1">
              <a:rPr lang="en-US" smtClean="0"/>
              <a:t>9/12/2017</a:t>
            </a:fld>
            <a:endParaRPr lang="en-US"/>
          </a:p>
        </p:txBody>
      </p:sp>
      <p:sp>
        <p:nvSpPr>
          <p:cNvPr id="12" name="Slide Number Placeholder 11"/>
          <p:cNvSpPr>
            <a:spLocks noGrp="1"/>
          </p:cNvSpPr>
          <p:nvPr>
            <p:ph type="sldNum" sz="quarter" idx="11"/>
          </p:nvPr>
        </p:nvSpPr>
        <p:spPr/>
        <p:txBody>
          <a:bodyPr/>
          <a:lstStyle/>
          <a:p>
            <a:pPr algn="r"/>
            <a:fld id="{D4C49B74-5DB2-4B03-B1D2-7F6A3C51C318}" type="slidenum">
              <a:rPr lang="en-US" smtClean="0"/>
              <a:pPr algn="r"/>
              <a:t>‹#›</a:t>
            </a:fld>
            <a:endParaRPr lang="en-US"/>
          </a:p>
        </p:txBody>
      </p:sp>
      <p:sp>
        <p:nvSpPr>
          <p:cNvPr id="13" name="Footer Placeholder 12"/>
          <p:cNvSpPr>
            <a:spLocks noGrp="1"/>
          </p:cNvSpPr>
          <p:nvPr>
            <p:ph type="ftr" sz="quarter" idx="12"/>
          </p:nvPr>
        </p:nvSpPr>
        <p:spPr/>
        <p:txBody>
          <a:bodyPr/>
          <a:lstStyle/>
          <a:p>
            <a:r>
              <a:rPr lang="en-US" smtClean="0"/>
              <a:t> </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Nadpis a obsah">
    <p:spTree>
      <p:nvGrpSpPr>
        <p:cNvPr id="1" name=""/>
        <p:cNvGrpSpPr/>
        <p:nvPr/>
      </p:nvGrpSpPr>
      <p:grpSpPr>
        <a:xfrm>
          <a:off x="0" y="0"/>
          <a:ext cx="0" cy="0"/>
          <a:chOff x="0" y="0"/>
          <a:chExt cx="0" cy="0"/>
        </a:xfrm>
      </p:grpSpPr>
      <p:sp>
        <p:nvSpPr>
          <p:cNvPr id="16" name="Rectangle 16"/>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smtClean="0"/>
          </a:p>
        </p:txBody>
      </p:sp>
      <p:sp>
        <p:nvSpPr>
          <p:cNvPr id="7" name="Title 6"/>
          <p:cNvSpPr>
            <a:spLocks noGrp="1"/>
          </p:cNvSpPr>
          <p:nvPr>
            <p:ph type="title"/>
          </p:nvPr>
        </p:nvSpPr>
        <p:spPr>
          <a:xfrm>
            <a:off x="457200" y="359465"/>
            <a:ext cx="8229600" cy="1143000"/>
          </a:xfrm>
          <a:prstGeom prst="rect">
            <a:avLst/>
          </a:prstGeom>
        </p:spPr>
        <p:txBody>
          <a:bodyPr anchor="b" anchorCtr="0">
            <a:normAutofit/>
          </a:bodyPr>
          <a:lstStyle/>
          <a:p>
            <a:pPr algn="l"/>
            <a:r>
              <a:rPr lang="cs-CZ" smtClean="0"/>
              <a:t>Kliknutím lze upravit styl.</a:t>
            </a:r>
            <a:endParaRPr lang="en-US"/>
          </a:p>
        </p:txBody>
      </p:sp>
      <p:sp>
        <p:nvSpPr>
          <p:cNvPr id="8" name="Date Placeholder 7"/>
          <p:cNvSpPr>
            <a:spLocks noGrp="1"/>
          </p:cNvSpPr>
          <p:nvPr>
            <p:ph type="dt" sz="half" idx="10"/>
          </p:nvPr>
        </p:nvSpPr>
        <p:spPr/>
        <p:txBody>
          <a:bodyPr/>
          <a:lstStyle/>
          <a:p>
            <a:fld id="{8465F3D1-84F5-4F5C-8894-4FD8BB0AE563}" type="datetime1">
              <a:rPr lang="en-US" smtClean="0"/>
              <a:t>9/12/2017</a:t>
            </a:fld>
            <a:endParaRPr lang="en-US"/>
          </a:p>
        </p:txBody>
      </p:sp>
      <p:sp>
        <p:nvSpPr>
          <p:cNvPr id="9" name="Slide Number Placeholder 8"/>
          <p:cNvSpPr>
            <a:spLocks noGrp="1"/>
          </p:cNvSpPr>
          <p:nvPr>
            <p:ph type="sldNum" sz="quarter" idx="11"/>
          </p:nvPr>
        </p:nvSpPr>
        <p:spPr/>
        <p:txBody>
          <a:bodyPr/>
          <a:lstStyle/>
          <a:p>
            <a:pPr algn="r"/>
            <a:fld id="{D4C49B74-5DB2-4B03-B1D2-7F6A3C51C318}" type="slidenum">
              <a:rPr lang="en-US" smtClean="0"/>
              <a:pPr algn="r"/>
              <a:t>‹#›</a:t>
            </a:fld>
            <a:endParaRPr lang="en-US"/>
          </a:p>
        </p:txBody>
      </p:sp>
      <p:sp>
        <p:nvSpPr>
          <p:cNvPr id="10" name="Footer Placeholder 9"/>
          <p:cNvSpPr>
            <a:spLocks noGrp="1"/>
          </p:cNvSpPr>
          <p:nvPr>
            <p:ph type="ftr" sz="quarter" idx="12"/>
          </p:nvPr>
        </p:nvSpPr>
        <p:spPr/>
        <p:txBody>
          <a:bodyPr/>
          <a:lstStyle/>
          <a:p>
            <a:r>
              <a:rPr lang="en-US" smtClean="0"/>
              <a:t> </a:t>
            </a: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itle and 2 Content">
    <p:spTree>
      <p:nvGrpSpPr>
        <p:cNvPr id="1" name=""/>
        <p:cNvGrpSpPr/>
        <p:nvPr/>
      </p:nvGrpSpPr>
      <p:grpSpPr>
        <a:xfrm>
          <a:off x="0" y="0"/>
          <a:ext cx="0" cy="0"/>
          <a:chOff x="0" y="0"/>
          <a:chExt cx="0" cy="0"/>
        </a:xfrm>
      </p:grpSpPr>
      <p:sp>
        <p:nvSpPr>
          <p:cNvPr id="30" name="Rectangle 30"/>
          <p:cNvSpPr>
            <a:spLocks noGrp="1"/>
          </p:cNvSpPr>
          <p:nvPr>
            <p:ph sz="half" idx="1"/>
          </p:nvPr>
        </p:nvSpPr>
        <p:spPr>
          <a:xfrm>
            <a:off x="457200" y="1600200"/>
            <a:ext cx="4038600" cy="4525963"/>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smtClean="0"/>
          </a:p>
        </p:txBody>
      </p:sp>
      <p:sp>
        <p:nvSpPr>
          <p:cNvPr id="17" name="Rectangle 17"/>
          <p:cNvSpPr>
            <a:spLocks noGrp="1"/>
          </p:cNvSpPr>
          <p:nvPr>
            <p:ph sz="half" idx="2"/>
          </p:nvPr>
        </p:nvSpPr>
        <p:spPr>
          <a:xfrm>
            <a:off x="4648200" y="1600200"/>
            <a:ext cx="4038600" cy="4525963"/>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smtClean="0"/>
          </a:p>
        </p:txBody>
      </p:sp>
      <p:sp>
        <p:nvSpPr>
          <p:cNvPr id="8" name="Title 7"/>
          <p:cNvSpPr>
            <a:spLocks noGrp="1"/>
          </p:cNvSpPr>
          <p:nvPr>
            <p:ph type="title"/>
          </p:nvPr>
        </p:nvSpPr>
        <p:spPr>
          <a:xfrm>
            <a:off x="457200" y="359465"/>
            <a:ext cx="8229600" cy="1143000"/>
          </a:xfrm>
          <a:prstGeom prst="rect">
            <a:avLst/>
          </a:prstGeom>
        </p:spPr>
        <p:txBody>
          <a:bodyPr anchor="b" anchorCtr="0">
            <a:normAutofit/>
          </a:bodyPr>
          <a:lstStyle/>
          <a:p>
            <a:pPr algn="l"/>
            <a:r>
              <a:rPr lang="cs-CZ" smtClean="0"/>
              <a:t>Kliknutím lze upravit styl.</a:t>
            </a:r>
            <a:endParaRPr lang="en-US"/>
          </a:p>
        </p:txBody>
      </p:sp>
      <p:sp>
        <p:nvSpPr>
          <p:cNvPr id="9" name="Date Placeholder 8"/>
          <p:cNvSpPr>
            <a:spLocks noGrp="1"/>
          </p:cNvSpPr>
          <p:nvPr>
            <p:ph type="dt" sz="half" idx="10"/>
          </p:nvPr>
        </p:nvSpPr>
        <p:spPr/>
        <p:txBody>
          <a:bodyPr/>
          <a:lstStyle/>
          <a:p>
            <a:fld id="{5DEDD8AF-930E-48BD-BD0D-692B8533E440}" type="datetime1">
              <a:rPr lang="en-US" smtClean="0"/>
              <a:t>9/12/2017</a:t>
            </a:fld>
            <a:endParaRPr lang="en-US"/>
          </a:p>
        </p:txBody>
      </p:sp>
      <p:sp>
        <p:nvSpPr>
          <p:cNvPr id="10" name="Slide Number Placeholder 9"/>
          <p:cNvSpPr>
            <a:spLocks noGrp="1"/>
          </p:cNvSpPr>
          <p:nvPr>
            <p:ph type="sldNum" sz="quarter" idx="11"/>
          </p:nvPr>
        </p:nvSpPr>
        <p:spPr/>
        <p:txBody>
          <a:bodyPr/>
          <a:lstStyle/>
          <a:p>
            <a:pPr algn="r"/>
            <a:fld id="{D4C49B74-5DB2-4B03-B1D2-7F6A3C51C318}" type="slidenum">
              <a:rPr lang="en-US" smtClean="0"/>
              <a:pPr algn="r"/>
              <a:t>‹#›</a:t>
            </a:fld>
            <a:endParaRPr lang="en-US"/>
          </a:p>
        </p:txBody>
      </p:sp>
      <p:sp>
        <p:nvSpPr>
          <p:cNvPr id="11" name="Footer Placeholder 10"/>
          <p:cNvSpPr>
            <a:spLocks noGrp="1"/>
          </p:cNvSpPr>
          <p:nvPr>
            <p:ph type="ftr" sz="quarter" idx="12"/>
          </p:nvPr>
        </p:nvSpPr>
        <p:spPr/>
        <p:txBody>
          <a:bodyPr/>
          <a:lstStyle/>
          <a:p>
            <a:r>
              <a:rPr lang="en-US" smtClean="0"/>
              <a:t> </a:t>
            </a:r>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sz="half" idx="1"/>
          </p:nvPr>
        </p:nvSpPr>
        <p:spPr>
          <a:xfrm>
            <a:off x="682625"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45025"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7"/>
          <p:cNvSpPr>
            <a:spLocks noGrp="1" noChangeArrowheads="1"/>
          </p:cNvSpPr>
          <p:nvPr>
            <p:ph type="ftr" sz="quarter" idx="10"/>
          </p:nvPr>
        </p:nvSpPr>
        <p:spPr>
          <a:ln/>
        </p:spPr>
        <p:txBody>
          <a:bodyPr/>
          <a:lstStyle>
            <a:lvl1pPr>
              <a:defRPr/>
            </a:lvl1pPr>
          </a:lstStyle>
          <a:p>
            <a:pPr>
              <a:defRPr/>
            </a:pPr>
            <a:endParaRPr lang="cs-CZ" altLang="cs-CZ"/>
          </a:p>
          <a:p>
            <a:pPr>
              <a:defRPr/>
            </a:pPr>
            <a:endParaRPr lang="en-US" altLang="cs-CZ"/>
          </a:p>
        </p:txBody>
      </p:sp>
      <p:sp>
        <p:nvSpPr>
          <p:cNvPr id="6" name="Rectangle 23"/>
          <p:cNvSpPr>
            <a:spLocks noGrp="1" noChangeArrowheads="1"/>
          </p:cNvSpPr>
          <p:nvPr>
            <p:ph type="dt" sz="half" idx="11"/>
          </p:nvPr>
        </p:nvSpPr>
        <p:spPr>
          <a:ln/>
        </p:spPr>
        <p:txBody>
          <a:bodyPr/>
          <a:lstStyle>
            <a:lvl1pPr>
              <a:defRPr/>
            </a:lvl1pPr>
          </a:lstStyle>
          <a:p>
            <a:pPr>
              <a:defRPr/>
            </a:pPr>
            <a:fld id="{4EACD679-89A9-4D1A-AD02-9EAD3C683F27}" type="datetime1">
              <a:rPr lang="en-US" altLang="cs-CZ" smtClean="0"/>
              <a:t>9/12/2017</a:t>
            </a:fld>
            <a:endParaRPr lang="cs-CZ" altLang="cs-CZ"/>
          </a:p>
        </p:txBody>
      </p:sp>
      <p:sp>
        <p:nvSpPr>
          <p:cNvPr id="7" name="Rectangle 24"/>
          <p:cNvSpPr>
            <a:spLocks noGrp="1" noChangeArrowheads="1"/>
          </p:cNvSpPr>
          <p:nvPr>
            <p:ph type="sldNum" sz="quarter" idx="12"/>
          </p:nvPr>
        </p:nvSpPr>
        <p:spPr>
          <a:ln/>
        </p:spPr>
        <p:txBody>
          <a:bodyPr/>
          <a:lstStyle>
            <a:lvl1pPr>
              <a:defRPr/>
            </a:lvl1pPr>
          </a:lstStyle>
          <a:p>
            <a:pPr>
              <a:defRPr/>
            </a:pPr>
            <a:fld id="{1F5B32D7-511B-4D5E-9A0B-F089E404740B}" type="slidenum">
              <a:rPr lang="en-US" altLang="cs-CZ"/>
              <a:pPr>
                <a:defRPr/>
              </a:pPr>
              <a:t>‹#›</a:t>
            </a:fld>
            <a:endParaRPr lang="en-US" altLang="cs-CZ"/>
          </a:p>
        </p:txBody>
      </p:sp>
    </p:spTree>
    <p:extLst>
      <p:ext uri="{BB962C8B-B14F-4D97-AF65-F5344CB8AC3E}">
        <p14:creationId xmlns:p14="http://schemas.microsoft.com/office/powerpoint/2010/main" val="20812867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hade val="85000"/>
          </a:schemeClr>
        </a:solidFill>
        <a:effectLst/>
      </p:bgPr>
    </p:bg>
    <p:spTree>
      <p:nvGrpSpPr>
        <p:cNvPr id="1" name=""/>
        <p:cNvGrpSpPr/>
        <p:nvPr/>
      </p:nvGrpSpPr>
      <p:grpSpPr>
        <a:xfrm>
          <a:off x="0" y="0"/>
          <a:ext cx="0" cy="0"/>
          <a:chOff x="0" y="0"/>
          <a:chExt cx="0" cy="0"/>
        </a:xfrm>
      </p:grpSpPr>
      <p:pic>
        <p:nvPicPr>
          <p:cNvPr id="8" name="image5.png"/>
          <p:cNvPicPr>
            <a:picLocks noChangeAspect="1"/>
          </p:cNvPicPr>
          <p:nvPr/>
        </p:nvPicPr>
        <p:blipFill>
          <a:blip r:embed="rId10">
            <a:duotone>
              <a:schemeClr val="accent1"/>
              <a:srgbClr val="FFFFFF"/>
            </a:duotone>
          </a:blip>
          <a:stretch>
            <a:fillRect/>
          </a:stretch>
        </p:blipFill>
        <p:spPr>
          <a:xfrm>
            <a:off x="571" y="428"/>
            <a:ext cx="9142858" cy="6857143"/>
          </a:xfrm>
          <a:prstGeom prst="rect">
            <a:avLst/>
          </a:prstGeom>
          <a:noFill/>
          <a:ln>
            <a:noFill/>
          </a:ln>
        </p:spPr>
      </p:pic>
      <p:pic>
        <p:nvPicPr>
          <p:cNvPr id="9" name="image6.png"/>
          <p:cNvPicPr>
            <a:picLocks noChangeAspect="1"/>
          </p:cNvPicPr>
          <p:nvPr/>
        </p:nvPicPr>
        <p:blipFill>
          <a:blip r:embed="rId11"/>
          <a:stretch>
            <a:fillRect/>
          </a:stretch>
        </p:blipFill>
        <p:spPr>
          <a:xfrm>
            <a:off x="571" y="428"/>
            <a:ext cx="9142858" cy="6857143"/>
          </a:xfrm>
          <a:prstGeom prst="rect">
            <a:avLst/>
          </a:prstGeom>
          <a:noFill/>
          <a:ln>
            <a:noFill/>
          </a:ln>
        </p:spPr>
      </p:pic>
      <p:sp>
        <p:nvSpPr>
          <p:cNvPr id="30" name="Rectangle 30"/>
          <p:cNvSpPr>
            <a:spLocks noGrp="1"/>
          </p:cNvSpPr>
          <p:nvPr>
            <p:ph type="title"/>
          </p:nvPr>
        </p:nvSpPr>
        <p:spPr>
          <a:xfrm>
            <a:off x="457200" y="359465"/>
            <a:ext cx="8229600" cy="1143000"/>
          </a:xfrm>
          <a:prstGeom prst="rect">
            <a:avLst/>
          </a:prstGeom>
        </p:spPr>
        <p:txBody>
          <a:bodyPr anchor="b" anchorCtr="0">
            <a:normAutofit/>
          </a:bodyPr>
          <a:lstStyle/>
          <a:p>
            <a:pPr algn="l"/>
            <a:r>
              <a:rPr lang="cs-CZ" smtClean="0"/>
              <a:t>Kliknutím lze upravit styl.</a:t>
            </a:r>
            <a:endParaRPr lang="en-US"/>
          </a:p>
        </p:txBody>
      </p:sp>
      <p:sp>
        <p:nvSpPr>
          <p:cNvPr id="12" name="Rectangle 12"/>
          <p:cNvSpPr>
            <a:spLocks noGrp="1"/>
          </p:cNvSpPr>
          <p:nvPr>
            <p:ph type="body" idx="1"/>
          </p:nvPr>
        </p:nvSpPr>
        <p:spPr>
          <a:xfrm>
            <a:off x="457200" y="1600200"/>
            <a:ext cx="8229600" cy="4525963"/>
          </a:xfrm>
          <a:prstGeom prst="rect">
            <a:avLst/>
          </a:prstGeom>
        </p:spPr>
        <p:txBody>
          <a:bodyPr>
            <a:normAutofit/>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smtClean="0"/>
          </a:p>
        </p:txBody>
      </p:sp>
      <p:sp>
        <p:nvSpPr>
          <p:cNvPr id="6" name="Rectangle 6"/>
          <p:cNvSpPr>
            <a:spLocks noGrp="1"/>
          </p:cNvSpPr>
          <p:nvPr>
            <p:ph type="dt" sz="half" idx="2"/>
          </p:nvPr>
        </p:nvSpPr>
        <p:spPr>
          <a:xfrm>
            <a:off x="457200" y="6245225"/>
            <a:ext cx="2133600" cy="476250"/>
          </a:xfrm>
          <a:prstGeom prst="rect">
            <a:avLst/>
          </a:prstGeom>
        </p:spPr>
        <p:txBody>
          <a:bodyPr/>
          <a:lstStyle>
            <a:lvl1pPr>
              <a:defRPr sz="1000">
                <a:latin typeface="+mn-lt"/>
              </a:defRPr>
            </a:lvl1pPr>
          </a:lstStyle>
          <a:p>
            <a:fld id="{70D70C0E-BF77-4E36-83C5-0C5CE30EACEE}" type="datetime1">
              <a:rPr lang="en-US" smtClean="0"/>
              <a:t>9/12/2017</a:t>
            </a:fld>
            <a:endParaRPr lang="en-US" sz="1000" dirty="0" smtClean="0"/>
          </a:p>
        </p:txBody>
      </p:sp>
      <p:sp>
        <p:nvSpPr>
          <p:cNvPr id="20" name="Rectangle 20"/>
          <p:cNvSpPr>
            <a:spLocks noGrp="1"/>
          </p:cNvSpPr>
          <p:nvPr>
            <p:ph type="ftr" sz="quarter" idx="3"/>
          </p:nvPr>
        </p:nvSpPr>
        <p:spPr>
          <a:xfrm>
            <a:off x="3124200" y="6245225"/>
            <a:ext cx="2895600" cy="476250"/>
          </a:xfrm>
          <a:prstGeom prst="rect">
            <a:avLst/>
          </a:prstGeom>
        </p:spPr>
        <p:txBody>
          <a:bodyPr/>
          <a:lstStyle>
            <a:lvl1pPr algn="ctr">
              <a:defRPr sz="1000">
                <a:latin typeface="+mn-lt"/>
              </a:defRPr>
            </a:lvl1pPr>
          </a:lstStyle>
          <a:p>
            <a:pPr algn="ctr"/>
            <a:r>
              <a:rPr lang="en-US" sz="1000" smtClean="0"/>
              <a:t> </a:t>
            </a:r>
          </a:p>
        </p:txBody>
      </p:sp>
      <p:sp>
        <p:nvSpPr>
          <p:cNvPr id="21" name="Rectangle 21"/>
          <p:cNvSpPr>
            <a:spLocks noGrp="1"/>
          </p:cNvSpPr>
          <p:nvPr>
            <p:ph type="sldNum" sz="quarter" idx="4"/>
          </p:nvPr>
        </p:nvSpPr>
        <p:spPr>
          <a:xfrm>
            <a:off x="6553200" y="6245225"/>
            <a:ext cx="2133600" cy="476250"/>
          </a:xfrm>
          <a:prstGeom prst="rect">
            <a:avLst/>
          </a:prstGeom>
        </p:spPr>
        <p:txBody>
          <a:bodyPr/>
          <a:lstStyle>
            <a:lvl1pPr>
              <a:defRPr sz="1000">
                <a:latin typeface="+mn-lt"/>
              </a:defRPr>
            </a:lvl1pPr>
          </a:lstStyle>
          <a:p>
            <a:pPr algn="r"/>
            <a:fld id="{D4C49B74-5DB2-4B03-B1D2-7F6A3C51C318}" type="slidenum">
              <a:rPr lang="en-US" smtClean="0"/>
              <a:pPr algn="r"/>
              <a:t>‹#›</a:t>
            </a:fld>
            <a:endParaRPr lang="en-US" sz="1000" dirty="0" smtClean="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Lst>
  <p:hf hdr="0" ftr="0" dt="0"/>
  <p:txStyles>
    <p:titleStyle>
      <a:defPPr>
        <a:defRPr sz="4400">
          <a:solidFill>
            <a:schemeClr val="tx1"/>
          </a:solidFill>
          <a:latin typeface="+mj-lt"/>
          <a:ea typeface="+mj-ea"/>
          <a:cs typeface="+mj-cs"/>
        </a:defRPr>
      </a:defPPr>
      <a:lvl1pPr algn="l" eaLnBrk="1" hangingPunct="1">
        <a:buNone/>
        <a:defRPr sz="3600">
          <a:solidFill>
            <a:schemeClr val="tx1">
              <a:alpha val="100000"/>
            </a:schemeClr>
          </a:solidFill>
          <a:latin typeface="+mj-lt"/>
        </a:defRPr>
      </a:lvl1pPr>
    </p:titleStyle>
    <p:bodyStyle>
      <a:defPPr>
        <a:defRPr>
          <a:solidFill>
            <a:schemeClr val="tx1"/>
          </a:solidFill>
          <a:latin typeface="+mn-lt"/>
          <a:ea typeface="+mn-ea"/>
          <a:cs typeface="+mn-cs"/>
        </a:defRPr>
      </a:defPPr>
      <a:lvl1pPr marL="342900" indent="-342900" eaLnBrk="1" hangingPunct="1">
        <a:buChar char="•"/>
        <a:defRPr sz="2800">
          <a:latin typeface="+mn-lt"/>
        </a:defRPr>
      </a:lvl1pPr>
      <a:lvl2pPr marL="742950" indent="-285750" eaLnBrk="1" hangingPunct="1">
        <a:buChar char="–"/>
        <a:defRPr sz="2400">
          <a:latin typeface="+mn-lt"/>
        </a:defRPr>
      </a:lvl2pPr>
      <a:lvl3pPr marL="1143000" indent="-228600" eaLnBrk="1" hangingPunct="1">
        <a:buChar char="•"/>
        <a:defRPr sz="2400">
          <a:latin typeface="+mn-lt"/>
        </a:defRPr>
      </a:lvl3pPr>
      <a:lvl4pPr marL="1600200" indent="-228600" eaLnBrk="1" hangingPunct="1">
        <a:buChar char="–"/>
        <a:defRPr sz="2000">
          <a:latin typeface="+mn-lt"/>
        </a:defRPr>
      </a:lvl4pPr>
      <a:lvl5pPr marL="2057400" indent="-228600" eaLnBrk="1" hangingPunct="1">
        <a:buChar char="»"/>
        <a:defRPr sz="2000">
          <a:latin typeface="+mn-lt"/>
        </a:defRPr>
      </a:lvl5pPr>
      <a:lvl6pPr marL="2514600" indent="-228600" eaLnBrk="1" hangingPunct="1">
        <a:buChar char="•"/>
        <a:defRPr sz="2000"/>
      </a:lvl6pPr>
      <a:lvl7pPr marL="2971800" indent="-228600" eaLnBrk="1" hangingPunct="1">
        <a:buChar char="•"/>
        <a:defRPr sz="2000"/>
      </a:lvl7pPr>
      <a:lvl8pPr marL="3429000" indent="-228600" eaLnBrk="1" hangingPunct="1">
        <a:buChar char="•"/>
        <a:defRPr sz="2000"/>
      </a:lvl8pPr>
      <a:lvl9pPr marL="3886200" indent="-228600" eaLnBrk="1" hangingPunct="1">
        <a:buChar char="•"/>
        <a:defRPr sz="2000"/>
      </a:lvl9pPr>
    </p:bodyStyle>
    <p:otherStyle>
      <a:defPPr>
        <a:defRPr>
          <a:solidFill>
            <a:schemeClr val="tx1"/>
          </a:solidFill>
          <a:latin typeface="+mn-lt"/>
          <a:ea typeface="+mn-ea"/>
          <a:cs typeface="+mn-cs"/>
        </a:defRPr>
      </a:defPPr>
      <a:lvl1pPr marL="0" eaLnBrk="1" hangingPunct="1"/>
      <a:lvl2pPr marL="457200" eaLnBrk="1" hangingPunct="1"/>
      <a:lvl3pPr marL="914400" eaLnBrk="1" hangingPunct="1"/>
      <a:lvl4pPr marL="1371600" eaLnBrk="1" hangingPunct="1"/>
      <a:lvl5pPr marL="1828800" eaLnBrk="1" hangingPunct="1"/>
      <a:lvl6pPr marL="2286000" eaLnBrk="1" hangingPunct="1"/>
      <a:lvl7pPr marL="2743200" eaLnBrk="1" hangingPunct="1"/>
      <a:lvl8pPr marL="3200400" eaLnBrk="1" hangingPunct="1"/>
      <a:lvl9pPr marL="3657600" eaLnBrk="1" hangingPunct="1"/>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3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3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3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3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 Id="rId5" Type="http://schemas.openxmlformats.org/officeDocument/2006/relationships/image" Target="../media/image66.png"/><Relationship Id="rId4" Type="http://schemas.openxmlformats.org/officeDocument/2006/relationships/image" Target="../media/image65.png"/></Relationships>
</file>

<file path=ppt/slides/_rels/slide4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 Id="rId5" Type="http://schemas.openxmlformats.org/officeDocument/2006/relationships/image" Target="../media/image65.png"/><Relationship Id="rId4" Type="http://schemas.openxmlformats.org/officeDocument/2006/relationships/image" Target="../media/image66.png"/></Relationships>
</file>

<file path=ppt/slides/_rels/slide4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69.png"/><Relationship Id="rId4" Type="http://schemas.openxmlformats.org/officeDocument/2006/relationships/image" Target="../media/image68.png"/></Relationships>
</file>

<file path=ppt/slides/_rels/slide4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4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1115616" y="5094577"/>
            <a:ext cx="7704856" cy="925223"/>
          </a:xfrm>
        </p:spPr>
        <p:txBody>
          <a:bodyPr>
            <a:normAutofit lnSpcReduction="10000"/>
          </a:bodyPr>
          <a:lstStyle/>
          <a:p>
            <a:r>
              <a:rPr lang="cs-CZ" sz="2400" b="1" dirty="0" smtClean="0"/>
              <a:t>L</a:t>
            </a:r>
            <a:r>
              <a:rPr lang="en-US" sz="2400" b="1" dirty="0" err="1" smtClean="0"/>
              <a:t>ubomir</a:t>
            </a:r>
            <a:r>
              <a:rPr lang="en-US" sz="2400" b="1" dirty="0" smtClean="0"/>
              <a:t> </a:t>
            </a:r>
            <a:r>
              <a:rPr lang="cs-CZ" sz="2400" b="1" dirty="0" err="1" smtClean="0"/>
              <a:t>Prech</a:t>
            </a:r>
            <a:r>
              <a:rPr lang="cs-CZ" sz="2400" b="1" dirty="0" smtClean="0"/>
              <a:t>,</a:t>
            </a:r>
            <a:r>
              <a:rPr lang="en-US" sz="2400" b="1" dirty="0" smtClean="0"/>
              <a:t> Charles University Prague</a:t>
            </a:r>
            <a:r>
              <a:rPr lang="cs-CZ" sz="2400" b="1" dirty="0" smtClean="0"/>
              <a:t> </a:t>
            </a:r>
            <a:endParaRPr lang="en-US" sz="2400" b="1" dirty="0" smtClean="0"/>
          </a:p>
          <a:p>
            <a:r>
              <a:rPr lang="en-US" sz="1800" b="1" dirty="0" smtClean="0"/>
              <a:t>with </a:t>
            </a:r>
            <a:r>
              <a:rPr lang="en-US" sz="1800" b="1" dirty="0"/>
              <a:t>c</a:t>
            </a:r>
            <a:r>
              <a:rPr lang="en-US" sz="1800" b="1" dirty="0" smtClean="0"/>
              <a:t>ontributions of </a:t>
            </a:r>
            <a:r>
              <a:rPr lang="cs-CZ" sz="1800" b="1" dirty="0" err="1" smtClean="0"/>
              <a:t>Yu</a:t>
            </a:r>
            <a:r>
              <a:rPr lang="en-US" sz="1800" b="1" dirty="0" err="1" smtClean="0"/>
              <a:t>ri</a:t>
            </a:r>
            <a:r>
              <a:rPr lang="cs-CZ" sz="1800" b="1" dirty="0" smtClean="0"/>
              <a:t> </a:t>
            </a:r>
            <a:r>
              <a:rPr lang="cs-CZ" sz="1800" b="1" dirty="0" err="1"/>
              <a:t>Ya</a:t>
            </a:r>
            <a:r>
              <a:rPr lang="cs-CZ" sz="1800" b="1" dirty="0"/>
              <a:t>. </a:t>
            </a:r>
            <a:r>
              <a:rPr lang="cs-CZ" sz="1800" b="1" dirty="0" err="1" smtClean="0"/>
              <a:t>Ruzhin</a:t>
            </a:r>
            <a:r>
              <a:rPr lang="cs-CZ" sz="1800" b="1" dirty="0" smtClean="0"/>
              <a:t>, V</a:t>
            </a:r>
            <a:r>
              <a:rPr lang="en-US" sz="1800" b="1" dirty="0" err="1" smtClean="0"/>
              <a:t>ladimir</a:t>
            </a:r>
            <a:r>
              <a:rPr lang="cs-CZ" sz="1800" b="1" dirty="0" smtClean="0"/>
              <a:t> </a:t>
            </a:r>
            <a:r>
              <a:rPr lang="en-US" sz="1800" b="1" dirty="0"/>
              <a:t>S</a:t>
            </a:r>
            <a:r>
              <a:rPr lang="cs-CZ" sz="1800" b="1" dirty="0" smtClean="0"/>
              <a:t>. </a:t>
            </a:r>
            <a:r>
              <a:rPr lang="cs-CZ" sz="1800" b="1" dirty="0" err="1" smtClean="0"/>
              <a:t>Dokukin</a:t>
            </a:r>
            <a:r>
              <a:rPr lang="en-US" sz="1800" b="1" dirty="0" smtClean="0"/>
              <a:t> (IZMIRAN)</a:t>
            </a:r>
            <a:r>
              <a:rPr lang="cs-CZ" sz="1800" b="1" dirty="0" smtClean="0"/>
              <a:t>, </a:t>
            </a:r>
            <a:endParaRPr lang="en-US" sz="1800" b="1" dirty="0" smtClean="0"/>
          </a:p>
          <a:p>
            <a:r>
              <a:rPr lang="cs-CZ" sz="1800" b="1" dirty="0" smtClean="0"/>
              <a:t>and Z</a:t>
            </a:r>
            <a:r>
              <a:rPr lang="en-US" sz="1800" b="1" dirty="0" err="1" smtClean="0"/>
              <a:t>denek</a:t>
            </a:r>
            <a:r>
              <a:rPr lang="cs-CZ" sz="1800" b="1" dirty="0" smtClean="0"/>
              <a:t> </a:t>
            </a:r>
            <a:r>
              <a:rPr lang="cs-CZ" sz="1800" b="1" dirty="0" err="1" smtClean="0"/>
              <a:t>Nemecek</a:t>
            </a:r>
            <a:r>
              <a:rPr lang="en-US" sz="1800" b="1" dirty="0" smtClean="0"/>
              <a:t> (Charles University Prague)</a:t>
            </a:r>
            <a:endParaRPr lang="cs-CZ" sz="2400" dirty="0"/>
          </a:p>
          <a:p>
            <a:endParaRPr lang="cs-CZ" dirty="0"/>
          </a:p>
        </p:txBody>
      </p:sp>
      <p:sp>
        <p:nvSpPr>
          <p:cNvPr id="3" name="Title 2"/>
          <p:cNvSpPr>
            <a:spLocks noGrp="1"/>
          </p:cNvSpPr>
          <p:nvPr>
            <p:ph type="ctrTitle"/>
          </p:nvPr>
        </p:nvSpPr>
        <p:spPr>
          <a:xfrm>
            <a:off x="1108986" y="2644578"/>
            <a:ext cx="7577814" cy="2432248"/>
          </a:xfrm>
        </p:spPr>
        <p:txBody>
          <a:bodyPr>
            <a:normAutofit/>
          </a:bodyPr>
          <a:lstStyle/>
          <a:p>
            <a:r>
              <a:rPr lang="cs-CZ" b="1" cap="all" dirty="0" err="1"/>
              <a:t>Overview</a:t>
            </a:r>
            <a:r>
              <a:rPr lang="cs-CZ" b="1" cap="all" dirty="0"/>
              <a:t> OF APEX PROJECT </a:t>
            </a:r>
            <a:r>
              <a:rPr lang="cs-CZ" b="1" cap="all" dirty="0" err="1"/>
              <a:t>RESULTs</a:t>
            </a:r>
            <a:r>
              <a:rPr lang="cs-CZ" dirty="0"/>
              <a:t/>
            </a:r>
            <a:br>
              <a:rPr lang="cs-CZ" dirty="0"/>
            </a:br>
            <a:endParaRPr lang="cs-CZ" dirty="0"/>
          </a:p>
        </p:txBody>
      </p:sp>
      <p:sp>
        <p:nvSpPr>
          <p:cNvPr id="4" name="TextovéPole 3"/>
          <p:cNvSpPr txBox="1"/>
          <p:nvPr/>
        </p:nvSpPr>
        <p:spPr>
          <a:xfrm>
            <a:off x="251520" y="6453336"/>
            <a:ext cx="5760640" cy="276999"/>
          </a:xfrm>
          <a:prstGeom prst="rect">
            <a:avLst/>
          </a:prstGeom>
          <a:noFill/>
        </p:spPr>
        <p:txBody>
          <a:bodyPr wrap="square" rtlCol="0">
            <a:spAutoFit/>
          </a:bodyPr>
          <a:lstStyle/>
          <a:p>
            <a:r>
              <a:rPr lang="en-US" sz="1200" dirty="0"/>
              <a:t>Active Experiments in Space: Past, Present and Future. Santa </a:t>
            </a:r>
            <a:r>
              <a:rPr lang="en-US" sz="1200" dirty="0" smtClean="0"/>
              <a:t>Fe, September  </a:t>
            </a:r>
            <a:r>
              <a:rPr lang="ru-RU" sz="1200" dirty="0" smtClean="0"/>
              <a:t>1</a:t>
            </a:r>
            <a:r>
              <a:rPr lang="en-US" sz="1200" dirty="0" smtClean="0"/>
              <a:t>2th</a:t>
            </a:r>
            <a:r>
              <a:rPr lang="ru-RU" sz="1200" dirty="0" smtClean="0"/>
              <a:t>, </a:t>
            </a:r>
            <a:r>
              <a:rPr lang="en-US" sz="1200" dirty="0" smtClean="0"/>
              <a:t>2017</a:t>
            </a:r>
            <a:endParaRPr lang="cs-CZ" sz="1200" dirty="0"/>
          </a:p>
        </p:txBody>
      </p:sp>
      <p:sp>
        <p:nvSpPr>
          <p:cNvPr id="5" name="Obdélník 4"/>
          <p:cNvSpPr/>
          <p:nvPr/>
        </p:nvSpPr>
        <p:spPr>
          <a:xfrm>
            <a:off x="3419872" y="188640"/>
            <a:ext cx="5616624" cy="8640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АПЭКС = Активные </a:t>
            </a:r>
            <a:r>
              <a:rPr lang="ru-RU" dirty="0"/>
              <a:t>Плазменные </a:t>
            </a:r>
            <a:r>
              <a:rPr lang="ru-RU" dirty="0" smtClean="0"/>
              <a:t>ЭКСперименты</a:t>
            </a:r>
            <a:endParaRPr lang="en-US" dirty="0" smtClean="0"/>
          </a:p>
          <a:p>
            <a:pPr algn="ctr"/>
            <a:r>
              <a:rPr lang="en-US" dirty="0" smtClean="0"/>
              <a:t>(Active Plasma </a:t>
            </a:r>
            <a:r>
              <a:rPr lang="en-US" dirty="0" err="1" smtClean="0"/>
              <a:t>EXperiments</a:t>
            </a:r>
            <a:r>
              <a:rPr lang="en-US" dirty="0" smtClean="0"/>
              <a:t> 1991-92)</a:t>
            </a:r>
            <a:endParaRPr lang="cs-CZ" dirty="0"/>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520" y="188640"/>
            <a:ext cx="2841787" cy="24559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ástupný symbol pro text 4"/>
          <p:cNvSpPr>
            <a:spLocks noGrp="1"/>
          </p:cNvSpPr>
          <p:nvPr>
            <p:ph type="body" sz="half" idx="2"/>
          </p:nvPr>
        </p:nvSpPr>
        <p:spPr>
          <a:xfrm>
            <a:off x="4648200" y="1600200"/>
            <a:ext cx="4038600" cy="4871070"/>
          </a:xfrm>
        </p:spPr>
        <p:txBody>
          <a:bodyPr>
            <a:normAutofit/>
          </a:bodyPr>
          <a:lstStyle/>
          <a:p>
            <a:r>
              <a:rPr lang="en-US" sz="2000" dirty="0"/>
              <a:t>S</a:t>
            </a:r>
            <a:r>
              <a:rPr lang="en-US" sz="2000" dirty="0" smtClean="0"/>
              <a:t>/c body – </a:t>
            </a:r>
            <a:r>
              <a:rPr lang="en-US" sz="2000" dirty="0" err="1" smtClean="0"/>
              <a:t>Ie</a:t>
            </a:r>
            <a:r>
              <a:rPr lang="en-US" sz="2000" dirty="0" smtClean="0"/>
              <a:t>, Ii, </a:t>
            </a:r>
            <a:r>
              <a:rPr lang="en-US" sz="2000" dirty="0" err="1" smtClean="0"/>
              <a:t>Iph</a:t>
            </a:r>
            <a:endParaRPr lang="en-US" sz="2000" dirty="0" smtClean="0"/>
          </a:p>
          <a:p>
            <a:r>
              <a:rPr lang="en-US" sz="2000" dirty="0" smtClean="0"/>
              <a:t>Solar panels – </a:t>
            </a:r>
            <a:r>
              <a:rPr lang="en-US" sz="2000" dirty="0" err="1" smtClean="0"/>
              <a:t>Ie</a:t>
            </a:r>
            <a:r>
              <a:rPr lang="en-US" sz="2000" dirty="0" smtClean="0"/>
              <a:t>’, Ii’, </a:t>
            </a:r>
            <a:r>
              <a:rPr lang="en-US" sz="2000" dirty="0" err="1" smtClean="0"/>
              <a:t>Iph</a:t>
            </a:r>
            <a:r>
              <a:rPr lang="en-US" sz="2000" dirty="0" smtClean="0"/>
              <a:t>’</a:t>
            </a:r>
          </a:p>
          <a:p>
            <a:r>
              <a:rPr lang="en-US" sz="2000" dirty="0" err="1" smtClean="0"/>
              <a:t>Boom&amp;weight</a:t>
            </a:r>
            <a:r>
              <a:rPr lang="en-US" sz="2000" dirty="0" smtClean="0"/>
              <a:t> </a:t>
            </a:r>
            <a:r>
              <a:rPr lang="en-US" sz="2000" dirty="0"/>
              <a:t>– </a:t>
            </a:r>
            <a:r>
              <a:rPr lang="en-US" sz="2000" dirty="0" err="1" smtClean="0"/>
              <a:t>Ie</a:t>
            </a:r>
            <a:r>
              <a:rPr lang="en-US" sz="2000" dirty="0" smtClean="0"/>
              <a:t>”, Ii”, </a:t>
            </a:r>
            <a:r>
              <a:rPr lang="en-US" sz="2000" dirty="0" err="1" smtClean="0"/>
              <a:t>Iph</a:t>
            </a:r>
            <a:r>
              <a:rPr lang="en-US" sz="2000" dirty="0" smtClean="0"/>
              <a:t>”</a:t>
            </a:r>
          </a:p>
          <a:p>
            <a:r>
              <a:rPr lang="en-US" sz="2000" dirty="0" smtClean="0"/>
              <a:t>KM-10 FP – </a:t>
            </a:r>
            <a:r>
              <a:rPr lang="en-US" sz="2000" dirty="0" err="1" smtClean="0"/>
              <a:t>Ie</a:t>
            </a:r>
            <a:r>
              <a:rPr lang="en-US" sz="2000" dirty="0" smtClean="0"/>
              <a:t>*, Ii*, </a:t>
            </a:r>
            <a:r>
              <a:rPr lang="en-US" sz="2000" dirty="0" err="1" smtClean="0"/>
              <a:t>Iph</a:t>
            </a:r>
            <a:r>
              <a:rPr lang="en-US" sz="2000" dirty="0" smtClean="0"/>
              <a:t>*</a:t>
            </a:r>
          </a:p>
          <a:p>
            <a:endParaRPr lang="en-US" sz="2000" dirty="0"/>
          </a:p>
          <a:p>
            <a:pPr marL="0" indent="0">
              <a:buNone/>
            </a:pPr>
            <a:r>
              <a:rPr lang="en-US" sz="2000" dirty="0" smtClean="0"/>
              <a:t>Charge balance also depends on Ni, </a:t>
            </a:r>
            <a:r>
              <a:rPr lang="en-US" sz="2000" dirty="0" err="1" smtClean="0"/>
              <a:t>Te</a:t>
            </a:r>
            <a:r>
              <a:rPr lang="en-US" sz="2000" dirty="0" smtClean="0"/>
              <a:t>, eff. Ai, Ae, B </a:t>
            </a:r>
            <a:r>
              <a:rPr lang="en-US" sz="2000" dirty="0" err="1" smtClean="0"/>
              <a:t>orientation,Vsc</a:t>
            </a:r>
            <a:r>
              <a:rPr lang="en-US" sz="2000" dirty="0" smtClean="0"/>
              <a:t>, day/night (</a:t>
            </a:r>
            <a:r>
              <a:rPr lang="el-GR" sz="2000" dirty="0" smtClean="0"/>
              <a:t>Φ</a:t>
            </a:r>
            <a:r>
              <a:rPr lang="en-US" sz="2000" dirty="0" smtClean="0"/>
              <a:t>s,</a:t>
            </a:r>
            <a:r>
              <a:rPr lang="el-GR" sz="2000" dirty="0" smtClean="0"/>
              <a:t>Φ</a:t>
            </a:r>
            <a:r>
              <a:rPr lang="en-US" sz="2000" dirty="0" err="1" smtClean="0"/>
              <a:t>sc</a:t>
            </a:r>
            <a:r>
              <a:rPr lang="en-US" sz="2000" dirty="0" smtClean="0"/>
              <a:t>). Secondary emission affects the hot electron collection. Surface charging important, mainly for low energy ionospheric particle collection.</a:t>
            </a:r>
          </a:p>
          <a:p>
            <a:pPr marL="0" indent="0">
              <a:buNone/>
            </a:pPr>
            <a:endParaRPr lang="en-US" sz="2000" dirty="0"/>
          </a:p>
          <a:p>
            <a:pPr marL="0" indent="0">
              <a:buNone/>
            </a:pPr>
            <a:r>
              <a:rPr lang="en-US" sz="2000" dirty="0" smtClean="0"/>
              <a:t>As to my knowledge, no detail IK-25 charging model has been developed.</a:t>
            </a:r>
          </a:p>
          <a:p>
            <a:endParaRPr lang="en-US" dirty="0"/>
          </a:p>
          <a:p>
            <a:endParaRPr lang="cs-CZ" dirty="0"/>
          </a:p>
        </p:txBody>
      </p:sp>
      <p:sp>
        <p:nvSpPr>
          <p:cNvPr id="3" name="Nadpis 2"/>
          <p:cNvSpPr>
            <a:spLocks noGrp="1"/>
          </p:cNvSpPr>
          <p:nvPr>
            <p:ph type="title"/>
          </p:nvPr>
        </p:nvSpPr>
        <p:spPr>
          <a:xfrm>
            <a:off x="457200" y="359465"/>
            <a:ext cx="8229600" cy="765279"/>
          </a:xfrm>
        </p:spPr>
        <p:txBody>
          <a:bodyPr/>
          <a:lstStyle/>
          <a:p>
            <a:r>
              <a:rPr lang="en-US" dirty="0" smtClean="0"/>
              <a:t>IK-25 charge balance issues</a:t>
            </a:r>
            <a:endParaRPr lang="cs-CZ" dirty="0"/>
          </a:p>
        </p:txBody>
      </p:sp>
      <p:grpSp>
        <p:nvGrpSpPr>
          <p:cNvPr id="22" name="Skupina 21"/>
          <p:cNvGrpSpPr/>
          <p:nvPr/>
        </p:nvGrpSpPr>
        <p:grpSpPr>
          <a:xfrm>
            <a:off x="179512" y="1412776"/>
            <a:ext cx="4248472" cy="5058494"/>
            <a:chOff x="179512" y="1412776"/>
            <a:chExt cx="4248472" cy="5058494"/>
          </a:xfrm>
        </p:grpSpPr>
        <p:sp>
          <p:nvSpPr>
            <p:cNvPr id="6" name="Obdélník 5"/>
            <p:cNvSpPr/>
            <p:nvPr/>
          </p:nvSpPr>
          <p:spPr>
            <a:xfrm>
              <a:off x="179512" y="1412776"/>
              <a:ext cx="4246784" cy="16561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2060848"/>
              <a:ext cx="4246784" cy="44104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8" name="Přímá spojnice 7"/>
            <p:cNvCxnSpPr/>
            <p:nvPr/>
          </p:nvCxnSpPr>
          <p:spPr>
            <a:xfrm flipV="1">
              <a:off x="2483768" y="1916832"/>
              <a:ext cx="0" cy="136815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Ovál 8"/>
            <p:cNvSpPr/>
            <p:nvPr/>
          </p:nvSpPr>
          <p:spPr>
            <a:xfrm>
              <a:off x="2371120" y="1700808"/>
              <a:ext cx="216024" cy="216024"/>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0" name="TextovéPole 9"/>
            <p:cNvSpPr txBox="1"/>
            <p:nvPr/>
          </p:nvSpPr>
          <p:spPr>
            <a:xfrm>
              <a:off x="2479132" y="1470266"/>
              <a:ext cx="1152128" cy="338554"/>
            </a:xfrm>
            <a:prstGeom prst="rect">
              <a:avLst/>
            </a:prstGeom>
            <a:noFill/>
          </p:spPr>
          <p:txBody>
            <a:bodyPr wrap="square" rtlCol="0">
              <a:spAutoFit/>
            </a:bodyPr>
            <a:lstStyle/>
            <a:p>
              <a:r>
                <a:rPr lang="en-US" sz="1600" dirty="0" smtClean="0">
                  <a:latin typeface="Arial" panose="020B0604020202020204" pitchFamily="34" charset="0"/>
                  <a:cs typeface="Arial" panose="020B0604020202020204" pitchFamily="34" charset="0"/>
                </a:rPr>
                <a:t>weigh</a:t>
              </a:r>
              <a:endParaRPr lang="cs-CZ" sz="1600" dirty="0">
                <a:latin typeface="Arial" panose="020B0604020202020204" pitchFamily="34" charset="0"/>
                <a:cs typeface="Arial" panose="020B0604020202020204" pitchFamily="34" charset="0"/>
              </a:endParaRPr>
            </a:p>
          </p:txBody>
        </p:sp>
        <p:cxnSp>
          <p:nvCxnSpPr>
            <p:cNvPr id="12" name="Přímá spojnice se šipkou 11"/>
            <p:cNvCxnSpPr/>
            <p:nvPr/>
          </p:nvCxnSpPr>
          <p:spPr>
            <a:xfrm>
              <a:off x="250632" y="1700808"/>
              <a:ext cx="0" cy="3888432"/>
            </a:xfrm>
            <a:prstGeom prst="straightConnector1">
              <a:avLst/>
            </a:prstGeom>
            <a:ln>
              <a:solidFill>
                <a:schemeClr val="tx1"/>
              </a:solidFill>
              <a:headEnd type="arrow" w="sm" len="med"/>
              <a:tailEnd type="arrow" w="sm" len="med"/>
            </a:ln>
          </p:spPr>
          <p:style>
            <a:lnRef idx="1">
              <a:schemeClr val="accent1"/>
            </a:lnRef>
            <a:fillRef idx="0">
              <a:schemeClr val="accent1"/>
            </a:fillRef>
            <a:effectRef idx="0">
              <a:schemeClr val="accent1"/>
            </a:effectRef>
            <a:fontRef idx="minor">
              <a:schemeClr val="tx1"/>
            </a:fontRef>
          </p:style>
        </p:cxnSp>
        <p:sp>
          <p:nvSpPr>
            <p:cNvPr id="14" name="TextovéPole 13"/>
            <p:cNvSpPr txBox="1"/>
            <p:nvPr/>
          </p:nvSpPr>
          <p:spPr>
            <a:xfrm rot="16200000">
              <a:off x="-292581" y="2210380"/>
              <a:ext cx="1296144" cy="276999"/>
            </a:xfrm>
            <a:prstGeom prst="rect">
              <a:avLst/>
            </a:prstGeom>
            <a:noFill/>
          </p:spPr>
          <p:txBody>
            <a:bodyPr wrap="square" rtlCol="0">
              <a:spAutoFit/>
            </a:bodyPr>
            <a:lstStyle/>
            <a:p>
              <a:r>
                <a:rPr lang="en-US" sz="1200" dirty="0" smtClean="0">
                  <a:latin typeface="Arial" panose="020B0604020202020204" pitchFamily="34" charset="0"/>
                  <a:cs typeface="Arial" panose="020B0604020202020204" pitchFamily="34" charset="0"/>
                </a:rPr>
                <a:t>~20m</a:t>
              </a:r>
              <a:endParaRPr lang="cs-CZ" sz="1200" dirty="0">
                <a:latin typeface="Arial" panose="020B0604020202020204" pitchFamily="34" charset="0"/>
                <a:cs typeface="Arial" panose="020B0604020202020204" pitchFamily="34" charset="0"/>
              </a:endParaRPr>
            </a:p>
          </p:txBody>
        </p:sp>
        <p:cxnSp>
          <p:nvCxnSpPr>
            <p:cNvPr id="16" name="Přímá spojnice se šipkou 15"/>
            <p:cNvCxnSpPr/>
            <p:nvPr/>
          </p:nvCxnSpPr>
          <p:spPr>
            <a:xfrm flipH="1">
              <a:off x="683568" y="4797152"/>
              <a:ext cx="1296144" cy="0"/>
            </a:xfrm>
            <a:prstGeom prst="straightConnector1">
              <a:avLst/>
            </a:prstGeom>
            <a:ln>
              <a:prstDash val="sysDash"/>
              <a:tailEnd type="arrow"/>
            </a:ln>
          </p:spPr>
          <p:style>
            <a:lnRef idx="1">
              <a:schemeClr val="accent1"/>
            </a:lnRef>
            <a:fillRef idx="0">
              <a:schemeClr val="accent1"/>
            </a:fillRef>
            <a:effectRef idx="0">
              <a:schemeClr val="accent1"/>
            </a:effectRef>
            <a:fontRef idx="minor">
              <a:schemeClr val="tx1"/>
            </a:fontRef>
          </p:style>
        </p:cxnSp>
        <p:sp>
          <p:nvSpPr>
            <p:cNvPr id="17" name="TextovéPole 16"/>
            <p:cNvSpPr txBox="1"/>
            <p:nvPr/>
          </p:nvSpPr>
          <p:spPr>
            <a:xfrm>
              <a:off x="827584" y="4548445"/>
              <a:ext cx="864096" cy="261610"/>
            </a:xfrm>
            <a:prstGeom prst="rect">
              <a:avLst/>
            </a:prstGeom>
            <a:noFill/>
          </p:spPr>
          <p:txBody>
            <a:bodyPr wrap="square" rtlCol="0">
              <a:spAutoFit/>
            </a:bodyPr>
            <a:lstStyle/>
            <a:p>
              <a:r>
                <a:rPr lang="en-US" sz="1100" dirty="0" err="1" smtClean="0">
                  <a:solidFill>
                    <a:schemeClr val="accent1">
                      <a:lumMod val="75000"/>
                    </a:schemeClr>
                  </a:solidFill>
                  <a:latin typeface="Arial" panose="020B0604020202020204" pitchFamily="34" charset="0"/>
                  <a:cs typeface="Arial" panose="020B0604020202020204" pitchFamily="34" charset="0"/>
                </a:rPr>
                <a:t>Ufp</a:t>
              </a:r>
              <a:endParaRPr lang="cs-CZ" sz="1100" dirty="0">
                <a:solidFill>
                  <a:schemeClr val="accent1">
                    <a:lumMod val="75000"/>
                  </a:schemeClr>
                </a:solidFill>
                <a:latin typeface="Arial" panose="020B0604020202020204" pitchFamily="34" charset="0"/>
                <a:cs typeface="Arial" panose="020B0604020202020204" pitchFamily="34" charset="0"/>
              </a:endParaRPr>
            </a:p>
          </p:txBody>
        </p:sp>
        <p:sp>
          <p:nvSpPr>
            <p:cNvPr id="19" name="TextovéPole 18"/>
            <p:cNvSpPr txBox="1"/>
            <p:nvPr/>
          </p:nvSpPr>
          <p:spPr>
            <a:xfrm>
              <a:off x="2483768" y="5320377"/>
              <a:ext cx="864096" cy="261610"/>
            </a:xfrm>
            <a:prstGeom prst="rect">
              <a:avLst/>
            </a:prstGeom>
            <a:noFill/>
          </p:spPr>
          <p:txBody>
            <a:bodyPr wrap="square" rtlCol="0">
              <a:spAutoFit/>
            </a:bodyPr>
            <a:lstStyle/>
            <a:p>
              <a:r>
                <a:rPr lang="el-GR" sz="1100" dirty="0" smtClean="0">
                  <a:solidFill>
                    <a:schemeClr val="accent1">
                      <a:lumMod val="75000"/>
                    </a:schemeClr>
                  </a:solidFill>
                  <a:latin typeface="Arial" panose="020B0604020202020204" pitchFamily="34" charset="0"/>
                  <a:cs typeface="Arial" panose="020B0604020202020204" pitchFamily="34" charset="0"/>
                </a:rPr>
                <a:t>Φ</a:t>
              </a:r>
              <a:r>
                <a:rPr lang="en-US" sz="1100" dirty="0" smtClean="0">
                  <a:solidFill>
                    <a:schemeClr val="accent1">
                      <a:lumMod val="75000"/>
                    </a:schemeClr>
                  </a:solidFill>
                  <a:latin typeface="Arial" panose="020B0604020202020204" pitchFamily="34" charset="0"/>
                  <a:cs typeface="Arial" panose="020B0604020202020204" pitchFamily="34" charset="0"/>
                </a:rPr>
                <a:t>s</a:t>
              </a:r>
              <a:endParaRPr lang="cs-CZ" sz="1100" dirty="0">
                <a:solidFill>
                  <a:schemeClr val="accent1">
                    <a:lumMod val="75000"/>
                  </a:schemeClr>
                </a:solidFill>
                <a:latin typeface="Arial" panose="020B0604020202020204" pitchFamily="34" charset="0"/>
                <a:cs typeface="Arial" panose="020B0604020202020204" pitchFamily="34" charset="0"/>
              </a:endParaRPr>
            </a:p>
          </p:txBody>
        </p:sp>
        <p:sp>
          <p:nvSpPr>
            <p:cNvPr id="20" name="TextovéPole 19"/>
            <p:cNvSpPr txBox="1"/>
            <p:nvPr/>
          </p:nvSpPr>
          <p:spPr>
            <a:xfrm>
              <a:off x="287227" y="4816033"/>
              <a:ext cx="714129" cy="261610"/>
            </a:xfrm>
            <a:prstGeom prst="rect">
              <a:avLst/>
            </a:prstGeom>
            <a:noFill/>
          </p:spPr>
          <p:txBody>
            <a:bodyPr wrap="square" rtlCol="0">
              <a:spAutoFit/>
            </a:bodyPr>
            <a:lstStyle/>
            <a:p>
              <a:r>
                <a:rPr lang="el-GR" sz="1100" dirty="0" smtClean="0">
                  <a:solidFill>
                    <a:schemeClr val="accent1">
                      <a:lumMod val="75000"/>
                    </a:schemeClr>
                  </a:solidFill>
                  <a:latin typeface="Arial" panose="020B0604020202020204" pitchFamily="34" charset="0"/>
                  <a:cs typeface="Arial" panose="020B0604020202020204" pitchFamily="34" charset="0"/>
                </a:rPr>
                <a:t>Φ</a:t>
              </a:r>
              <a:r>
                <a:rPr lang="en-US" sz="1100" dirty="0" err="1" smtClean="0">
                  <a:solidFill>
                    <a:schemeClr val="accent1">
                      <a:lumMod val="75000"/>
                    </a:schemeClr>
                  </a:solidFill>
                  <a:latin typeface="Arial" panose="020B0604020202020204" pitchFamily="34" charset="0"/>
                  <a:cs typeface="Arial" panose="020B0604020202020204" pitchFamily="34" charset="0"/>
                </a:rPr>
                <a:t>fp</a:t>
              </a:r>
              <a:endParaRPr lang="cs-CZ" sz="1100" dirty="0">
                <a:solidFill>
                  <a:schemeClr val="accent1">
                    <a:lumMod val="75000"/>
                  </a:schemeClr>
                </a:solidFill>
                <a:latin typeface="Arial" panose="020B0604020202020204" pitchFamily="34" charset="0"/>
                <a:cs typeface="Arial" panose="020B0604020202020204" pitchFamily="34" charset="0"/>
              </a:endParaRPr>
            </a:p>
          </p:txBody>
        </p:sp>
        <p:sp>
          <p:nvSpPr>
            <p:cNvPr id="21" name="TextovéPole 20"/>
            <p:cNvSpPr txBox="1"/>
            <p:nvPr/>
          </p:nvSpPr>
          <p:spPr>
            <a:xfrm>
              <a:off x="3563888" y="5373216"/>
              <a:ext cx="864096" cy="261610"/>
            </a:xfrm>
            <a:prstGeom prst="rect">
              <a:avLst/>
            </a:prstGeom>
            <a:noFill/>
          </p:spPr>
          <p:txBody>
            <a:bodyPr wrap="square" rtlCol="0">
              <a:spAutoFit/>
            </a:bodyPr>
            <a:lstStyle/>
            <a:p>
              <a:r>
                <a:rPr lang="el-GR" sz="1100" dirty="0" smtClean="0">
                  <a:solidFill>
                    <a:schemeClr val="accent1">
                      <a:lumMod val="75000"/>
                    </a:schemeClr>
                  </a:solidFill>
                  <a:latin typeface="Arial" panose="020B0604020202020204" pitchFamily="34" charset="0"/>
                  <a:cs typeface="Arial" panose="020B0604020202020204" pitchFamily="34" charset="0"/>
                </a:rPr>
                <a:t>Φ</a:t>
              </a:r>
              <a:r>
                <a:rPr lang="en-US" sz="1100" dirty="0" err="1" smtClean="0">
                  <a:solidFill>
                    <a:schemeClr val="accent1">
                      <a:lumMod val="75000"/>
                    </a:schemeClr>
                  </a:solidFill>
                  <a:latin typeface="Arial" panose="020B0604020202020204" pitchFamily="34" charset="0"/>
                  <a:cs typeface="Arial" panose="020B0604020202020204" pitchFamily="34" charset="0"/>
                </a:rPr>
                <a:t>sc</a:t>
              </a:r>
              <a:endParaRPr lang="cs-CZ" sz="1100" dirty="0">
                <a:solidFill>
                  <a:schemeClr val="accent1">
                    <a:lumMod val="75000"/>
                  </a:schemeClr>
                </a:solidFill>
                <a:latin typeface="Arial" panose="020B0604020202020204" pitchFamily="34" charset="0"/>
                <a:cs typeface="Arial" panose="020B0604020202020204" pitchFamily="34" charset="0"/>
              </a:endParaRPr>
            </a:p>
          </p:txBody>
        </p:sp>
        <p:sp>
          <p:nvSpPr>
            <p:cNvPr id="18" name="Ovál 17"/>
            <p:cNvSpPr/>
            <p:nvPr/>
          </p:nvSpPr>
          <p:spPr>
            <a:xfrm>
              <a:off x="1115616" y="2060848"/>
              <a:ext cx="2880320" cy="4104456"/>
            </a:xfrm>
            <a:prstGeom prst="ellipse">
              <a:avLst/>
            </a:prstGeom>
            <a:solidFill>
              <a:srgbClr val="DCE6F2">
                <a:alpha val="25882"/>
              </a:srgbClr>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sp>
        <p:nvSpPr>
          <p:cNvPr id="2" name="Zástupný symbol pro číslo snímku 1"/>
          <p:cNvSpPr>
            <a:spLocks noGrp="1"/>
          </p:cNvSpPr>
          <p:nvPr>
            <p:ph type="sldNum" sz="quarter" idx="11"/>
          </p:nvPr>
        </p:nvSpPr>
        <p:spPr/>
        <p:txBody>
          <a:bodyPr/>
          <a:lstStyle/>
          <a:p>
            <a:pPr algn="r"/>
            <a:fld id="{D4C49B74-5DB2-4B03-B1D2-7F6A3C51C318}" type="slidenum">
              <a:rPr lang="en-US" smtClean="0"/>
              <a:pPr algn="r"/>
              <a:t>10</a:t>
            </a:fld>
            <a:endParaRPr lang="en-US"/>
          </a:p>
        </p:txBody>
      </p:sp>
    </p:spTree>
    <p:extLst>
      <p:ext uri="{BB962C8B-B14F-4D97-AF65-F5344CB8AC3E}">
        <p14:creationId xmlns:p14="http://schemas.microsoft.com/office/powerpoint/2010/main" val="150117936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a:xfrm>
            <a:off x="467544" y="332656"/>
            <a:ext cx="8229600" cy="549255"/>
          </a:xfrm>
        </p:spPr>
        <p:txBody>
          <a:bodyPr>
            <a:normAutofit fontScale="90000"/>
          </a:bodyPr>
          <a:lstStyle/>
          <a:p>
            <a:r>
              <a:rPr lang="en-US" dirty="0" smtClean="0"/>
              <a:t>IK-25 payload</a:t>
            </a:r>
            <a:endParaRPr lang="cs-CZ" dirty="0"/>
          </a:p>
        </p:txBody>
      </p:sp>
      <p:graphicFrame>
        <p:nvGraphicFramePr>
          <p:cNvPr id="4" name="Tabulka 3"/>
          <p:cNvGraphicFramePr>
            <a:graphicFrameLocks noGrp="1"/>
          </p:cNvGraphicFramePr>
          <p:nvPr>
            <p:extLst>
              <p:ext uri="{D42A27DB-BD31-4B8C-83A1-F6EECF244321}">
                <p14:modId xmlns:p14="http://schemas.microsoft.com/office/powerpoint/2010/main" val="2579791308"/>
              </p:ext>
            </p:extLst>
          </p:nvPr>
        </p:nvGraphicFramePr>
        <p:xfrm>
          <a:off x="323529" y="980729"/>
          <a:ext cx="8640960" cy="5334703"/>
        </p:xfrm>
        <a:graphic>
          <a:graphicData uri="http://schemas.openxmlformats.org/drawingml/2006/table">
            <a:tbl>
              <a:tblPr firstRow="1" bandRow="1"/>
              <a:tblGrid>
                <a:gridCol w="1440159"/>
                <a:gridCol w="3672408"/>
                <a:gridCol w="3528393"/>
              </a:tblGrid>
              <a:tr h="509050">
                <a:tc>
                  <a:txBody>
                    <a:bodyPr/>
                    <a:lstStyle/>
                    <a:p>
                      <a:r>
                        <a:rPr lang="en-US" dirty="0" smtClean="0"/>
                        <a:t>Experiment</a:t>
                      </a:r>
                      <a:endParaRPr lang="cs-CZ" dirty="0"/>
                    </a:p>
                  </a:txBody>
                  <a:tcPr/>
                </a:tc>
                <a:tc>
                  <a:txBody>
                    <a:bodyPr/>
                    <a:lstStyle/>
                    <a:p>
                      <a:r>
                        <a:rPr lang="en-US" dirty="0" smtClean="0"/>
                        <a:t>Function</a:t>
                      </a:r>
                      <a:endParaRPr lang="cs-CZ" dirty="0"/>
                    </a:p>
                  </a:txBody>
                  <a:tcPr/>
                </a:tc>
                <a:tc>
                  <a:txBody>
                    <a:bodyPr/>
                    <a:lstStyle/>
                    <a:p>
                      <a:r>
                        <a:rPr lang="en-US" dirty="0" smtClean="0"/>
                        <a:t>Provider</a:t>
                      </a:r>
                      <a:endParaRPr lang="cs-CZ" dirty="0"/>
                    </a:p>
                  </a:txBody>
                  <a:tcPr/>
                </a:tc>
              </a:tr>
              <a:tr h="859101">
                <a:tc>
                  <a:txBody>
                    <a:bodyPr/>
                    <a:lstStyle/>
                    <a:p>
                      <a:r>
                        <a:rPr lang="en-US" dirty="0" smtClean="0">
                          <a:solidFill>
                            <a:srgbClr val="00B050"/>
                          </a:solidFill>
                        </a:rPr>
                        <a:t>UEM-2</a:t>
                      </a:r>
                    </a:p>
                    <a:p>
                      <a:r>
                        <a:rPr lang="en-US" sz="1200" dirty="0" smtClean="0"/>
                        <a:t>Electron gun</a:t>
                      </a:r>
                      <a:endParaRPr lang="cs-CZ" sz="1200" dirty="0"/>
                    </a:p>
                  </a:txBody>
                  <a:tcPr/>
                </a:tc>
                <a:tc>
                  <a:txBody>
                    <a:bodyPr/>
                    <a:lstStyle/>
                    <a:p>
                      <a:r>
                        <a:rPr lang="en-US" sz="1600" dirty="0" smtClean="0"/>
                        <a:t>Injection of modulated beam </a:t>
                      </a:r>
                    </a:p>
                    <a:p>
                      <a:r>
                        <a:rPr lang="en-US" sz="1600" dirty="0" smtClean="0"/>
                        <a:t>(30Hz – 250kHz)</a:t>
                      </a:r>
                    </a:p>
                    <a:p>
                      <a:r>
                        <a:rPr lang="en-US" sz="1600" dirty="0" smtClean="0"/>
                        <a:t>More</a:t>
                      </a:r>
                      <a:r>
                        <a:rPr lang="en-US" sz="1600" baseline="0" dirty="0" smtClean="0"/>
                        <a:t> than 200 injection sessions</a:t>
                      </a:r>
                      <a:endParaRPr lang="cs-CZ" sz="1600" dirty="0"/>
                    </a:p>
                  </a:txBody>
                  <a:tcPr/>
                </a:tc>
                <a:tc>
                  <a:txBody>
                    <a:bodyPr/>
                    <a:lstStyle/>
                    <a:p>
                      <a:r>
                        <a:rPr lang="en-US" sz="1600" dirty="0" smtClean="0"/>
                        <a:t>IZMIRAN, </a:t>
                      </a:r>
                      <a:r>
                        <a:rPr lang="en-US" sz="1600" dirty="0" err="1" smtClean="0"/>
                        <a:t>Troitsk</a:t>
                      </a:r>
                      <a:r>
                        <a:rPr lang="en-US" sz="1600" dirty="0" smtClean="0"/>
                        <a:t>,</a:t>
                      </a:r>
                      <a:r>
                        <a:rPr lang="en-US" sz="1600" baseline="0" dirty="0" smtClean="0"/>
                        <a:t> Russia</a:t>
                      </a:r>
                      <a:endParaRPr lang="en-US" sz="1600" dirty="0" smtClean="0"/>
                    </a:p>
                    <a:p>
                      <a:r>
                        <a:rPr lang="en-US" sz="1600" dirty="0" err="1" smtClean="0"/>
                        <a:t>E.O.Paton’s</a:t>
                      </a:r>
                      <a:r>
                        <a:rPr lang="en-US" sz="1600" dirty="0" smtClean="0"/>
                        <a:t> Electrical</a:t>
                      </a:r>
                      <a:r>
                        <a:rPr lang="en-US" sz="1600" baseline="0" dirty="0" smtClean="0"/>
                        <a:t> Welding Institute NAS, Kiev, Ukraine</a:t>
                      </a:r>
                    </a:p>
                  </a:txBody>
                  <a:tcPr/>
                </a:tc>
              </a:tr>
              <a:tr h="1080120">
                <a:tc>
                  <a:txBody>
                    <a:bodyPr/>
                    <a:lstStyle/>
                    <a:p>
                      <a:r>
                        <a:rPr lang="en-US" dirty="0" smtClean="0">
                          <a:solidFill>
                            <a:srgbClr val="00B050"/>
                          </a:solidFill>
                        </a:rPr>
                        <a:t>UPM</a:t>
                      </a:r>
                    </a:p>
                    <a:p>
                      <a:r>
                        <a:rPr lang="en-US" sz="1200" dirty="0" smtClean="0"/>
                        <a:t>Plasma</a:t>
                      </a:r>
                      <a:r>
                        <a:rPr lang="en-US" sz="1200" baseline="0" dirty="0" smtClean="0"/>
                        <a:t> generator</a:t>
                      </a:r>
                      <a:endParaRPr lang="cs-CZ" sz="1200" dirty="0"/>
                    </a:p>
                  </a:txBody>
                  <a:tcPr/>
                </a:tc>
                <a:tc>
                  <a:txBody>
                    <a:bodyPr/>
                    <a:lstStyle/>
                    <a:p>
                      <a:pPr marL="0" marR="0" indent="0" defTabSz="914400" eaLnBrk="1" fontAlgn="auto" latinLnBrk="0" hangingPunct="1">
                        <a:lnSpc>
                          <a:spcPct val="100000"/>
                        </a:lnSpc>
                        <a:spcBef>
                          <a:spcPts val="0"/>
                        </a:spcBef>
                        <a:spcAft>
                          <a:spcPts val="0"/>
                        </a:spcAft>
                        <a:buClrTx/>
                        <a:buSzTx/>
                        <a:buFontTx/>
                        <a:buNone/>
                        <a:tabLst/>
                        <a:defRPr/>
                      </a:pPr>
                      <a:r>
                        <a:rPr lang="en-US" sz="1600" dirty="0" smtClean="0"/>
                        <a:t>Injection of </a:t>
                      </a:r>
                      <a:r>
                        <a:rPr lang="en-US" sz="1600" dirty="0" err="1" smtClean="0"/>
                        <a:t>Xe</a:t>
                      </a:r>
                      <a:r>
                        <a:rPr lang="en-US" sz="1600" dirty="0" smtClean="0"/>
                        <a:t> plasma modulated beam (32/1000 Hz), neutral </a:t>
                      </a:r>
                      <a:r>
                        <a:rPr lang="en-US" sz="1600" dirty="0" err="1" smtClean="0"/>
                        <a:t>Xe</a:t>
                      </a:r>
                      <a:r>
                        <a:rPr lang="en-US" sz="1600" baseline="0" dirty="0" smtClean="0"/>
                        <a:t> injections </a:t>
                      </a:r>
                    </a:p>
                    <a:p>
                      <a:pPr marL="0" marR="0" indent="0" defTabSz="914400" eaLnBrk="1" fontAlgn="auto" latinLnBrk="0" hangingPunct="1">
                        <a:lnSpc>
                          <a:spcPct val="100000"/>
                        </a:lnSpc>
                        <a:spcBef>
                          <a:spcPts val="0"/>
                        </a:spcBef>
                        <a:spcAft>
                          <a:spcPts val="0"/>
                        </a:spcAft>
                        <a:buClrTx/>
                        <a:buSzTx/>
                        <a:buFontTx/>
                        <a:buNone/>
                        <a:tabLst/>
                        <a:defRPr/>
                      </a:pPr>
                      <a:r>
                        <a:rPr lang="en-US" sz="1600" baseline="0" dirty="0" smtClean="0"/>
                        <a:t>M</a:t>
                      </a:r>
                      <a:r>
                        <a:rPr lang="en-US" sz="1600" dirty="0" smtClean="0"/>
                        <a:t>ore</a:t>
                      </a:r>
                      <a:r>
                        <a:rPr lang="en-US" sz="1600" baseline="0" dirty="0" smtClean="0"/>
                        <a:t> than 250 injection sessions</a:t>
                      </a:r>
                      <a:endParaRPr lang="cs-CZ" sz="1600" dirty="0" smtClean="0"/>
                    </a:p>
                  </a:txBody>
                  <a:tcPr/>
                </a:tc>
                <a:tc>
                  <a:txBody>
                    <a:bodyPr/>
                    <a:lstStyle/>
                    <a:p>
                      <a:pPr marL="0" marR="0" indent="0" defTabSz="914400" eaLnBrk="1" fontAlgn="auto" latinLnBrk="0" hangingPunct="1">
                        <a:lnSpc>
                          <a:spcPct val="100000"/>
                        </a:lnSpc>
                        <a:spcBef>
                          <a:spcPts val="0"/>
                        </a:spcBef>
                        <a:spcAft>
                          <a:spcPts val="0"/>
                        </a:spcAft>
                        <a:buClrTx/>
                        <a:buSzTx/>
                        <a:buFontTx/>
                        <a:buNone/>
                        <a:tabLst/>
                        <a:defRPr/>
                      </a:pPr>
                      <a:r>
                        <a:rPr lang="en-US" sz="1600" dirty="0" smtClean="0"/>
                        <a:t>IZMIRAN, </a:t>
                      </a:r>
                      <a:r>
                        <a:rPr lang="en-US" sz="1600" dirty="0" err="1" smtClean="0"/>
                        <a:t>Troitsk</a:t>
                      </a:r>
                      <a:r>
                        <a:rPr lang="en-US" sz="1600" dirty="0" smtClean="0"/>
                        <a:t>,</a:t>
                      </a:r>
                      <a:r>
                        <a:rPr lang="en-US" sz="1600" baseline="0" dirty="0" smtClean="0"/>
                        <a:t> Russia</a:t>
                      </a:r>
                      <a:endParaRPr lang="en-US" sz="1600" dirty="0" smtClean="0"/>
                    </a:p>
                    <a:p>
                      <a:r>
                        <a:rPr lang="en-US" sz="1600" dirty="0" smtClean="0"/>
                        <a:t>Design bureau FAKEL</a:t>
                      </a:r>
                    </a:p>
                    <a:p>
                      <a:r>
                        <a:rPr lang="en-US" sz="1600" dirty="0" smtClean="0"/>
                        <a:t>Institute of</a:t>
                      </a:r>
                      <a:r>
                        <a:rPr lang="en-US" sz="1600" baseline="0" dirty="0" smtClean="0"/>
                        <a:t> Physics and Mechanics NAS, Lvov, Ukraine</a:t>
                      </a:r>
                      <a:endParaRPr lang="cs-CZ" sz="1600" dirty="0"/>
                    </a:p>
                  </a:txBody>
                  <a:tcPr/>
                </a:tc>
              </a:tr>
              <a:tr h="864096">
                <a:tc>
                  <a:txBody>
                    <a:bodyPr/>
                    <a:lstStyle/>
                    <a:p>
                      <a:r>
                        <a:rPr lang="en-US" dirty="0" smtClean="0">
                          <a:solidFill>
                            <a:srgbClr val="00B050"/>
                          </a:solidFill>
                        </a:rPr>
                        <a:t>KM-10</a:t>
                      </a:r>
                    </a:p>
                    <a:p>
                      <a:r>
                        <a:rPr lang="en-US" sz="1200" dirty="0" smtClean="0"/>
                        <a:t>Cold plasma</a:t>
                      </a:r>
                      <a:r>
                        <a:rPr lang="en-US" sz="1200" baseline="0" dirty="0" smtClean="0"/>
                        <a:t> a</a:t>
                      </a:r>
                      <a:r>
                        <a:rPr lang="en-US" sz="1200" dirty="0" smtClean="0"/>
                        <a:t>nalyzer</a:t>
                      </a:r>
                      <a:endParaRPr lang="cs-CZ" sz="1200" dirty="0"/>
                    </a:p>
                  </a:txBody>
                  <a:tcPr/>
                </a:tc>
                <a:tc>
                  <a:txBody>
                    <a:bodyPr/>
                    <a:lstStyle/>
                    <a:p>
                      <a:r>
                        <a:rPr lang="en-US" sz="1600" dirty="0" smtClean="0"/>
                        <a:t>Electron temperature,</a:t>
                      </a:r>
                      <a:r>
                        <a:rPr lang="en-US" sz="1600" baseline="0" dirty="0" smtClean="0"/>
                        <a:t> ion energy distribution and density, s/c floating potential</a:t>
                      </a:r>
                      <a:endParaRPr lang="cs-CZ" sz="1600" dirty="0"/>
                    </a:p>
                  </a:txBody>
                  <a:tcPr/>
                </a:tc>
                <a:tc>
                  <a:txBody>
                    <a:bodyPr/>
                    <a:lstStyle/>
                    <a:p>
                      <a:r>
                        <a:rPr lang="en-US" sz="1600" dirty="0" smtClean="0"/>
                        <a:t>Space Research Institute RAS,</a:t>
                      </a:r>
                      <a:r>
                        <a:rPr lang="en-US" sz="1600" baseline="0" dirty="0" smtClean="0"/>
                        <a:t> Moscow</a:t>
                      </a:r>
                    </a:p>
                    <a:p>
                      <a:r>
                        <a:rPr lang="en-US" sz="1600" baseline="0" dirty="0" smtClean="0"/>
                        <a:t>Geophysical Institute (IAP) CAS, Prague, CR</a:t>
                      </a:r>
                      <a:endParaRPr lang="cs-CZ" sz="1600" dirty="0"/>
                    </a:p>
                  </a:txBody>
                  <a:tcPr/>
                </a:tc>
              </a:tr>
              <a:tr h="864096">
                <a:tc>
                  <a:txBody>
                    <a:bodyPr/>
                    <a:lstStyle/>
                    <a:p>
                      <a:r>
                        <a:rPr lang="en-US" sz="1800" dirty="0" smtClean="0"/>
                        <a:t>NAM-5</a:t>
                      </a:r>
                    </a:p>
                    <a:p>
                      <a:r>
                        <a:rPr lang="en-US" sz="1200" dirty="0" smtClean="0"/>
                        <a:t>Mass spectrometer</a:t>
                      </a:r>
                      <a:endParaRPr lang="cs-CZ" sz="1200" dirty="0"/>
                    </a:p>
                  </a:txBody>
                  <a:tcPr/>
                </a:tc>
                <a:tc>
                  <a:txBody>
                    <a:bodyPr/>
                    <a:lstStyle/>
                    <a:p>
                      <a:r>
                        <a:rPr lang="en-US" sz="1600" dirty="0" smtClean="0"/>
                        <a:t>Ion composition  (RF</a:t>
                      </a:r>
                      <a:r>
                        <a:rPr lang="en-US" sz="1600" baseline="0" dirty="0" smtClean="0"/>
                        <a:t> analysis)</a:t>
                      </a:r>
                      <a:endParaRPr lang="cs-CZ" sz="1600" dirty="0"/>
                    </a:p>
                  </a:txBody>
                  <a:tcPr/>
                </a:tc>
                <a:tc>
                  <a:txBody>
                    <a:bodyPr/>
                    <a:lstStyle/>
                    <a:p>
                      <a:r>
                        <a:rPr lang="en-US" sz="1600" dirty="0" smtClean="0"/>
                        <a:t>Space Research Institute RAS,</a:t>
                      </a:r>
                      <a:r>
                        <a:rPr lang="en-US" sz="1600" baseline="0" dirty="0" smtClean="0"/>
                        <a:t> Moscow</a:t>
                      </a:r>
                    </a:p>
                    <a:p>
                      <a:r>
                        <a:rPr lang="en-US" sz="1600" baseline="0" dirty="0" smtClean="0"/>
                        <a:t>Geophysical Institute (IAP) CAS, Prague, CR</a:t>
                      </a:r>
                      <a:endParaRPr lang="cs-CZ" sz="1600" dirty="0"/>
                    </a:p>
                  </a:txBody>
                  <a:tcPr/>
                </a:tc>
              </a:tr>
              <a:tr h="1129673">
                <a:tc>
                  <a:txBody>
                    <a:bodyPr/>
                    <a:lstStyle/>
                    <a:p>
                      <a:r>
                        <a:rPr lang="en-US" sz="1800" dirty="0" smtClean="0">
                          <a:solidFill>
                            <a:srgbClr val="00B050"/>
                          </a:solidFill>
                        </a:rPr>
                        <a:t>PEAS</a:t>
                      </a:r>
                    </a:p>
                    <a:p>
                      <a:r>
                        <a:rPr lang="en-US" sz="1200" dirty="0" smtClean="0"/>
                        <a:t>Hot ion / electron analyzer </a:t>
                      </a:r>
                      <a:endParaRPr lang="cs-CZ" sz="1200" dirty="0"/>
                    </a:p>
                  </a:txBody>
                  <a:tcPr/>
                </a:tc>
                <a:tc>
                  <a:txBody>
                    <a:bodyPr/>
                    <a:lstStyle/>
                    <a:p>
                      <a:r>
                        <a:rPr lang="en-US" sz="1600" dirty="0" smtClean="0"/>
                        <a:t>Ion/electron</a:t>
                      </a:r>
                      <a:r>
                        <a:rPr lang="en-US" sz="1600" baseline="0" dirty="0" smtClean="0"/>
                        <a:t> energy distribution, 2 planes, 12 sectors</a:t>
                      </a:r>
                      <a:endParaRPr lang="cs-CZ" sz="1600" dirty="0"/>
                    </a:p>
                  </a:txBody>
                  <a:tcPr/>
                </a:tc>
                <a:tc>
                  <a:txBody>
                    <a:bodyPr/>
                    <a:lstStyle/>
                    <a:p>
                      <a:r>
                        <a:rPr lang="en-US" sz="1400" dirty="0" smtClean="0"/>
                        <a:t>Space Research Institute RAS,</a:t>
                      </a:r>
                      <a:r>
                        <a:rPr lang="en-US" sz="1400" baseline="0" dirty="0" smtClean="0"/>
                        <a:t> Moscow</a:t>
                      </a:r>
                    </a:p>
                    <a:p>
                      <a:r>
                        <a:rPr lang="en-US" sz="1400" baseline="0" dirty="0" smtClean="0"/>
                        <a:t>Geophysical Institute (IAP) CAS, Prague, CR</a:t>
                      </a:r>
                      <a:endParaRPr lang="cs-CZ" sz="1400" dirty="0" smtClean="0"/>
                    </a:p>
                    <a:p>
                      <a:r>
                        <a:rPr lang="en-US" sz="1400" b="1" dirty="0" smtClean="0"/>
                        <a:t>Charles</a:t>
                      </a:r>
                      <a:r>
                        <a:rPr lang="en-US" sz="1400" b="1" baseline="0" dirty="0" smtClean="0"/>
                        <a:t> University, Prague, CR</a:t>
                      </a:r>
                    </a:p>
                    <a:p>
                      <a:r>
                        <a:rPr lang="en-US" sz="1400" baseline="0" dirty="0" smtClean="0"/>
                        <a:t>Research Institute of Nuclear Physics, MSU, Russia</a:t>
                      </a:r>
                      <a:endParaRPr lang="cs-CZ" sz="1400" dirty="0"/>
                    </a:p>
                  </a:txBody>
                  <a:tcPr/>
                </a:tc>
              </a:tr>
            </a:tbl>
          </a:graphicData>
        </a:graphic>
      </p:graphicFrame>
      <p:sp>
        <p:nvSpPr>
          <p:cNvPr id="5" name="Obdélník 4"/>
          <p:cNvSpPr/>
          <p:nvPr/>
        </p:nvSpPr>
        <p:spPr>
          <a:xfrm>
            <a:off x="6804248" y="116632"/>
            <a:ext cx="2286000" cy="369332"/>
          </a:xfrm>
          <a:prstGeom prst="rect">
            <a:avLst/>
          </a:prstGeom>
        </p:spPr>
        <p:txBody>
          <a:bodyPr wrap="square">
            <a:spAutoFit/>
          </a:bodyPr>
          <a:lstStyle/>
          <a:p>
            <a:r>
              <a:rPr lang="en-US" i="1" dirty="0" err="1" smtClean="0"/>
              <a:t>Dokukin</a:t>
            </a:r>
            <a:r>
              <a:rPr lang="en-US" i="1" dirty="0" smtClean="0"/>
              <a:t>, 1992</a:t>
            </a:r>
            <a:endParaRPr lang="cs-CZ" i="1" dirty="0"/>
          </a:p>
        </p:txBody>
      </p:sp>
      <p:sp>
        <p:nvSpPr>
          <p:cNvPr id="2" name="Zástupný symbol pro číslo snímku 1"/>
          <p:cNvSpPr>
            <a:spLocks noGrp="1"/>
          </p:cNvSpPr>
          <p:nvPr>
            <p:ph type="sldNum" sz="quarter" idx="11"/>
          </p:nvPr>
        </p:nvSpPr>
        <p:spPr/>
        <p:txBody>
          <a:bodyPr/>
          <a:lstStyle/>
          <a:p>
            <a:pPr algn="r"/>
            <a:fld id="{D4C49B74-5DB2-4B03-B1D2-7F6A3C51C318}" type="slidenum">
              <a:rPr lang="en-US" smtClean="0"/>
              <a:pPr algn="r"/>
              <a:t>11</a:t>
            </a:fld>
            <a:endParaRPr lang="en-US"/>
          </a:p>
        </p:txBody>
      </p:sp>
    </p:spTree>
    <p:extLst>
      <p:ext uri="{BB962C8B-B14F-4D97-AF65-F5344CB8AC3E}">
        <p14:creationId xmlns:p14="http://schemas.microsoft.com/office/powerpoint/2010/main" val="128910326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a:xfrm>
            <a:off x="467544" y="332656"/>
            <a:ext cx="8229600" cy="549255"/>
          </a:xfrm>
        </p:spPr>
        <p:txBody>
          <a:bodyPr>
            <a:normAutofit fontScale="90000"/>
          </a:bodyPr>
          <a:lstStyle/>
          <a:p>
            <a:r>
              <a:rPr lang="en-US" dirty="0" smtClean="0"/>
              <a:t>IK-25 payload</a:t>
            </a:r>
            <a:endParaRPr lang="cs-CZ" dirty="0"/>
          </a:p>
        </p:txBody>
      </p:sp>
      <p:graphicFrame>
        <p:nvGraphicFramePr>
          <p:cNvPr id="4" name="Tabulka 3"/>
          <p:cNvGraphicFramePr>
            <a:graphicFrameLocks noGrp="1"/>
          </p:cNvGraphicFramePr>
          <p:nvPr>
            <p:extLst>
              <p:ext uri="{D42A27DB-BD31-4B8C-83A1-F6EECF244321}">
                <p14:modId xmlns:p14="http://schemas.microsoft.com/office/powerpoint/2010/main" val="2202055768"/>
              </p:ext>
            </p:extLst>
          </p:nvPr>
        </p:nvGraphicFramePr>
        <p:xfrm>
          <a:off x="251520" y="912766"/>
          <a:ext cx="8640960" cy="6036674"/>
        </p:xfrm>
        <a:graphic>
          <a:graphicData uri="http://schemas.openxmlformats.org/drawingml/2006/table">
            <a:tbl>
              <a:tblPr firstRow="1" bandRow="1"/>
              <a:tblGrid>
                <a:gridCol w="1440159"/>
                <a:gridCol w="3672408"/>
                <a:gridCol w="3528393"/>
              </a:tblGrid>
              <a:tr h="428354">
                <a:tc>
                  <a:txBody>
                    <a:bodyPr/>
                    <a:lstStyle/>
                    <a:p>
                      <a:r>
                        <a:rPr lang="en-US" dirty="0" smtClean="0"/>
                        <a:t>Experiment</a:t>
                      </a:r>
                      <a:endParaRPr lang="cs-CZ" dirty="0"/>
                    </a:p>
                  </a:txBody>
                  <a:tcPr/>
                </a:tc>
                <a:tc>
                  <a:txBody>
                    <a:bodyPr/>
                    <a:lstStyle/>
                    <a:p>
                      <a:r>
                        <a:rPr lang="en-US" dirty="0" smtClean="0"/>
                        <a:t>Function</a:t>
                      </a:r>
                      <a:endParaRPr lang="cs-CZ" dirty="0"/>
                    </a:p>
                  </a:txBody>
                  <a:tcPr/>
                </a:tc>
                <a:tc>
                  <a:txBody>
                    <a:bodyPr/>
                    <a:lstStyle/>
                    <a:p>
                      <a:r>
                        <a:rPr lang="en-US" dirty="0" smtClean="0"/>
                        <a:t>Provider</a:t>
                      </a:r>
                      <a:endParaRPr lang="cs-CZ" dirty="0"/>
                    </a:p>
                  </a:txBody>
                  <a:tcPr/>
                </a:tc>
              </a:tr>
              <a:tr h="862761">
                <a:tc>
                  <a:txBody>
                    <a:bodyPr/>
                    <a:lstStyle/>
                    <a:p>
                      <a:r>
                        <a:rPr lang="en-US" dirty="0" smtClean="0">
                          <a:solidFill>
                            <a:schemeClr val="tx1"/>
                          </a:solidFill>
                        </a:rPr>
                        <a:t>DANI</a:t>
                      </a:r>
                    </a:p>
                    <a:p>
                      <a:r>
                        <a:rPr lang="en-US" sz="1200" dirty="0" smtClean="0"/>
                        <a:t>Low energy electron /ion</a:t>
                      </a:r>
                      <a:r>
                        <a:rPr lang="en-US" sz="1200" baseline="0" dirty="0" smtClean="0"/>
                        <a:t> spectrometer</a:t>
                      </a:r>
                      <a:endParaRPr lang="cs-CZ" sz="1200" dirty="0"/>
                    </a:p>
                  </a:txBody>
                  <a:tcPr/>
                </a:tc>
                <a:tc>
                  <a:txBody>
                    <a:bodyPr/>
                    <a:lstStyle/>
                    <a:p>
                      <a:r>
                        <a:rPr lang="en-US" sz="1600" dirty="0" smtClean="0"/>
                        <a:t>Energy/pitch angle LE electron/ion spectrum, Langmuir probe and </a:t>
                      </a:r>
                      <a:r>
                        <a:rPr lang="en-US" sz="1600" dirty="0" err="1" smtClean="0"/>
                        <a:t>Rogovsky</a:t>
                      </a:r>
                      <a:r>
                        <a:rPr lang="en-US" sz="1600" dirty="0" smtClean="0"/>
                        <a:t> coil</a:t>
                      </a:r>
                      <a:endParaRPr lang="cs-CZ" sz="1600" dirty="0"/>
                    </a:p>
                  </a:txBody>
                  <a:tcPr/>
                </a:tc>
                <a:tc>
                  <a:txBody>
                    <a:bodyPr/>
                    <a:lstStyle/>
                    <a:p>
                      <a:r>
                        <a:rPr lang="en-US" sz="1600" dirty="0" smtClean="0"/>
                        <a:t>IZMIRAN, </a:t>
                      </a:r>
                      <a:r>
                        <a:rPr lang="en-US" sz="1600" dirty="0" err="1" smtClean="0"/>
                        <a:t>Troitsk</a:t>
                      </a:r>
                      <a:r>
                        <a:rPr lang="en-US" sz="1600" dirty="0" smtClean="0"/>
                        <a:t>,</a:t>
                      </a:r>
                      <a:r>
                        <a:rPr lang="en-US" sz="1600" baseline="0" dirty="0" smtClean="0"/>
                        <a:t> Russia</a:t>
                      </a:r>
                    </a:p>
                    <a:p>
                      <a:r>
                        <a:rPr lang="en-US" sz="1600" baseline="0" dirty="0" smtClean="0"/>
                        <a:t>Space Research Central Laboratory BAS, Sofia, Bulgaria</a:t>
                      </a:r>
                      <a:endParaRPr lang="en-US" sz="1600" dirty="0" smtClean="0"/>
                    </a:p>
                  </a:txBody>
                  <a:tcPr/>
                </a:tc>
              </a:tr>
              <a:tr h="546415">
                <a:tc>
                  <a:txBody>
                    <a:bodyPr/>
                    <a:lstStyle/>
                    <a:p>
                      <a:r>
                        <a:rPr lang="en-US" dirty="0" smtClean="0">
                          <a:solidFill>
                            <a:srgbClr val="00B050"/>
                          </a:solidFill>
                        </a:rPr>
                        <a:t>OVK-ONCH</a:t>
                      </a:r>
                    </a:p>
                    <a:p>
                      <a:r>
                        <a:rPr lang="en-US" sz="1200" dirty="0" smtClean="0"/>
                        <a:t>ELF</a:t>
                      </a:r>
                      <a:r>
                        <a:rPr lang="en-US" sz="1200" baseline="0" dirty="0" smtClean="0"/>
                        <a:t> wave complex</a:t>
                      </a:r>
                      <a:endParaRPr lang="cs-CZ" sz="1200" dirty="0"/>
                    </a:p>
                  </a:txBody>
                  <a:tcPr/>
                </a:tc>
                <a:tc>
                  <a:txBody>
                    <a:bodyPr/>
                    <a:lstStyle/>
                    <a:p>
                      <a:r>
                        <a:rPr lang="en-US" sz="1600" dirty="0" smtClean="0"/>
                        <a:t>Electric</a:t>
                      </a:r>
                      <a:r>
                        <a:rPr lang="en-US" sz="1600" baseline="0" dirty="0" smtClean="0"/>
                        <a:t> and magnetic components of LF EM radiation (0.1-15000Hz)</a:t>
                      </a:r>
                      <a:endParaRPr lang="cs-CZ" sz="1600" dirty="0"/>
                    </a:p>
                  </a:txBody>
                  <a:tcPr/>
                </a:tc>
                <a:tc>
                  <a:txBody>
                    <a:bodyPr/>
                    <a:lstStyle/>
                    <a:p>
                      <a:r>
                        <a:rPr lang="en-US" sz="1600" dirty="0" smtClean="0"/>
                        <a:t>IZMIRAN, </a:t>
                      </a:r>
                      <a:r>
                        <a:rPr lang="en-US" sz="1600" dirty="0" err="1" smtClean="0"/>
                        <a:t>Troitsk</a:t>
                      </a:r>
                      <a:r>
                        <a:rPr lang="en-US" sz="1600" dirty="0" smtClean="0"/>
                        <a:t>,</a:t>
                      </a:r>
                      <a:r>
                        <a:rPr lang="en-US" sz="1600" baseline="0" dirty="0" smtClean="0"/>
                        <a:t> Russia</a:t>
                      </a:r>
                      <a:endParaRPr lang="en-US" sz="1600" dirty="0" smtClean="0"/>
                    </a:p>
                  </a:txBody>
                  <a:tcPr/>
                </a:tc>
              </a:tr>
              <a:tr h="776485">
                <a:tc>
                  <a:txBody>
                    <a:bodyPr/>
                    <a:lstStyle/>
                    <a:p>
                      <a:pPr marL="0" marR="0" indent="0" defTabSz="914400" eaLnBrk="1" fontAlgn="auto" latinLnBrk="0" hangingPunct="1">
                        <a:lnSpc>
                          <a:spcPct val="100000"/>
                        </a:lnSpc>
                        <a:spcBef>
                          <a:spcPts val="0"/>
                        </a:spcBef>
                        <a:spcAft>
                          <a:spcPts val="0"/>
                        </a:spcAft>
                        <a:buClrTx/>
                        <a:buSzTx/>
                        <a:buFontTx/>
                        <a:buNone/>
                        <a:tabLst/>
                        <a:defRPr/>
                      </a:pPr>
                      <a:r>
                        <a:rPr lang="en-US" dirty="0" smtClean="0">
                          <a:solidFill>
                            <a:srgbClr val="00B050"/>
                          </a:solidFill>
                        </a:rPr>
                        <a:t>PRS-3</a:t>
                      </a:r>
                    </a:p>
                    <a:p>
                      <a:r>
                        <a:rPr lang="en-US" dirty="0" smtClean="0">
                          <a:solidFill>
                            <a:srgbClr val="00B050"/>
                          </a:solidFill>
                        </a:rPr>
                        <a:t>(VCH-VK) </a:t>
                      </a:r>
                    </a:p>
                    <a:p>
                      <a:r>
                        <a:rPr lang="en-US" sz="1200" dirty="0" err="1" smtClean="0"/>
                        <a:t>Radiospectrometer</a:t>
                      </a:r>
                      <a:endParaRPr lang="cs-CZ" sz="1200" dirty="0"/>
                    </a:p>
                  </a:txBody>
                  <a:tcPr/>
                </a:tc>
                <a:tc>
                  <a:txBody>
                    <a:bodyPr/>
                    <a:lstStyle/>
                    <a:p>
                      <a:pPr marL="0" marR="0" indent="0" defTabSz="914400" eaLnBrk="1" fontAlgn="auto" latinLnBrk="0" hangingPunct="1">
                        <a:lnSpc>
                          <a:spcPct val="100000"/>
                        </a:lnSpc>
                        <a:spcBef>
                          <a:spcPts val="0"/>
                        </a:spcBef>
                        <a:spcAft>
                          <a:spcPts val="0"/>
                        </a:spcAft>
                        <a:buClrTx/>
                        <a:buSzTx/>
                        <a:buFontTx/>
                        <a:buNone/>
                        <a:tabLst/>
                        <a:defRPr/>
                      </a:pPr>
                      <a:r>
                        <a:rPr lang="en-US" sz="1600" dirty="0" smtClean="0"/>
                        <a:t>HF EM radiation 0.1-10MHz, spectral analysis and waveforms, dipole electric antenna 15 m, 2-64 s spectrum resolution</a:t>
                      </a:r>
                      <a:r>
                        <a:rPr lang="en-US" sz="1600" baseline="0" dirty="0" smtClean="0"/>
                        <a:t> </a:t>
                      </a:r>
                      <a:endParaRPr lang="cs-CZ" sz="1600" dirty="0" smtClean="0"/>
                    </a:p>
                  </a:txBody>
                  <a:tcPr/>
                </a:tc>
                <a:tc>
                  <a:txBody>
                    <a:bodyPr/>
                    <a:lstStyle/>
                    <a:p>
                      <a:pPr marL="0" marR="0" indent="0" defTabSz="914400" eaLnBrk="1" fontAlgn="auto" latinLnBrk="0" hangingPunct="1">
                        <a:lnSpc>
                          <a:spcPct val="100000"/>
                        </a:lnSpc>
                        <a:spcBef>
                          <a:spcPts val="0"/>
                        </a:spcBef>
                        <a:spcAft>
                          <a:spcPts val="0"/>
                        </a:spcAft>
                        <a:buClrTx/>
                        <a:buSzTx/>
                        <a:buFontTx/>
                        <a:buNone/>
                        <a:tabLst/>
                        <a:defRPr/>
                      </a:pPr>
                      <a:r>
                        <a:rPr lang="en-US" sz="1600" dirty="0" smtClean="0"/>
                        <a:t>IZMIRAN, </a:t>
                      </a:r>
                      <a:r>
                        <a:rPr lang="en-US" sz="1600" dirty="0" err="1" smtClean="0"/>
                        <a:t>Troitsk</a:t>
                      </a:r>
                      <a:r>
                        <a:rPr lang="en-US" sz="1600" dirty="0" smtClean="0"/>
                        <a:t>,</a:t>
                      </a:r>
                      <a:r>
                        <a:rPr lang="en-US" sz="1600" baseline="0" dirty="0" smtClean="0"/>
                        <a:t> Russia</a:t>
                      </a:r>
                      <a:endParaRPr lang="en-US" sz="1600" dirty="0" smtClean="0"/>
                    </a:p>
                    <a:p>
                      <a:r>
                        <a:rPr lang="en-US" sz="1600" dirty="0" smtClean="0"/>
                        <a:t>Space Research Center, PAS, Warsaw, Poland</a:t>
                      </a:r>
                    </a:p>
                  </a:txBody>
                  <a:tcPr/>
                </a:tc>
              </a:tr>
              <a:tr h="729339">
                <a:tc>
                  <a:txBody>
                    <a:bodyPr/>
                    <a:lstStyle/>
                    <a:p>
                      <a:r>
                        <a:rPr lang="en-US" sz="1800" dirty="0" smtClean="0">
                          <a:solidFill>
                            <a:srgbClr val="00B050"/>
                          </a:solidFill>
                        </a:rPr>
                        <a:t>DEP-2</a:t>
                      </a:r>
                    </a:p>
                    <a:p>
                      <a:r>
                        <a:rPr lang="en-US" sz="1200" dirty="0" smtClean="0"/>
                        <a:t>Electric field</a:t>
                      </a:r>
                      <a:r>
                        <a:rPr lang="en-US" sz="1200" baseline="0" dirty="0" smtClean="0"/>
                        <a:t> experiment</a:t>
                      </a:r>
                      <a:endParaRPr lang="cs-CZ" sz="1200" dirty="0"/>
                    </a:p>
                  </a:txBody>
                  <a:tcPr/>
                </a:tc>
                <a:tc>
                  <a:txBody>
                    <a:bodyPr/>
                    <a:lstStyle/>
                    <a:p>
                      <a:r>
                        <a:rPr lang="en-US" sz="1600" dirty="0" smtClean="0"/>
                        <a:t>DC e-field</a:t>
                      </a:r>
                      <a:r>
                        <a:rPr lang="en-US" sz="1600" baseline="0" dirty="0" smtClean="0"/>
                        <a:t> and 3 components 0.1 – 10 Hz</a:t>
                      </a:r>
                      <a:endParaRPr lang="cs-CZ" sz="1600" dirty="0"/>
                    </a:p>
                  </a:txBody>
                  <a:tcPr/>
                </a:tc>
                <a:tc>
                  <a:txBody>
                    <a:bodyPr/>
                    <a:lstStyle/>
                    <a:p>
                      <a:pPr marL="0" marR="0" indent="0" defTabSz="914400" eaLnBrk="1" fontAlgn="auto" latinLnBrk="0" hangingPunct="1">
                        <a:lnSpc>
                          <a:spcPct val="100000"/>
                        </a:lnSpc>
                        <a:spcBef>
                          <a:spcPts val="0"/>
                        </a:spcBef>
                        <a:spcAft>
                          <a:spcPts val="0"/>
                        </a:spcAft>
                        <a:buClrTx/>
                        <a:buSzTx/>
                        <a:buFontTx/>
                        <a:buNone/>
                        <a:tabLst/>
                        <a:defRPr/>
                      </a:pPr>
                      <a:r>
                        <a:rPr lang="en-US" sz="1400" dirty="0" smtClean="0"/>
                        <a:t>IZMIRAN, </a:t>
                      </a:r>
                      <a:r>
                        <a:rPr lang="en-US" sz="1400" dirty="0" err="1" smtClean="0"/>
                        <a:t>Troitsk</a:t>
                      </a:r>
                      <a:r>
                        <a:rPr lang="en-US" sz="1400" dirty="0" smtClean="0"/>
                        <a:t>,</a:t>
                      </a:r>
                      <a:r>
                        <a:rPr lang="en-US" sz="1400" baseline="0" dirty="0" smtClean="0"/>
                        <a:t> Russia</a:t>
                      </a:r>
                      <a:endParaRPr lang="en-US" sz="1400" dirty="0" smtClean="0"/>
                    </a:p>
                    <a:p>
                      <a:r>
                        <a:rPr lang="en-US" sz="1400" dirty="0" smtClean="0"/>
                        <a:t>Space Research Institute, BAS, </a:t>
                      </a:r>
                      <a:r>
                        <a:rPr lang="en-US" sz="1400" baseline="0" dirty="0" smtClean="0"/>
                        <a:t>Sofia, Bulgaria</a:t>
                      </a:r>
                      <a:endParaRPr lang="en-US" sz="1400" dirty="0" smtClean="0"/>
                    </a:p>
                  </a:txBody>
                  <a:tcPr/>
                </a:tc>
              </a:tr>
              <a:tr h="776485">
                <a:tc>
                  <a:txBody>
                    <a:bodyPr/>
                    <a:lstStyle/>
                    <a:p>
                      <a:r>
                        <a:rPr lang="en-US" sz="1800" dirty="0" smtClean="0">
                          <a:solidFill>
                            <a:srgbClr val="00B050"/>
                          </a:solidFill>
                        </a:rPr>
                        <a:t>SGR-5</a:t>
                      </a:r>
                    </a:p>
                    <a:p>
                      <a:r>
                        <a:rPr lang="en-US" sz="1200" dirty="0" smtClean="0"/>
                        <a:t>Fluxgate</a:t>
                      </a:r>
                      <a:r>
                        <a:rPr lang="en-US" sz="1200" baseline="0" dirty="0" smtClean="0"/>
                        <a:t> magnetometer</a:t>
                      </a:r>
                      <a:r>
                        <a:rPr lang="en-US" sz="1200" dirty="0" smtClean="0"/>
                        <a:t> </a:t>
                      </a:r>
                      <a:endParaRPr lang="cs-CZ" sz="1200" dirty="0"/>
                    </a:p>
                  </a:txBody>
                  <a:tcPr/>
                </a:tc>
                <a:tc>
                  <a:txBody>
                    <a:bodyPr/>
                    <a:lstStyle/>
                    <a:p>
                      <a:r>
                        <a:rPr lang="en-US" sz="1600" dirty="0" smtClean="0"/>
                        <a:t>DC m-field 3 components, +/- 60000 </a:t>
                      </a:r>
                      <a:r>
                        <a:rPr lang="en-US" sz="1600" dirty="0" err="1" smtClean="0"/>
                        <a:t>nT</a:t>
                      </a:r>
                      <a:r>
                        <a:rPr lang="en-US" sz="1600" dirty="0" smtClean="0"/>
                        <a:t>, </a:t>
                      </a:r>
                      <a:r>
                        <a:rPr lang="en-US" sz="1600" b="1" baseline="0" dirty="0" smtClean="0"/>
                        <a:t>0.64 (0.16) s</a:t>
                      </a:r>
                      <a:endParaRPr lang="cs-CZ" sz="1600" b="1" dirty="0"/>
                    </a:p>
                  </a:txBody>
                  <a:tcPr/>
                </a:tc>
                <a:tc>
                  <a:txBody>
                    <a:bodyPr/>
                    <a:lstStyle/>
                    <a:p>
                      <a:pPr marL="0" marR="0" indent="0" defTabSz="914400" eaLnBrk="1" fontAlgn="auto" latinLnBrk="0" hangingPunct="1">
                        <a:lnSpc>
                          <a:spcPct val="100000"/>
                        </a:lnSpc>
                        <a:spcBef>
                          <a:spcPts val="0"/>
                        </a:spcBef>
                        <a:spcAft>
                          <a:spcPts val="0"/>
                        </a:spcAft>
                        <a:buClrTx/>
                        <a:buSzTx/>
                        <a:buFontTx/>
                        <a:buNone/>
                        <a:tabLst/>
                        <a:defRPr/>
                      </a:pPr>
                      <a:r>
                        <a:rPr lang="en-US" sz="1600" dirty="0" smtClean="0"/>
                        <a:t>IZMIRAN, </a:t>
                      </a:r>
                      <a:r>
                        <a:rPr lang="en-US" sz="1600" dirty="0" err="1" smtClean="0"/>
                        <a:t>Troitsk</a:t>
                      </a:r>
                      <a:r>
                        <a:rPr lang="en-US" sz="1600" dirty="0" smtClean="0"/>
                        <a:t>,</a:t>
                      </a:r>
                      <a:r>
                        <a:rPr lang="en-US" sz="1600" baseline="0" dirty="0" smtClean="0"/>
                        <a:t> Russia</a:t>
                      </a:r>
                      <a:endParaRPr lang="en-US" sz="1600" dirty="0" smtClean="0"/>
                    </a:p>
                    <a:p>
                      <a:r>
                        <a:rPr lang="en-US" sz="1600" dirty="0" smtClean="0"/>
                        <a:t>Space Research Institute, BAS, </a:t>
                      </a:r>
                      <a:r>
                        <a:rPr lang="en-US" sz="1600" baseline="0" dirty="0" smtClean="0"/>
                        <a:t>Sofia, Bulgaria</a:t>
                      </a:r>
                      <a:endParaRPr lang="en-US" sz="1600" dirty="0" smtClean="0"/>
                    </a:p>
                  </a:txBody>
                  <a:tcPr/>
                </a:tc>
              </a:tr>
              <a:tr h="690209">
                <a:tc>
                  <a:txBody>
                    <a:bodyPr/>
                    <a:lstStyle/>
                    <a:p>
                      <a:r>
                        <a:rPr lang="en-US" sz="1800" dirty="0" smtClean="0">
                          <a:solidFill>
                            <a:srgbClr val="00B050"/>
                          </a:solidFill>
                        </a:rPr>
                        <a:t>MNCH-2</a:t>
                      </a:r>
                    </a:p>
                    <a:p>
                      <a:r>
                        <a:rPr lang="en-US" sz="1200" dirty="0" smtClean="0"/>
                        <a:t>LF search</a:t>
                      </a:r>
                      <a:r>
                        <a:rPr lang="en-US" sz="1200" baseline="0" dirty="0" smtClean="0"/>
                        <a:t> </a:t>
                      </a:r>
                      <a:r>
                        <a:rPr lang="en-US" sz="1200" dirty="0" smtClean="0"/>
                        <a:t>coil</a:t>
                      </a:r>
                      <a:r>
                        <a:rPr lang="en-US" sz="1200" baseline="0" dirty="0" smtClean="0"/>
                        <a:t> magnetometer</a:t>
                      </a:r>
                      <a:endParaRPr lang="cs-CZ" sz="1200" dirty="0"/>
                    </a:p>
                  </a:txBody>
                  <a:tcPr/>
                </a:tc>
                <a:tc>
                  <a:txBody>
                    <a:bodyPr/>
                    <a:lstStyle/>
                    <a:p>
                      <a:r>
                        <a:rPr lang="en-US" sz="1600" dirty="0" smtClean="0"/>
                        <a:t>LF m-field</a:t>
                      </a:r>
                      <a:r>
                        <a:rPr lang="en-US" sz="1600" baseline="0" dirty="0" smtClean="0"/>
                        <a:t> 3 components 0.1-10 Hz</a:t>
                      </a:r>
                      <a:endParaRPr lang="cs-CZ" sz="1600" dirty="0"/>
                    </a:p>
                  </a:txBody>
                  <a:tcPr/>
                </a:tc>
                <a:tc>
                  <a:txBody>
                    <a:bodyPr/>
                    <a:lstStyle/>
                    <a:p>
                      <a:pPr marL="0" marR="0" indent="0" defTabSz="914400" eaLnBrk="1" fontAlgn="auto" latinLnBrk="0" hangingPunct="1">
                        <a:lnSpc>
                          <a:spcPct val="100000"/>
                        </a:lnSpc>
                        <a:spcBef>
                          <a:spcPts val="0"/>
                        </a:spcBef>
                        <a:spcAft>
                          <a:spcPts val="0"/>
                        </a:spcAft>
                        <a:buClrTx/>
                        <a:buSzTx/>
                        <a:buFontTx/>
                        <a:buNone/>
                        <a:tabLst/>
                        <a:defRPr/>
                      </a:pPr>
                      <a:r>
                        <a:rPr lang="en-US" sz="1600" dirty="0" smtClean="0"/>
                        <a:t>IZMIRAN, </a:t>
                      </a:r>
                      <a:r>
                        <a:rPr lang="en-US" sz="1600" dirty="0" err="1" smtClean="0"/>
                        <a:t>Troitsk</a:t>
                      </a:r>
                      <a:r>
                        <a:rPr lang="en-US" sz="1600" dirty="0" smtClean="0"/>
                        <a:t>,</a:t>
                      </a:r>
                      <a:r>
                        <a:rPr lang="en-US" sz="1600" baseline="0" dirty="0" smtClean="0"/>
                        <a:t> Russia</a:t>
                      </a:r>
                      <a:endParaRPr lang="en-US" sz="1600" dirty="0" smtClean="0"/>
                    </a:p>
                  </a:txBody>
                  <a:tcPr/>
                </a:tc>
              </a:tr>
              <a:tr h="761954">
                <a:tc>
                  <a:txBody>
                    <a:bodyPr/>
                    <a:lstStyle/>
                    <a:p>
                      <a:r>
                        <a:rPr lang="en-US" sz="1800" dirty="0" smtClean="0">
                          <a:solidFill>
                            <a:srgbClr val="00B050"/>
                          </a:solidFill>
                        </a:rPr>
                        <a:t>Service</a:t>
                      </a:r>
                      <a:r>
                        <a:rPr lang="en-US" sz="1800" baseline="0" dirty="0" smtClean="0">
                          <a:solidFill>
                            <a:srgbClr val="00B050"/>
                          </a:solidFill>
                        </a:rPr>
                        <a:t> / </a:t>
                      </a:r>
                      <a:r>
                        <a:rPr lang="en-US" sz="1800" dirty="0" smtClean="0">
                          <a:solidFill>
                            <a:srgbClr val="00B050"/>
                          </a:solidFill>
                        </a:rPr>
                        <a:t>ADO </a:t>
                      </a:r>
                    </a:p>
                    <a:p>
                      <a:pPr marL="0" marR="0" indent="0" defTabSz="914400" eaLnBrk="1" fontAlgn="auto" latinLnBrk="0" hangingPunct="1">
                        <a:lnSpc>
                          <a:spcPct val="100000"/>
                        </a:lnSpc>
                        <a:spcBef>
                          <a:spcPts val="0"/>
                        </a:spcBef>
                        <a:spcAft>
                          <a:spcPts val="0"/>
                        </a:spcAft>
                        <a:buClrTx/>
                        <a:buSzTx/>
                        <a:buFontTx/>
                        <a:buNone/>
                        <a:tabLst/>
                        <a:defRPr/>
                      </a:pPr>
                      <a:r>
                        <a:rPr lang="en-US" sz="1200" baseline="0" dirty="0" smtClean="0"/>
                        <a:t>Magnetometers</a:t>
                      </a:r>
                      <a:r>
                        <a:rPr lang="en-US" sz="1200" dirty="0" smtClean="0"/>
                        <a:t> </a:t>
                      </a:r>
                      <a:endParaRPr lang="cs-CZ" sz="1200" dirty="0" smtClean="0"/>
                    </a:p>
                    <a:p>
                      <a:endParaRPr lang="cs-CZ" sz="1200" dirty="0"/>
                    </a:p>
                  </a:txBody>
                  <a:tcPr/>
                </a:tc>
                <a:tc>
                  <a:txBody>
                    <a:bodyPr/>
                    <a:lstStyle/>
                    <a:p>
                      <a:r>
                        <a:rPr lang="en-US" sz="1600" dirty="0" smtClean="0"/>
                        <a:t>AUOS</a:t>
                      </a:r>
                      <a:r>
                        <a:rPr lang="en-US" sz="1600" baseline="0" dirty="0" smtClean="0"/>
                        <a:t> bus service magnetometer (attitude control) to RTS, </a:t>
                      </a:r>
                      <a:r>
                        <a:rPr lang="en-US" sz="1600" b="1" baseline="0" dirty="0" smtClean="0"/>
                        <a:t>0.64 (0.16) s</a:t>
                      </a:r>
                    </a:p>
                    <a:p>
                      <a:r>
                        <a:rPr lang="en-US" sz="1600" baseline="0" dirty="0" smtClean="0"/>
                        <a:t>ADO magnetometer to STO   </a:t>
                      </a:r>
                      <a:r>
                        <a:rPr lang="en-US" sz="1600" b="1" baseline="0" dirty="0" smtClean="0"/>
                        <a:t>2 s</a:t>
                      </a:r>
                      <a:endParaRPr lang="cs-CZ" sz="1600" b="1" dirty="0"/>
                    </a:p>
                  </a:txBody>
                  <a:tcPr/>
                </a:tc>
                <a:tc>
                  <a:txBody>
                    <a:bodyPr/>
                    <a:lstStyle/>
                    <a:p>
                      <a:pPr marL="0" marR="0" indent="0" defTabSz="914400" eaLnBrk="1" fontAlgn="auto" latinLnBrk="0" hangingPunct="1">
                        <a:lnSpc>
                          <a:spcPct val="100000"/>
                        </a:lnSpc>
                        <a:spcBef>
                          <a:spcPts val="0"/>
                        </a:spcBef>
                        <a:spcAft>
                          <a:spcPts val="0"/>
                        </a:spcAft>
                        <a:buClrTx/>
                        <a:buSzTx/>
                        <a:buFontTx/>
                        <a:buNone/>
                        <a:tabLst/>
                        <a:defRPr/>
                      </a:pPr>
                      <a:r>
                        <a:rPr lang="en-US" sz="1600" i="0" dirty="0" smtClean="0"/>
                        <a:t>KB </a:t>
                      </a:r>
                      <a:r>
                        <a:rPr lang="en-US" sz="1600" i="0" dirty="0" err="1" smtClean="0"/>
                        <a:t>Yuzhnoe</a:t>
                      </a:r>
                      <a:r>
                        <a:rPr lang="en-US" sz="1600" i="0" dirty="0" smtClean="0"/>
                        <a:t> ?</a:t>
                      </a:r>
                    </a:p>
                    <a:p>
                      <a:pPr marL="0" marR="0" indent="0" defTabSz="914400" eaLnBrk="1" fontAlgn="auto" latinLnBrk="0" hangingPunct="1">
                        <a:lnSpc>
                          <a:spcPct val="100000"/>
                        </a:lnSpc>
                        <a:spcBef>
                          <a:spcPts val="0"/>
                        </a:spcBef>
                        <a:spcAft>
                          <a:spcPts val="0"/>
                        </a:spcAft>
                        <a:buClrTx/>
                        <a:buSzTx/>
                        <a:buFontTx/>
                        <a:buNone/>
                        <a:tabLst/>
                        <a:defRPr/>
                      </a:pPr>
                      <a:r>
                        <a:rPr lang="en-US" sz="1600" dirty="0" smtClean="0"/>
                        <a:t>IZMIRAN, </a:t>
                      </a:r>
                      <a:r>
                        <a:rPr lang="en-US" sz="1600" dirty="0" err="1" smtClean="0"/>
                        <a:t>Troitsk</a:t>
                      </a:r>
                      <a:r>
                        <a:rPr lang="en-US" sz="1600" dirty="0" smtClean="0"/>
                        <a:t>,</a:t>
                      </a:r>
                      <a:r>
                        <a:rPr lang="en-US" sz="1600" baseline="0" dirty="0" smtClean="0"/>
                        <a:t> Russia</a:t>
                      </a:r>
                      <a:endParaRPr lang="en-US" sz="1600" dirty="0" smtClean="0"/>
                    </a:p>
                    <a:p>
                      <a:pPr marL="0" marR="0" indent="0" defTabSz="914400" eaLnBrk="1" fontAlgn="auto" latinLnBrk="0" hangingPunct="1">
                        <a:lnSpc>
                          <a:spcPct val="100000"/>
                        </a:lnSpc>
                        <a:spcBef>
                          <a:spcPts val="0"/>
                        </a:spcBef>
                        <a:spcAft>
                          <a:spcPts val="0"/>
                        </a:spcAft>
                        <a:buClrTx/>
                        <a:buSzTx/>
                        <a:buFontTx/>
                        <a:buNone/>
                        <a:tabLst/>
                        <a:defRPr/>
                      </a:pPr>
                      <a:endParaRPr lang="en-US" sz="1600" i="0" dirty="0" smtClean="0"/>
                    </a:p>
                  </a:txBody>
                  <a:tcPr/>
                </a:tc>
              </a:tr>
            </a:tbl>
          </a:graphicData>
        </a:graphic>
      </p:graphicFrame>
      <p:sp>
        <p:nvSpPr>
          <p:cNvPr id="2" name="Zástupný symbol pro číslo snímku 1"/>
          <p:cNvSpPr>
            <a:spLocks noGrp="1"/>
          </p:cNvSpPr>
          <p:nvPr>
            <p:ph type="sldNum" sz="quarter" idx="11"/>
          </p:nvPr>
        </p:nvSpPr>
        <p:spPr/>
        <p:txBody>
          <a:bodyPr/>
          <a:lstStyle/>
          <a:p>
            <a:pPr algn="r"/>
            <a:fld id="{D4C49B74-5DB2-4B03-B1D2-7F6A3C51C318}" type="slidenum">
              <a:rPr lang="en-US" smtClean="0"/>
              <a:pPr algn="r"/>
              <a:t>12</a:t>
            </a:fld>
            <a:endParaRPr lang="en-US"/>
          </a:p>
        </p:txBody>
      </p:sp>
    </p:spTree>
    <p:extLst>
      <p:ext uri="{BB962C8B-B14F-4D97-AF65-F5344CB8AC3E}">
        <p14:creationId xmlns:p14="http://schemas.microsoft.com/office/powerpoint/2010/main" val="193236609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a:xfrm>
            <a:off x="467544" y="359465"/>
            <a:ext cx="8229600" cy="549255"/>
          </a:xfrm>
        </p:spPr>
        <p:txBody>
          <a:bodyPr>
            <a:normAutofit fontScale="90000"/>
          </a:bodyPr>
          <a:lstStyle/>
          <a:p>
            <a:r>
              <a:rPr lang="en-US" dirty="0" smtClean="0"/>
              <a:t>IK-25 payload</a:t>
            </a:r>
            <a:endParaRPr lang="cs-CZ" dirty="0"/>
          </a:p>
        </p:txBody>
      </p:sp>
      <p:graphicFrame>
        <p:nvGraphicFramePr>
          <p:cNvPr id="4" name="Tabulka 3"/>
          <p:cNvGraphicFramePr>
            <a:graphicFrameLocks noGrp="1"/>
          </p:cNvGraphicFramePr>
          <p:nvPr>
            <p:extLst>
              <p:ext uri="{D42A27DB-BD31-4B8C-83A1-F6EECF244321}">
                <p14:modId xmlns:p14="http://schemas.microsoft.com/office/powerpoint/2010/main" val="2441925181"/>
              </p:ext>
            </p:extLst>
          </p:nvPr>
        </p:nvGraphicFramePr>
        <p:xfrm>
          <a:off x="251520" y="1456419"/>
          <a:ext cx="8640960" cy="1972581"/>
        </p:xfrm>
        <a:graphic>
          <a:graphicData uri="http://schemas.openxmlformats.org/drawingml/2006/table">
            <a:tbl>
              <a:tblPr firstRow="1" bandRow="1"/>
              <a:tblGrid>
                <a:gridCol w="1440159"/>
                <a:gridCol w="3672408"/>
                <a:gridCol w="3528393"/>
              </a:tblGrid>
              <a:tr h="483339">
                <a:tc>
                  <a:txBody>
                    <a:bodyPr/>
                    <a:lstStyle/>
                    <a:p>
                      <a:r>
                        <a:rPr lang="en-US" dirty="0" smtClean="0"/>
                        <a:t>Experiment</a:t>
                      </a:r>
                      <a:endParaRPr lang="cs-CZ" dirty="0"/>
                    </a:p>
                  </a:txBody>
                  <a:tcPr/>
                </a:tc>
                <a:tc>
                  <a:txBody>
                    <a:bodyPr/>
                    <a:lstStyle/>
                    <a:p>
                      <a:r>
                        <a:rPr lang="en-US" dirty="0" smtClean="0"/>
                        <a:t>Function</a:t>
                      </a:r>
                      <a:endParaRPr lang="cs-CZ" dirty="0"/>
                    </a:p>
                  </a:txBody>
                  <a:tcPr/>
                </a:tc>
                <a:tc>
                  <a:txBody>
                    <a:bodyPr/>
                    <a:lstStyle/>
                    <a:p>
                      <a:r>
                        <a:rPr lang="en-US" dirty="0" smtClean="0"/>
                        <a:t>Provider</a:t>
                      </a:r>
                      <a:endParaRPr lang="cs-CZ" dirty="0"/>
                    </a:p>
                  </a:txBody>
                  <a:tcPr/>
                </a:tc>
              </a:tr>
              <a:tr h="668789">
                <a:tc>
                  <a:txBody>
                    <a:bodyPr/>
                    <a:lstStyle/>
                    <a:p>
                      <a:r>
                        <a:rPr lang="en-US" dirty="0" smtClean="0">
                          <a:solidFill>
                            <a:schemeClr val="tx1"/>
                          </a:solidFill>
                        </a:rPr>
                        <a:t>FS</a:t>
                      </a:r>
                    </a:p>
                    <a:p>
                      <a:r>
                        <a:rPr lang="en-US" sz="1200" dirty="0" smtClean="0"/>
                        <a:t>Photometer</a:t>
                      </a:r>
                      <a:endParaRPr lang="cs-CZ" sz="1200" dirty="0"/>
                    </a:p>
                  </a:txBody>
                  <a:tcPr/>
                </a:tc>
                <a:tc>
                  <a:txBody>
                    <a:bodyPr/>
                    <a:lstStyle/>
                    <a:p>
                      <a:r>
                        <a:rPr lang="en-US" sz="1600" dirty="0" smtClean="0"/>
                        <a:t>Scanning photometer 3194-6563 A – peak and spatial</a:t>
                      </a:r>
                      <a:r>
                        <a:rPr lang="en-US" sz="1600" baseline="0" dirty="0" smtClean="0"/>
                        <a:t> spectrum</a:t>
                      </a:r>
                      <a:endParaRPr lang="cs-CZ" sz="1600" dirty="0"/>
                    </a:p>
                  </a:txBody>
                  <a:tcPr/>
                </a:tc>
                <a:tc>
                  <a:txBody>
                    <a:bodyPr/>
                    <a:lstStyle/>
                    <a:p>
                      <a:pPr marL="0" marR="0" indent="0" defTabSz="914400" eaLnBrk="1" fontAlgn="auto" latinLnBrk="0" hangingPunct="1">
                        <a:lnSpc>
                          <a:spcPct val="100000"/>
                        </a:lnSpc>
                        <a:spcBef>
                          <a:spcPts val="0"/>
                        </a:spcBef>
                        <a:spcAft>
                          <a:spcPts val="0"/>
                        </a:spcAft>
                        <a:buClrTx/>
                        <a:buSzTx/>
                        <a:buFontTx/>
                        <a:buNone/>
                        <a:tabLst/>
                        <a:defRPr/>
                      </a:pPr>
                      <a:r>
                        <a:rPr lang="en-US" sz="1600" dirty="0" smtClean="0"/>
                        <a:t>Optical Laboratory of Space Research Institute BAS,</a:t>
                      </a:r>
                      <a:r>
                        <a:rPr lang="en-US" sz="1600" baseline="0" dirty="0" smtClean="0"/>
                        <a:t> </a:t>
                      </a:r>
                      <a:r>
                        <a:rPr lang="en-US" sz="1600" baseline="0" dirty="0" err="1" smtClean="0"/>
                        <a:t>Staraja</a:t>
                      </a:r>
                      <a:r>
                        <a:rPr lang="en-US" sz="1600" baseline="0" dirty="0" smtClean="0"/>
                        <a:t> Zagora, Bulgaria</a:t>
                      </a:r>
                    </a:p>
                  </a:txBody>
                  <a:tcPr/>
                </a:tc>
              </a:tr>
              <a:tr h="820453">
                <a:tc>
                  <a:txBody>
                    <a:bodyPr/>
                    <a:lstStyle/>
                    <a:p>
                      <a:r>
                        <a:rPr lang="en-US" sz="1800" dirty="0" smtClean="0"/>
                        <a:t>UF-3K</a:t>
                      </a:r>
                    </a:p>
                    <a:p>
                      <a:r>
                        <a:rPr lang="en-US" sz="1200" dirty="0" smtClean="0"/>
                        <a:t>3-channel photometer</a:t>
                      </a:r>
                      <a:endParaRPr lang="cs-CZ" sz="1200" dirty="0"/>
                    </a:p>
                  </a:txBody>
                  <a:tcPr/>
                </a:tc>
                <a:tc>
                  <a:txBody>
                    <a:bodyPr/>
                    <a:lstStyle/>
                    <a:p>
                      <a:r>
                        <a:rPr lang="en-US" sz="1600" dirty="0" smtClean="0"/>
                        <a:t>8 sectors</a:t>
                      </a:r>
                      <a:r>
                        <a:rPr lang="en-US" sz="1600" baseline="0" dirty="0" smtClean="0"/>
                        <a:t> photometer, 3194,5577,6300A</a:t>
                      </a:r>
                      <a:endParaRPr lang="cs-CZ" sz="1600" dirty="0"/>
                    </a:p>
                  </a:txBody>
                  <a:tcPr/>
                </a:tc>
                <a:tc>
                  <a:txBody>
                    <a:bodyPr/>
                    <a:lstStyle/>
                    <a:p>
                      <a:pPr marL="0" marR="0" indent="0" defTabSz="914400" eaLnBrk="1" fontAlgn="auto" latinLnBrk="0" hangingPunct="1">
                        <a:lnSpc>
                          <a:spcPct val="100000"/>
                        </a:lnSpc>
                        <a:spcBef>
                          <a:spcPts val="0"/>
                        </a:spcBef>
                        <a:spcAft>
                          <a:spcPts val="0"/>
                        </a:spcAft>
                        <a:buClrTx/>
                        <a:buSzTx/>
                        <a:buFontTx/>
                        <a:buNone/>
                        <a:tabLst/>
                        <a:defRPr/>
                      </a:pPr>
                      <a:r>
                        <a:rPr lang="en-US" sz="1600" dirty="0" smtClean="0"/>
                        <a:t>IZMIRAN, </a:t>
                      </a:r>
                      <a:r>
                        <a:rPr lang="en-US" sz="1600" dirty="0" err="1" smtClean="0"/>
                        <a:t>Troitsk</a:t>
                      </a:r>
                      <a:r>
                        <a:rPr lang="en-US" sz="1600" dirty="0" smtClean="0"/>
                        <a:t>,</a:t>
                      </a:r>
                      <a:r>
                        <a:rPr lang="en-US" sz="1600" baseline="0" dirty="0" smtClean="0"/>
                        <a:t> Russia</a:t>
                      </a:r>
                    </a:p>
                    <a:p>
                      <a:pPr marL="0" marR="0" indent="0" defTabSz="914400" eaLnBrk="1" fontAlgn="auto" latinLnBrk="0" hangingPunct="1">
                        <a:lnSpc>
                          <a:spcPct val="100000"/>
                        </a:lnSpc>
                        <a:spcBef>
                          <a:spcPts val="0"/>
                        </a:spcBef>
                        <a:spcAft>
                          <a:spcPts val="0"/>
                        </a:spcAft>
                        <a:buClrTx/>
                        <a:buSzTx/>
                        <a:buFontTx/>
                        <a:buNone/>
                        <a:tabLst/>
                        <a:defRPr/>
                      </a:pPr>
                      <a:r>
                        <a:rPr lang="en-US" sz="1600" baseline="0" dirty="0" smtClean="0"/>
                        <a:t>Kiev State University, Kiev, Ukraine</a:t>
                      </a:r>
                      <a:endParaRPr lang="en-US" sz="1600" dirty="0" smtClean="0"/>
                    </a:p>
                  </a:txBody>
                  <a:tcPr/>
                </a:tc>
              </a:tr>
            </a:tbl>
          </a:graphicData>
        </a:graphic>
      </p:graphicFrame>
      <p:sp>
        <p:nvSpPr>
          <p:cNvPr id="2" name="Zástupný symbol pro číslo snímku 1"/>
          <p:cNvSpPr>
            <a:spLocks noGrp="1"/>
          </p:cNvSpPr>
          <p:nvPr>
            <p:ph type="sldNum" sz="quarter" idx="11"/>
          </p:nvPr>
        </p:nvSpPr>
        <p:spPr/>
        <p:txBody>
          <a:bodyPr/>
          <a:lstStyle/>
          <a:p>
            <a:pPr algn="r"/>
            <a:fld id="{D4C49B74-5DB2-4B03-B1D2-7F6A3C51C318}" type="slidenum">
              <a:rPr lang="en-US" smtClean="0"/>
              <a:pPr algn="r"/>
              <a:t>13</a:t>
            </a:fld>
            <a:endParaRPr lang="en-US"/>
          </a:p>
        </p:txBody>
      </p:sp>
    </p:spTree>
    <p:extLst>
      <p:ext uri="{BB962C8B-B14F-4D97-AF65-F5344CB8AC3E}">
        <p14:creationId xmlns:p14="http://schemas.microsoft.com/office/powerpoint/2010/main" val="257944787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text 1"/>
          <p:cNvSpPr>
            <a:spLocks noGrp="1"/>
          </p:cNvSpPr>
          <p:nvPr>
            <p:ph type="body" idx="1"/>
          </p:nvPr>
        </p:nvSpPr>
        <p:spPr>
          <a:xfrm>
            <a:off x="251521" y="1600200"/>
            <a:ext cx="4003464" cy="4525963"/>
          </a:xfrm>
        </p:spPr>
        <p:txBody>
          <a:bodyPr>
            <a:normAutofit/>
          </a:bodyPr>
          <a:lstStyle/>
          <a:p>
            <a:r>
              <a:rPr lang="en-US" sz="1800" dirty="0" smtClean="0"/>
              <a:t>Two electron injectors </a:t>
            </a:r>
          </a:p>
          <a:p>
            <a:pPr lvl="1"/>
            <a:r>
              <a:rPr lang="en-US" sz="1400" dirty="0" smtClean="0"/>
              <a:t>G1 (-X), </a:t>
            </a:r>
          </a:p>
          <a:p>
            <a:pPr lvl="1"/>
            <a:r>
              <a:rPr lang="en-US" sz="1400" dirty="0" smtClean="0"/>
              <a:t>G2(-X+Z, -X w. magnetic deflector)</a:t>
            </a:r>
          </a:p>
          <a:p>
            <a:pPr marL="457200" lvl="1" indent="0">
              <a:buNone/>
            </a:pPr>
            <a:r>
              <a:rPr lang="en-US" sz="1400" dirty="0" smtClean="0"/>
              <a:t>(-X ~ p.a. 50</a:t>
            </a:r>
            <a:r>
              <a:rPr lang="cs-CZ" sz="1400" dirty="0" smtClean="0"/>
              <a:t>°</a:t>
            </a:r>
            <a:r>
              <a:rPr lang="en-US" sz="1400" dirty="0" smtClean="0"/>
              <a:t>-80</a:t>
            </a:r>
            <a:r>
              <a:rPr lang="cs-CZ" sz="1400" dirty="0" smtClean="0"/>
              <a:t>°</a:t>
            </a:r>
            <a:r>
              <a:rPr lang="en-US" sz="1400" dirty="0" smtClean="0"/>
              <a:t>)</a:t>
            </a:r>
            <a:r>
              <a:rPr lang="cs-CZ" sz="1400" dirty="0" smtClean="0"/>
              <a:t> </a:t>
            </a:r>
            <a:endParaRPr lang="en-US" sz="1400" dirty="0" smtClean="0"/>
          </a:p>
          <a:p>
            <a:r>
              <a:rPr lang="en-US" sz="1800" dirty="0" smtClean="0"/>
              <a:t>Beam energy </a:t>
            </a:r>
          </a:p>
          <a:p>
            <a:pPr lvl="1"/>
            <a:r>
              <a:rPr lang="en-US" sz="1400" dirty="0" smtClean="0"/>
              <a:t>8-10 </a:t>
            </a:r>
            <a:r>
              <a:rPr lang="en-US" sz="1400" dirty="0" err="1" smtClean="0"/>
              <a:t>keV</a:t>
            </a:r>
            <a:r>
              <a:rPr lang="en-US" sz="1400" dirty="0" smtClean="0"/>
              <a:t> (</a:t>
            </a:r>
            <a:r>
              <a:rPr lang="en-US" sz="1400" dirty="0" err="1" smtClean="0"/>
              <a:t>unstabilized</a:t>
            </a:r>
            <a:r>
              <a:rPr lang="en-US" sz="1400" dirty="0" smtClean="0"/>
              <a:t>)</a:t>
            </a:r>
          </a:p>
          <a:p>
            <a:r>
              <a:rPr lang="en-US" sz="1800" dirty="0" smtClean="0"/>
              <a:t>Peak current  </a:t>
            </a:r>
          </a:p>
          <a:p>
            <a:pPr lvl="1"/>
            <a:r>
              <a:rPr lang="en-US" sz="1400" dirty="0" smtClean="0"/>
              <a:t>~30, 70, </a:t>
            </a:r>
            <a:r>
              <a:rPr lang="en-US" sz="1400" b="1" dirty="0" smtClean="0"/>
              <a:t>100 mA</a:t>
            </a:r>
          </a:p>
          <a:p>
            <a:r>
              <a:rPr lang="en-US" sz="1800" dirty="0" smtClean="0"/>
              <a:t>Beam width </a:t>
            </a:r>
          </a:p>
          <a:p>
            <a:pPr lvl="1"/>
            <a:r>
              <a:rPr lang="en-US" sz="1400" dirty="0" smtClean="0"/>
              <a:t>4 mm at output aperture</a:t>
            </a:r>
          </a:p>
          <a:p>
            <a:r>
              <a:rPr lang="en-US" sz="1800" dirty="0" smtClean="0"/>
              <a:t>Modulation modes</a:t>
            </a:r>
          </a:p>
          <a:p>
            <a:pPr lvl="1"/>
            <a:r>
              <a:rPr lang="en-US" sz="1400" dirty="0" smtClean="0"/>
              <a:t>Fixed frequency </a:t>
            </a:r>
            <a:r>
              <a:rPr lang="en-US" sz="1400" b="1" dirty="0" smtClean="0"/>
              <a:t>F40K</a:t>
            </a:r>
            <a:r>
              <a:rPr lang="en-US" sz="1400" dirty="0" smtClean="0"/>
              <a:t>, F15.6K, F976 (2</a:t>
            </a:r>
            <a:r>
              <a:rPr lang="el-GR" sz="1400" dirty="0"/>
              <a:t>μ</a:t>
            </a:r>
            <a:r>
              <a:rPr lang="en-US" sz="1400" dirty="0" smtClean="0"/>
              <a:t>s), F3906, F30.5(32</a:t>
            </a:r>
            <a:r>
              <a:rPr lang="el-GR" sz="1400" dirty="0" smtClean="0"/>
              <a:t>μ</a:t>
            </a:r>
            <a:r>
              <a:rPr lang="en-US" sz="1400" dirty="0"/>
              <a:t>s</a:t>
            </a:r>
            <a:r>
              <a:rPr lang="en-US" sz="1400" dirty="0" smtClean="0"/>
              <a:t>)</a:t>
            </a:r>
          </a:p>
          <a:p>
            <a:pPr lvl="1"/>
            <a:r>
              <a:rPr lang="en-US" sz="1400" dirty="0" smtClean="0"/>
              <a:t>Sweeping frequency</a:t>
            </a:r>
          </a:p>
          <a:p>
            <a:pPr lvl="2"/>
            <a:r>
              <a:rPr lang="en-US" sz="1400" b="1" dirty="0" smtClean="0"/>
              <a:t>S250</a:t>
            </a:r>
            <a:r>
              <a:rPr lang="en-US" sz="1400" dirty="0" smtClean="0"/>
              <a:t> – 30.5Hz-250kHz </a:t>
            </a:r>
            <a:r>
              <a:rPr lang="en-US" sz="1400" dirty="0"/>
              <a:t>(2</a:t>
            </a:r>
            <a:r>
              <a:rPr lang="el-GR" sz="1400" dirty="0"/>
              <a:t>μ</a:t>
            </a:r>
            <a:r>
              <a:rPr lang="en-US" sz="1400" dirty="0" smtClean="0"/>
              <a:t>s),                1 DC + 11 steps (</a:t>
            </a:r>
            <a:r>
              <a:rPr lang="en-US" sz="1400" dirty="0"/>
              <a:t>1s each</a:t>
            </a:r>
            <a:r>
              <a:rPr lang="en-US" sz="1400" dirty="0" smtClean="0"/>
              <a:t>)</a:t>
            </a:r>
          </a:p>
          <a:p>
            <a:pPr lvl="2"/>
            <a:r>
              <a:rPr lang="en-US" sz="1400" dirty="0" smtClean="0"/>
              <a:t>S15.6 – 30.5Hz – 15.6kHz (32</a:t>
            </a:r>
            <a:r>
              <a:rPr lang="el-GR" sz="1400" dirty="0" smtClean="0"/>
              <a:t>μ</a:t>
            </a:r>
            <a:r>
              <a:rPr lang="en-US" sz="1400" dirty="0" smtClean="0"/>
              <a:t>s),        1 DC + 11 steps (1s each)</a:t>
            </a:r>
          </a:p>
          <a:p>
            <a:r>
              <a:rPr lang="en-US" sz="1800" dirty="0"/>
              <a:t>HK </a:t>
            </a:r>
            <a:r>
              <a:rPr lang="en-US" sz="1800" dirty="0" smtClean="0"/>
              <a:t>data time resolution 0.32/0.08s</a:t>
            </a:r>
            <a:endParaRPr lang="en-US" sz="1800" dirty="0"/>
          </a:p>
          <a:p>
            <a:pPr lvl="2"/>
            <a:endParaRPr lang="en-US" sz="1400" dirty="0" smtClean="0"/>
          </a:p>
        </p:txBody>
      </p:sp>
      <p:sp>
        <p:nvSpPr>
          <p:cNvPr id="3" name="Nadpis 2"/>
          <p:cNvSpPr>
            <a:spLocks noGrp="1"/>
          </p:cNvSpPr>
          <p:nvPr>
            <p:ph type="title"/>
          </p:nvPr>
        </p:nvSpPr>
        <p:spPr>
          <a:xfrm>
            <a:off x="467544" y="260648"/>
            <a:ext cx="8229600" cy="782960"/>
          </a:xfrm>
        </p:spPr>
        <p:txBody>
          <a:bodyPr/>
          <a:lstStyle/>
          <a:p>
            <a:r>
              <a:rPr lang="en-US" dirty="0" smtClean="0"/>
              <a:t>UEM-2  – electron gun</a:t>
            </a:r>
            <a:endParaRPr lang="cs-CZ" dirty="0"/>
          </a:p>
        </p:txBody>
      </p:sp>
      <p:grpSp>
        <p:nvGrpSpPr>
          <p:cNvPr id="7" name="Skupina 6"/>
          <p:cNvGrpSpPr/>
          <p:nvPr/>
        </p:nvGrpSpPr>
        <p:grpSpPr>
          <a:xfrm>
            <a:off x="4254985" y="1345042"/>
            <a:ext cx="4934172" cy="5512958"/>
            <a:chOff x="4254985" y="1345042"/>
            <a:chExt cx="4934172" cy="5512958"/>
          </a:xfrm>
        </p:grpSpPr>
        <p:grpSp>
          <p:nvGrpSpPr>
            <p:cNvPr id="5" name="Skupina 4"/>
            <p:cNvGrpSpPr/>
            <p:nvPr/>
          </p:nvGrpSpPr>
          <p:grpSpPr>
            <a:xfrm>
              <a:off x="4254985" y="1345042"/>
              <a:ext cx="4934172" cy="5512958"/>
              <a:chOff x="4254985" y="1345042"/>
              <a:chExt cx="4934172" cy="5512958"/>
            </a:xfrm>
          </p:grpSpPr>
          <p:pic>
            <p:nvPicPr>
              <p:cNvPr id="205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54985" y="1383432"/>
                <a:ext cx="4889015" cy="54745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ovéPole 3"/>
              <p:cNvSpPr txBox="1"/>
              <p:nvPr/>
            </p:nvSpPr>
            <p:spPr>
              <a:xfrm>
                <a:off x="4860032" y="3483796"/>
                <a:ext cx="1368152" cy="338554"/>
              </a:xfrm>
              <a:prstGeom prst="rect">
                <a:avLst/>
              </a:prstGeom>
              <a:noFill/>
            </p:spPr>
            <p:txBody>
              <a:bodyPr wrap="square" rtlCol="0">
                <a:spAutoFit/>
              </a:bodyPr>
              <a:lstStyle/>
              <a:p>
                <a:r>
                  <a:rPr lang="en-US" sz="1600" i="1" dirty="0" smtClean="0"/>
                  <a:t>,</a:t>
                </a:r>
                <a:r>
                  <a:rPr lang="en-US" sz="1600" i="1" dirty="0" smtClean="0">
                    <a:latin typeface="Times New Roman" panose="02020603050405020304" pitchFamily="18" charset="0"/>
                    <a:cs typeface="Times New Roman" panose="02020603050405020304" pitchFamily="18" charset="0"/>
                  </a:rPr>
                  <a:t>G2 w. MD</a:t>
                </a:r>
                <a:endParaRPr lang="cs-CZ" sz="1600" i="1" dirty="0">
                  <a:latin typeface="Times New Roman" panose="02020603050405020304" pitchFamily="18" charset="0"/>
                  <a:cs typeface="Times New Roman" panose="02020603050405020304" pitchFamily="18" charset="0"/>
                </a:endParaRPr>
              </a:p>
            </p:txBody>
          </p:sp>
          <p:sp>
            <p:nvSpPr>
              <p:cNvPr id="8" name="Obdélník 7"/>
              <p:cNvSpPr/>
              <p:nvPr/>
            </p:nvSpPr>
            <p:spPr>
              <a:xfrm>
                <a:off x="6896921" y="1345042"/>
                <a:ext cx="2292236" cy="338554"/>
              </a:xfrm>
              <a:prstGeom prst="rect">
                <a:avLst/>
              </a:prstGeom>
            </p:spPr>
            <p:txBody>
              <a:bodyPr wrap="square">
                <a:spAutoFit/>
              </a:bodyPr>
              <a:lstStyle/>
              <a:p>
                <a:r>
                  <a:rPr lang="en-US" sz="1600" i="1" dirty="0" err="1" smtClean="0"/>
                  <a:t>Oraevsky</a:t>
                </a:r>
                <a:r>
                  <a:rPr lang="en-US" sz="1600" i="1" dirty="0" smtClean="0"/>
                  <a:t> et al., PPR2001</a:t>
                </a:r>
                <a:endParaRPr lang="cs-CZ" sz="1600" i="1" dirty="0"/>
              </a:p>
            </p:txBody>
          </p:sp>
        </p:grpSp>
        <p:sp>
          <p:nvSpPr>
            <p:cNvPr id="6" name="Ovál 5"/>
            <p:cNvSpPr/>
            <p:nvPr/>
          </p:nvSpPr>
          <p:spPr>
            <a:xfrm>
              <a:off x="4388544" y="3282290"/>
              <a:ext cx="1872208" cy="108012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1" name="Ovál 10"/>
            <p:cNvSpPr/>
            <p:nvPr/>
          </p:nvSpPr>
          <p:spPr>
            <a:xfrm rot="17786222">
              <a:off x="4922617" y="4429873"/>
              <a:ext cx="2148160" cy="110262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sp>
        <p:nvSpPr>
          <p:cNvPr id="9" name="Zástupný symbol pro číslo snímku 8"/>
          <p:cNvSpPr>
            <a:spLocks noGrp="1"/>
          </p:cNvSpPr>
          <p:nvPr>
            <p:ph type="sldNum" sz="quarter" idx="11"/>
          </p:nvPr>
        </p:nvSpPr>
        <p:spPr/>
        <p:txBody>
          <a:bodyPr/>
          <a:lstStyle/>
          <a:p>
            <a:pPr algn="r"/>
            <a:fld id="{D4C49B74-5DB2-4B03-B1D2-7F6A3C51C318}" type="slidenum">
              <a:rPr lang="en-US" smtClean="0"/>
              <a:pPr algn="r"/>
              <a:t>14</a:t>
            </a:fld>
            <a:endParaRPr lang="en-US"/>
          </a:p>
        </p:txBody>
      </p:sp>
    </p:spTree>
    <p:extLst>
      <p:ext uri="{BB962C8B-B14F-4D97-AF65-F5344CB8AC3E}">
        <p14:creationId xmlns:p14="http://schemas.microsoft.com/office/powerpoint/2010/main" val="178167509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text 1"/>
          <p:cNvSpPr>
            <a:spLocks noGrp="1"/>
          </p:cNvSpPr>
          <p:nvPr>
            <p:ph type="body" idx="1"/>
          </p:nvPr>
        </p:nvSpPr>
        <p:spPr>
          <a:xfrm>
            <a:off x="179512" y="1412776"/>
            <a:ext cx="4176464" cy="5217443"/>
          </a:xfrm>
        </p:spPr>
        <p:txBody>
          <a:bodyPr>
            <a:normAutofit lnSpcReduction="10000"/>
          </a:bodyPr>
          <a:lstStyle/>
          <a:p>
            <a:r>
              <a:rPr lang="en-US" sz="1800" dirty="0" smtClean="0"/>
              <a:t>Stationary plasma thruster of Hall type  (close electron drift and extended acceleration zone)  - similar in PORCUPINE experiment </a:t>
            </a:r>
          </a:p>
          <a:p>
            <a:r>
              <a:rPr lang="en-US" sz="1800" dirty="0" smtClean="0"/>
              <a:t>Injection cone ~60</a:t>
            </a:r>
            <a:r>
              <a:rPr lang="cs-CZ" sz="1800" dirty="0" smtClean="0"/>
              <a:t>°</a:t>
            </a:r>
            <a:r>
              <a:rPr lang="ru-RU" sz="1800" dirty="0" smtClean="0"/>
              <a:t> </a:t>
            </a:r>
            <a:r>
              <a:rPr lang="en-US" sz="1800" dirty="0" smtClean="0"/>
              <a:t>wide, 45</a:t>
            </a:r>
            <a:r>
              <a:rPr lang="cs-CZ" sz="1800" dirty="0" smtClean="0"/>
              <a:t>° </a:t>
            </a:r>
            <a:r>
              <a:rPr lang="cs-CZ" sz="1800" dirty="0" err="1" smtClean="0"/>
              <a:t>from</a:t>
            </a:r>
            <a:r>
              <a:rPr lang="cs-CZ" sz="1800" dirty="0" smtClean="0"/>
              <a:t> +Z</a:t>
            </a:r>
            <a:r>
              <a:rPr lang="en-US" sz="1800" dirty="0" smtClean="0"/>
              <a:t>, 22.5</a:t>
            </a:r>
            <a:r>
              <a:rPr lang="cs-CZ" sz="1800" dirty="0" smtClean="0"/>
              <a:t>°</a:t>
            </a:r>
            <a:r>
              <a:rPr lang="ru-RU" sz="1800" dirty="0" smtClean="0"/>
              <a:t> </a:t>
            </a:r>
            <a:r>
              <a:rPr lang="en-US" sz="1800" dirty="0" smtClean="0"/>
              <a:t>from -XZ </a:t>
            </a:r>
          </a:p>
          <a:p>
            <a:r>
              <a:rPr lang="en-US" sz="1800" dirty="0" smtClean="0"/>
              <a:t>2 external hollow cathodes LaB</a:t>
            </a:r>
            <a:r>
              <a:rPr lang="en-US" sz="1800" baseline="-25000" dirty="0" smtClean="0"/>
              <a:t>6</a:t>
            </a:r>
            <a:r>
              <a:rPr lang="en-US" sz="1800" dirty="0" smtClean="0"/>
              <a:t> for beam neutralization, </a:t>
            </a:r>
            <a:r>
              <a:rPr lang="en-US" sz="1800" dirty="0" err="1"/>
              <a:t>Te</a:t>
            </a:r>
            <a:r>
              <a:rPr lang="en-US" sz="1800" dirty="0"/>
              <a:t> ~ </a:t>
            </a:r>
            <a:r>
              <a:rPr lang="en-US" sz="1800" dirty="0" smtClean="0"/>
              <a:t>2 eV </a:t>
            </a:r>
          </a:p>
          <a:p>
            <a:r>
              <a:rPr lang="en-US" sz="1800" dirty="0" smtClean="0"/>
              <a:t>Ion energy 200-250 eV (</a:t>
            </a:r>
            <a:r>
              <a:rPr lang="en-US" sz="1800" dirty="0" err="1" smtClean="0"/>
              <a:t>unstabilized</a:t>
            </a:r>
            <a:r>
              <a:rPr lang="en-US" sz="1800" dirty="0" smtClean="0"/>
              <a:t>), </a:t>
            </a:r>
            <a:r>
              <a:rPr lang="en-US" sz="1800" dirty="0" err="1" smtClean="0"/>
              <a:t>Ti</a:t>
            </a:r>
            <a:r>
              <a:rPr lang="en-US" sz="1800" dirty="0" smtClean="0"/>
              <a:t> ~50 eV</a:t>
            </a:r>
          </a:p>
          <a:p>
            <a:r>
              <a:rPr lang="en-US" sz="1800" dirty="0" smtClean="0"/>
              <a:t>Ion current ~2A (10</a:t>
            </a:r>
            <a:r>
              <a:rPr lang="en-US" sz="1800" baseline="30000" dirty="0" smtClean="0"/>
              <a:t>19</a:t>
            </a:r>
            <a:r>
              <a:rPr lang="en-US" sz="1800" dirty="0" smtClean="0"/>
              <a:t> ions/s), ~100% ionization degree</a:t>
            </a:r>
          </a:p>
          <a:p>
            <a:r>
              <a:rPr lang="en-US" sz="1800" dirty="0" smtClean="0"/>
              <a:t>Modulation modes</a:t>
            </a:r>
          </a:p>
          <a:p>
            <a:pPr lvl="1"/>
            <a:r>
              <a:rPr lang="en-US" sz="1400" dirty="0" smtClean="0"/>
              <a:t>Neutral </a:t>
            </a:r>
            <a:r>
              <a:rPr lang="en-US" sz="1400" dirty="0" err="1" smtClean="0"/>
              <a:t>Xe</a:t>
            </a:r>
            <a:r>
              <a:rPr lang="en-US" sz="1400" dirty="0" smtClean="0"/>
              <a:t>  ~ 3 mg/s  (</a:t>
            </a:r>
            <a:r>
              <a:rPr lang="en-US" sz="1400" dirty="0" err="1" smtClean="0"/>
              <a:t>Xe</a:t>
            </a:r>
            <a:r>
              <a:rPr lang="en-US" sz="1400" dirty="0" smtClean="0"/>
              <a:t>-A)</a:t>
            </a:r>
          </a:p>
          <a:p>
            <a:pPr lvl="1"/>
            <a:r>
              <a:rPr lang="en-US" sz="1400" dirty="0" smtClean="0"/>
              <a:t>F0 – </a:t>
            </a:r>
            <a:r>
              <a:rPr lang="en-US" sz="1400" dirty="0" err="1" smtClean="0"/>
              <a:t>Xe</a:t>
            </a:r>
            <a:r>
              <a:rPr lang="en-US" sz="1400" dirty="0" smtClean="0"/>
              <a:t>+ plasma, DC emission </a:t>
            </a:r>
          </a:p>
          <a:p>
            <a:pPr lvl="1"/>
            <a:r>
              <a:rPr lang="en-US" sz="1400" dirty="0" smtClean="0"/>
              <a:t>F1000 – </a:t>
            </a:r>
            <a:r>
              <a:rPr lang="en-US" sz="1400" dirty="0" err="1" smtClean="0"/>
              <a:t>Xe</a:t>
            </a:r>
            <a:r>
              <a:rPr lang="en-US" sz="1400" dirty="0" smtClean="0"/>
              <a:t>+ plasma, 1:1 current modulation 1kHz, also F125 and F63 (125 / 63 Hz) </a:t>
            </a:r>
          </a:p>
          <a:p>
            <a:r>
              <a:rPr lang="en-US" sz="1800" dirty="0" smtClean="0"/>
              <a:t>UPM cycle</a:t>
            </a:r>
          </a:p>
          <a:p>
            <a:pPr lvl="1"/>
            <a:r>
              <a:rPr lang="en-US" sz="1400" dirty="0" smtClean="0"/>
              <a:t>Hollow cathode preheating ~35-45 s</a:t>
            </a:r>
          </a:p>
          <a:p>
            <a:pPr lvl="1"/>
            <a:r>
              <a:rPr lang="en-US" sz="1400" dirty="0" smtClean="0"/>
              <a:t>~100 s plasma injection (</a:t>
            </a:r>
            <a:r>
              <a:rPr lang="en-US" sz="1400" dirty="0" err="1" smtClean="0"/>
              <a:t>Xe</a:t>
            </a:r>
            <a:r>
              <a:rPr lang="en-US" sz="1400" dirty="0" smtClean="0"/>
              <a:t>+)</a:t>
            </a:r>
          </a:p>
          <a:p>
            <a:pPr lvl="1"/>
            <a:r>
              <a:rPr lang="en-US" sz="1400" dirty="0" smtClean="0"/>
              <a:t>~50 s neutral </a:t>
            </a:r>
            <a:r>
              <a:rPr lang="en-US" sz="1400" dirty="0" err="1" smtClean="0"/>
              <a:t>Xe</a:t>
            </a:r>
            <a:r>
              <a:rPr lang="en-US" sz="1400" dirty="0" smtClean="0"/>
              <a:t> release (</a:t>
            </a:r>
            <a:r>
              <a:rPr lang="en-US" sz="1400" dirty="0" err="1" smtClean="0"/>
              <a:t>Xe</a:t>
            </a:r>
            <a:r>
              <a:rPr lang="en-US" sz="1400" dirty="0" smtClean="0"/>
              <a:t>-B)</a:t>
            </a:r>
          </a:p>
          <a:p>
            <a:r>
              <a:rPr lang="en-US" sz="1800" dirty="0" smtClean="0"/>
              <a:t>HK data 0.32/0.08s</a:t>
            </a:r>
          </a:p>
          <a:p>
            <a:endParaRPr lang="cs-CZ" dirty="0"/>
          </a:p>
        </p:txBody>
      </p:sp>
      <p:sp>
        <p:nvSpPr>
          <p:cNvPr id="3" name="Nadpis 2"/>
          <p:cNvSpPr>
            <a:spLocks noGrp="1"/>
          </p:cNvSpPr>
          <p:nvPr>
            <p:ph type="title"/>
          </p:nvPr>
        </p:nvSpPr>
        <p:spPr>
          <a:xfrm>
            <a:off x="539552" y="260648"/>
            <a:ext cx="8229600" cy="737761"/>
          </a:xfrm>
        </p:spPr>
        <p:txBody>
          <a:bodyPr/>
          <a:lstStyle/>
          <a:p>
            <a:r>
              <a:rPr lang="en-US" dirty="0" smtClean="0"/>
              <a:t>UPM – xenon plasma injector</a:t>
            </a:r>
            <a:endParaRPr lang="cs-CZ" dirty="0"/>
          </a:p>
        </p:txBody>
      </p:sp>
      <p:grpSp>
        <p:nvGrpSpPr>
          <p:cNvPr id="6" name="Skupina 5"/>
          <p:cNvGrpSpPr/>
          <p:nvPr/>
        </p:nvGrpSpPr>
        <p:grpSpPr>
          <a:xfrm>
            <a:off x="4514022" y="2780928"/>
            <a:ext cx="4629978" cy="4050522"/>
            <a:chOff x="4514022" y="2780928"/>
            <a:chExt cx="4629978" cy="4050522"/>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14022" y="2794958"/>
              <a:ext cx="4594532" cy="40364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ovéPole 4"/>
            <p:cNvSpPr txBox="1"/>
            <p:nvPr/>
          </p:nvSpPr>
          <p:spPr>
            <a:xfrm>
              <a:off x="6948264" y="2780928"/>
              <a:ext cx="2195736" cy="338554"/>
            </a:xfrm>
            <a:prstGeom prst="rect">
              <a:avLst/>
            </a:prstGeom>
            <a:noFill/>
          </p:spPr>
          <p:txBody>
            <a:bodyPr wrap="square" rtlCol="0">
              <a:spAutoFit/>
            </a:bodyPr>
            <a:lstStyle/>
            <a:p>
              <a:pPr algn="r"/>
              <a:r>
                <a:rPr lang="en-US" sz="1600" i="1" dirty="0" err="1" smtClean="0"/>
                <a:t>Arcimovich</a:t>
              </a:r>
              <a:r>
                <a:rPr lang="en-US" sz="1600" i="1" dirty="0" smtClean="0"/>
                <a:t> et al., KI1974</a:t>
              </a:r>
              <a:endParaRPr lang="cs-CZ" sz="1600" i="1" dirty="0"/>
            </a:p>
          </p:txBody>
        </p:sp>
      </p:grpSp>
      <p:sp>
        <p:nvSpPr>
          <p:cNvPr id="4" name="Zástupný symbol pro číslo snímku 3"/>
          <p:cNvSpPr>
            <a:spLocks noGrp="1"/>
          </p:cNvSpPr>
          <p:nvPr>
            <p:ph type="sldNum" sz="quarter" idx="11"/>
          </p:nvPr>
        </p:nvSpPr>
        <p:spPr/>
        <p:txBody>
          <a:bodyPr/>
          <a:lstStyle/>
          <a:p>
            <a:pPr algn="r"/>
            <a:fld id="{D4C49B74-5DB2-4B03-B1D2-7F6A3C51C318}" type="slidenum">
              <a:rPr lang="en-US" smtClean="0"/>
              <a:pPr algn="r"/>
              <a:t>15</a:t>
            </a:fld>
            <a:endParaRPr lang="en-US"/>
          </a:p>
        </p:txBody>
      </p:sp>
    </p:spTree>
    <p:extLst>
      <p:ext uri="{BB962C8B-B14F-4D97-AF65-F5344CB8AC3E}">
        <p14:creationId xmlns:p14="http://schemas.microsoft.com/office/powerpoint/2010/main" val="155612952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text 1"/>
          <p:cNvSpPr>
            <a:spLocks noGrp="1"/>
          </p:cNvSpPr>
          <p:nvPr>
            <p:ph type="body" idx="1"/>
          </p:nvPr>
        </p:nvSpPr>
        <p:spPr>
          <a:xfrm>
            <a:off x="251520" y="1052736"/>
            <a:ext cx="8784976" cy="5073427"/>
          </a:xfrm>
        </p:spPr>
        <p:txBody>
          <a:bodyPr>
            <a:normAutofit/>
          </a:bodyPr>
          <a:lstStyle/>
          <a:p>
            <a:r>
              <a:rPr lang="en-US" sz="1600" dirty="0" smtClean="0"/>
              <a:t>UEM-2 : F40K – quasi-steady mean electron beam current </a:t>
            </a:r>
            <a:r>
              <a:rPr lang="en-US" sz="1200" dirty="0" smtClean="0"/>
              <a:t>w. 2</a:t>
            </a:r>
            <a:r>
              <a:rPr lang="el-GR" sz="1200" dirty="0" smtClean="0"/>
              <a:t>μ</a:t>
            </a:r>
            <a:r>
              <a:rPr lang="en-US" sz="1200" dirty="0" smtClean="0"/>
              <a:t>s pulse modulation (40kHz)</a:t>
            </a:r>
            <a:endParaRPr lang="en-US" sz="1600" dirty="0" smtClean="0"/>
          </a:p>
          <a:p>
            <a:r>
              <a:rPr lang="en-US" sz="1600" dirty="0" smtClean="0"/>
              <a:t>UEM-2 : S250,S15.6 (F30.5-F15.6K) – basic cycle 23s (</a:t>
            </a:r>
            <a:r>
              <a:rPr lang="en-US" sz="1400" dirty="0" smtClean="0"/>
              <a:t>1s gaps, 1s modulated beam current</a:t>
            </a:r>
            <a:r>
              <a:rPr lang="en-US" sz="1400" dirty="0"/>
              <a:t>, 2</a:t>
            </a:r>
            <a:r>
              <a:rPr lang="el-GR" sz="1400" dirty="0"/>
              <a:t>μ</a:t>
            </a:r>
            <a:r>
              <a:rPr lang="en-US" sz="1400" dirty="0" smtClean="0"/>
              <a:t>s/32</a:t>
            </a:r>
            <a:r>
              <a:rPr lang="el-GR" sz="1400" dirty="0" smtClean="0"/>
              <a:t>μ</a:t>
            </a:r>
            <a:r>
              <a:rPr lang="en-US" sz="1400" dirty="0" smtClean="0"/>
              <a:t>s </a:t>
            </a:r>
            <a:r>
              <a:rPr lang="en-US" sz="1400" dirty="0" err="1" smtClean="0"/>
              <a:t>puls</a:t>
            </a:r>
            <a:r>
              <a:rPr lang="en-US" sz="1600" dirty="0" smtClean="0"/>
              <a:t>)</a:t>
            </a:r>
          </a:p>
          <a:p>
            <a:r>
              <a:rPr lang="en-US" sz="1600" dirty="0" smtClean="0"/>
              <a:t>Electron beam peak current preset in steps within ~30-100 mA range</a:t>
            </a:r>
          </a:p>
          <a:p>
            <a:r>
              <a:rPr lang="en-US" sz="1600" dirty="0" smtClean="0">
                <a:solidFill>
                  <a:srgbClr val="FF0000"/>
                </a:solidFill>
              </a:rPr>
              <a:t>UEM-2 and UPM cycles not synchronized, total AE length ~3-5 min</a:t>
            </a:r>
          </a:p>
          <a:p>
            <a:r>
              <a:rPr lang="en-US" sz="1600" dirty="0" smtClean="0"/>
              <a:t>UPM : X0 – steady DC emission, X1000 – 1kHz </a:t>
            </a:r>
            <a:r>
              <a:rPr lang="en-US" sz="1600" dirty="0" err="1" smtClean="0"/>
              <a:t>Xe</a:t>
            </a:r>
            <a:r>
              <a:rPr lang="en-US" sz="1600" dirty="0" smtClean="0"/>
              <a:t>+ current modulation, square wave 1:1 </a:t>
            </a:r>
            <a:r>
              <a:rPr lang="en-US" sz="800" dirty="0" smtClean="0"/>
              <a:t>(F62,F125,F250,F500)</a:t>
            </a:r>
          </a:p>
          <a:p>
            <a:r>
              <a:rPr lang="en-US" sz="1600" dirty="0" smtClean="0"/>
              <a:t>Internal or external feedback? =&gt; </a:t>
            </a:r>
            <a:r>
              <a:rPr lang="en-US" sz="1600" dirty="0" smtClean="0">
                <a:solidFill>
                  <a:srgbClr val="7030A0"/>
                </a:solidFill>
              </a:rPr>
              <a:t>additional ~0.12Hz </a:t>
            </a:r>
            <a:r>
              <a:rPr lang="en-US" sz="1600" dirty="0" err="1" smtClean="0">
                <a:solidFill>
                  <a:srgbClr val="7030A0"/>
                </a:solidFill>
              </a:rPr>
              <a:t>Xe</a:t>
            </a:r>
            <a:r>
              <a:rPr lang="en-US" sz="1600" dirty="0" smtClean="0">
                <a:solidFill>
                  <a:srgbClr val="7030A0"/>
                </a:solidFill>
              </a:rPr>
              <a:t>+ current modulation </a:t>
            </a:r>
            <a:r>
              <a:rPr lang="en-US" sz="1200" dirty="0" smtClean="0">
                <a:solidFill>
                  <a:srgbClr val="7030A0"/>
                </a:solidFill>
              </a:rPr>
              <a:t>(up to 20%)</a:t>
            </a:r>
          </a:p>
          <a:p>
            <a:r>
              <a:rPr lang="en-US" sz="1600" dirty="0" smtClean="0"/>
              <a:t>Neutral </a:t>
            </a:r>
            <a:r>
              <a:rPr lang="en-US" sz="1600" dirty="0" err="1" smtClean="0"/>
              <a:t>Xe</a:t>
            </a:r>
            <a:r>
              <a:rPr lang="en-US" sz="1600" dirty="0" smtClean="0"/>
              <a:t> injection and  hollow cathode emission starts several tens of seconds earlier</a:t>
            </a:r>
          </a:p>
          <a:p>
            <a:pPr marL="0" indent="0">
              <a:buNone/>
            </a:pPr>
            <a:endParaRPr lang="en-US" sz="1800" dirty="0" smtClean="0"/>
          </a:p>
          <a:p>
            <a:pPr marL="0" indent="0">
              <a:buNone/>
            </a:pPr>
            <a:endParaRPr lang="en-US" sz="1800" dirty="0"/>
          </a:p>
        </p:txBody>
      </p:sp>
      <p:sp>
        <p:nvSpPr>
          <p:cNvPr id="3" name="Nadpis 2"/>
          <p:cNvSpPr>
            <a:spLocks noGrp="1"/>
          </p:cNvSpPr>
          <p:nvPr>
            <p:ph type="title"/>
          </p:nvPr>
        </p:nvSpPr>
        <p:spPr>
          <a:xfrm>
            <a:off x="457200" y="359465"/>
            <a:ext cx="8229600" cy="693271"/>
          </a:xfrm>
        </p:spPr>
        <p:txBody>
          <a:bodyPr>
            <a:normAutofit/>
          </a:bodyPr>
          <a:lstStyle/>
          <a:p>
            <a:r>
              <a:rPr lang="en-US" dirty="0" smtClean="0"/>
              <a:t>UEM-2  and UPM modulation profiles</a:t>
            </a:r>
            <a:endParaRPr lang="cs-CZ" dirty="0"/>
          </a:p>
        </p:txBody>
      </p:sp>
      <p:grpSp>
        <p:nvGrpSpPr>
          <p:cNvPr id="14" name="Skupina 13"/>
          <p:cNvGrpSpPr/>
          <p:nvPr/>
        </p:nvGrpSpPr>
        <p:grpSpPr>
          <a:xfrm>
            <a:off x="395536" y="2996952"/>
            <a:ext cx="7375128" cy="3744416"/>
            <a:chOff x="395536" y="2996952"/>
            <a:chExt cx="7375128" cy="3744416"/>
          </a:xfrm>
        </p:grpSpPr>
        <p:grpSp>
          <p:nvGrpSpPr>
            <p:cNvPr id="6" name="Skupina 5"/>
            <p:cNvGrpSpPr/>
            <p:nvPr/>
          </p:nvGrpSpPr>
          <p:grpSpPr>
            <a:xfrm>
              <a:off x="395536" y="3140968"/>
              <a:ext cx="7375128" cy="3600400"/>
              <a:chOff x="395536" y="3140968"/>
              <a:chExt cx="7375128" cy="3600400"/>
            </a:xfrm>
          </p:grpSpPr>
          <p:sp>
            <p:nvSpPr>
              <p:cNvPr id="5" name="Obdélník 4"/>
              <p:cNvSpPr/>
              <p:nvPr/>
            </p:nvSpPr>
            <p:spPr>
              <a:xfrm>
                <a:off x="395536" y="3140968"/>
                <a:ext cx="1440160" cy="3600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47664" y="3140968"/>
                <a:ext cx="6223000" cy="360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ovéPole 3"/>
              <p:cNvSpPr txBox="1"/>
              <p:nvPr/>
            </p:nvSpPr>
            <p:spPr>
              <a:xfrm>
                <a:off x="395536" y="3789040"/>
                <a:ext cx="1152128" cy="369332"/>
              </a:xfrm>
              <a:prstGeom prst="rect">
                <a:avLst/>
              </a:prstGeom>
              <a:noFill/>
            </p:spPr>
            <p:txBody>
              <a:bodyPr wrap="square" rtlCol="0">
                <a:spAutoFit/>
              </a:bodyPr>
              <a:lstStyle/>
              <a:p>
                <a:r>
                  <a:rPr lang="en-US" dirty="0" smtClean="0"/>
                  <a:t>UEM-2</a:t>
                </a:r>
                <a:endParaRPr lang="cs-CZ" dirty="0"/>
              </a:p>
            </p:txBody>
          </p:sp>
          <p:sp>
            <p:nvSpPr>
              <p:cNvPr id="7" name="TextovéPole 6"/>
              <p:cNvSpPr txBox="1"/>
              <p:nvPr/>
            </p:nvSpPr>
            <p:spPr>
              <a:xfrm>
                <a:off x="467544" y="5229200"/>
                <a:ext cx="1152128" cy="369332"/>
              </a:xfrm>
              <a:prstGeom prst="rect">
                <a:avLst/>
              </a:prstGeom>
              <a:noFill/>
            </p:spPr>
            <p:txBody>
              <a:bodyPr wrap="square" rtlCol="0">
                <a:spAutoFit/>
              </a:bodyPr>
              <a:lstStyle/>
              <a:p>
                <a:r>
                  <a:rPr lang="en-US" dirty="0" smtClean="0"/>
                  <a:t>UPM</a:t>
                </a:r>
                <a:endParaRPr lang="cs-CZ" dirty="0"/>
              </a:p>
            </p:txBody>
          </p:sp>
        </p:grpSp>
        <p:sp>
          <p:nvSpPr>
            <p:cNvPr id="8" name="TextovéPole 7"/>
            <p:cNvSpPr txBox="1"/>
            <p:nvPr/>
          </p:nvSpPr>
          <p:spPr>
            <a:xfrm>
              <a:off x="755576" y="2996952"/>
              <a:ext cx="7015088" cy="307777"/>
            </a:xfrm>
            <a:prstGeom prst="rect">
              <a:avLst/>
            </a:prstGeom>
            <a:solidFill>
              <a:schemeClr val="bg1"/>
            </a:solidFill>
          </p:spPr>
          <p:txBody>
            <a:bodyPr wrap="square" rtlCol="0">
              <a:spAutoFit/>
            </a:bodyPr>
            <a:lstStyle/>
            <a:p>
              <a:r>
                <a:rPr lang="en-US" sz="1400" dirty="0" smtClean="0"/>
                <a:t>S250: DC, </a:t>
              </a:r>
              <a:r>
                <a:rPr lang="cs-CZ" sz="1400" dirty="0" smtClean="0"/>
                <a:t>30.5</a:t>
              </a:r>
              <a:r>
                <a:rPr lang="cs-CZ" sz="1400" dirty="0"/>
                <a:t>, </a:t>
              </a:r>
              <a:r>
                <a:rPr lang="cs-CZ" sz="1400" dirty="0" smtClean="0"/>
                <a:t>122, </a:t>
              </a:r>
              <a:r>
                <a:rPr lang="cs-CZ" sz="1400" dirty="0"/>
                <a:t>488.3, 976.6, 3906.2, </a:t>
              </a:r>
              <a:r>
                <a:rPr lang="cs-CZ" sz="1400" dirty="0" smtClean="0"/>
                <a:t>7812.5</a:t>
              </a:r>
              <a:r>
                <a:rPr lang="cs-CZ" sz="1400" dirty="0"/>
                <a:t>, </a:t>
              </a:r>
              <a:r>
                <a:rPr lang="cs-CZ" sz="1400" dirty="0" smtClean="0"/>
                <a:t>15625, 31250, 62500, 125000, 250000</a:t>
              </a:r>
              <a:r>
                <a:rPr lang="en-US" sz="1400" dirty="0" smtClean="0"/>
                <a:t> Hz</a:t>
              </a:r>
              <a:endParaRPr lang="cs-CZ" sz="1400" dirty="0"/>
            </a:p>
          </p:txBody>
        </p:sp>
        <p:cxnSp>
          <p:nvCxnSpPr>
            <p:cNvPr id="10" name="Přímá spojnice se šipkou 9"/>
            <p:cNvCxnSpPr/>
            <p:nvPr/>
          </p:nvCxnSpPr>
          <p:spPr>
            <a:xfrm>
              <a:off x="1403648" y="3289920"/>
              <a:ext cx="2448272" cy="13908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2" name="Přímá spojnice se šipkou 11"/>
            <p:cNvCxnSpPr/>
            <p:nvPr/>
          </p:nvCxnSpPr>
          <p:spPr>
            <a:xfrm flipH="1">
              <a:off x="4355976" y="3289920"/>
              <a:ext cx="2304256" cy="49912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sp>
        <p:nvSpPr>
          <p:cNvPr id="9" name="TextovéPole 8"/>
          <p:cNvSpPr txBox="1"/>
          <p:nvPr/>
        </p:nvSpPr>
        <p:spPr>
          <a:xfrm>
            <a:off x="2195736" y="6106581"/>
            <a:ext cx="648072" cy="338554"/>
          </a:xfrm>
          <a:prstGeom prst="rect">
            <a:avLst/>
          </a:prstGeom>
          <a:noFill/>
        </p:spPr>
        <p:txBody>
          <a:bodyPr wrap="square" rtlCol="0">
            <a:spAutoFit/>
          </a:bodyPr>
          <a:lstStyle/>
          <a:p>
            <a:r>
              <a:rPr lang="en-US" sz="1600" dirty="0" err="1" smtClean="0">
                <a:solidFill>
                  <a:srgbClr val="00B050"/>
                </a:solidFill>
              </a:rPr>
              <a:t>Xe</a:t>
            </a:r>
            <a:r>
              <a:rPr lang="en-US" sz="1600" dirty="0" smtClean="0">
                <a:solidFill>
                  <a:srgbClr val="00B050"/>
                </a:solidFill>
              </a:rPr>
              <a:t>-A</a:t>
            </a:r>
            <a:endParaRPr lang="cs-CZ" sz="1600" dirty="0">
              <a:solidFill>
                <a:srgbClr val="00B050"/>
              </a:solidFill>
            </a:endParaRPr>
          </a:p>
        </p:txBody>
      </p:sp>
      <p:sp>
        <p:nvSpPr>
          <p:cNvPr id="15" name="TextovéPole 14"/>
          <p:cNvSpPr txBox="1"/>
          <p:nvPr/>
        </p:nvSpPr>
        <p:spPr>
          <a:xfrm>
            <a:off x="3131840" y="5391397"/>
            <a:ext cx="648072" cy="338554"/>
          </a:xfrm>
          <a:prstGeom prst="rect">
            <a:avLst/>
          </a:prstGeom>
          <a:noFill/>
        </p:spPr>
        <p:txBody>
          <a:bodyPr wrap="square" rtlCol="0">
            <a:spAutoFit/>
          </a:bodyPr>
          <a:lstStyle/>
          <a:p>
            <a:r>
              <a:rPr lang="en-US" sz="1600" dirty="0" err="1" smtClean="0">
                <a:solidFill>
                  <a:srgbClr val="00B050"/>
                </a:solidFill>
              </a:rPr>
              <a:t>Xe</a:t>
            </a:r>
            <a:r>
              <a:rPr lang="en-US" sz="1600" dirty="0" smtClean="0">
                <a:solidFill>
                  <a:srgbClr val="00B050"/>
                </a:solidFill>
              </a:rPr>
              <a:t>+</a:t>
            </a:r>
            <a:endParaRPr lang="cs-CZ" sz="1600" dirty="0">
              <a:solidFill>
                <a:srgbClr val="00B050"/>
              </a:solidFill>
            </a:endParaRPr>
          </a:p>
        </p:txBody>
      </p:sp>
      <p:sp>
        <p:nvSpPr>
          <p:cNvPr id="16" name="TextovéPole 15"/>
          <p:cNvSpPr txBox="1"/>
          <p:nvPr/>
        </p:nvSpPr>
        <p:spPr>
          <a:xfrm>
            <a:off x="5940152" y="5389994"/>
            <a:ext cx="648072" cy="338554"/>
          </a:xfrm>
          <a:prstGeom prst="rect">
            <a:avLst/>
          </a:prstGeom>
          <a:noFill/>
        </p:spPr>
        <p:txBody>
          <a:bodyPr wrap="square" rtlCol="0">
            <a:spAutoFit/>
          </a:bodyPr>
          <a:lstStyle/>
          <a:p>
            <a:r>
              <a:rPr lang="en-US" sz="1600" dirty="0" err="1" smtClean="0">
                <a:solidFill>
                  <a:srgbClr val="00B050"/>
                </a:solidFill>
              </a:rPr>
              <a:t>Xe</a:t>
            </a:r>
            <a:r>
              <a:rPr lang="en-US" sz="1600" dirty="0" smtClean="0">
                <a:solidFill>
                  <a:srgbClr val="00B050"/>
                </a:solidFill>
              </a:rPr>
              <a:t>+</a:t>
            </a:r>
            <a:endParaRPr lang="cs-CZ" sz="1600" dirty="0">
              <a:solidFill>
                <a:srgbClr val="00B050"/>
              </a:solidFill>
            </a:endParaRPr>
          </a:p>
        </p:txBody>
      </p:sp>
      <p:sp>
        <p:nvSpPr>
          <p:cNvPr id="17" name="TextovéPole 16"/>
          <p:cNvSpPr txBox="1"/>
          <p:nvPr/>
        </p:nvSpPr>
        <p:spPr>
          <a:xfrm>
            <a:off x="4499992" y="5394702"/>
            <a:ext cx="648072" cy="338554"/>
          </a:xfrm>
          <a:prstGeom prst="rect">
            <a:avLst/>
          </a:prstGeom>
          <a:noFill/>
        </p:spPr>
        <p:txBody>
          <a:bodyPr wrap="square" rtlCol="0">
            <a:spAutoFit/>
          </a:bodyPr>
          <a:lstStyle/>
          <a:p>
            <a:r>
              <a:rPr lang="en-US" sz="1600" dirty="0" err="1" smtClean="0">
                <a:solidFill>
                  <a:srgbClr val="00B050"/>
                </a:solidFill>
              </a:rPr>
              <a:t>Xe</a:t>
            </a:r>
            <a:r>
              <a:rPr lang="en-US" sz="1600" dirty="0" smtClean="0">
                <a:solidFill>
                  <a:srgbClr val="00B050"/>
                </a:solidFill>
              </a:rPr>
              <a:t>-B</a:t>
            </a:r>
            <a:endParaRPr lang="cs-CZ" sz="1600" dirty="0">
              <a:solidFill>
                <a:srgbClr val="00B050"/>
              </a:solidFill>
            </a:endParaRPr>
          </a:p>
        </p:txBody>
      </p:sp>
      <p:sp>
        <p:nvSpPr>
          <p:cNvPr id="11" name="Zástupný symbol pro číslo snímku 10"/>
          <p:cNvSpPr>
            <a:spLocks noGrp="1"/>
          </p:cNvSpPr>
          <p:nvPr>
            <p:ph type="sldNum" sz="quarter" idx="11"/>
          </p:nvPr>
        </p:nvSpPr>
        <p:spPr/>
        <p:txBody>
          <a:bodyPr/>
          <a:lstStyle/>
          <a:p>
            <a:pPr algn="r"/>
            <a:fld id="{D4C49B74-5DB2-4B03-B1D2-7F6A3C51C318}" type="slidenum">
              <a:rPr lang="en-US" smtClean="0"/>
              <a:pPr algn="r"/>
              <a:t>16</a:t>
            </a:fld>
            <a:endParaRPr lang="en-US"/>
          </a:p>
        </p:txBody>
      </p:sp>
    </p:spTree>
    <p:extLst>
      <p:ext uri="{BB962C8B-B14F-4D97-AF65-F5344CB8AC3E}">
        <p14:creationId xmlns:p14="http://schemas.microsoft.com/office/powerpoint/2010/main" val="145415446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text 1"/>
          <p:cNvSpPr>
            <a:spLocks noGrp="1"/>
          </p:cNvSpPr>
          <p:nvPr>
            <p:ph type="body" idx="1"/>
          </p:nvPr>
        </p:nvSpPr>
        <p:spPr>
          <a:xfrm>
            <a:off x="323528" y="1196752"/>
            <a:ext cx="8712968" cy="3528391"/>
          </a:xfrm>
        </p:spPr>
        <p:txBody>
          <a:bodyPr>
            <a:normAutofit/>
          </a:bodyPr>
          <a:lstStyle/>
          <a:p>
            <a:pPr>
              <a:spcAft>
                <a:spcPts val="600"/>
              </a:spcAft>
            </a:pPr>
            <a:r>
              <a:rPr lang="en-US" sz="1800" dirty="0" smtClean="0"/>
              <a:t>Sensor and main electronics boxes</a:t>
            </a:r>
          </a:p>
          <a:p>
            <a:pPr>
              <a:spcAft>
                <a:spcPts val="600"/>
              </a:spcAft>
            </a:pPr>
            <a:r>
              <a:rPr lang="en-US" sz="1800" dirty="0" smtClean="0"/>
              <a:t>Sensor on a boom (~0.8m in front of solar panels) in the ram direction out of </a:t>
            </a:r>
            <a:r>
              <a:rPr lang="en-US" sz="1800" dirty="0" err="1" smtClean="0"/>
              <a:t>Xe</a:t>
            </a:r>
            <a:r>
              <a:rPr lang="en-US" sz="1800" dirty="0" smtClean="0"/>
              <a:t>/electron beams, its box isolated from AUOS bus, conductive surface</a:t>
            </a:r>
          </a:p>
          <a:p>
            <a:pPr>
              <a:spcAft>
                <a:spcPts val="600"/>
              </a:spcAft>
            </a:pPr>
            <a:r>
              <a:rPr lang="en-US" sz="1800" dirty="0" smtClean="0"/>
              <a:t>Total 7 probes  </a:t>
            </a:r>
          </a:p>
          <a:p>
            <a:pPr lvl="1">
              <a:spcAft>
                <a:spcPts val="600"/>
              </a:spcAft>
            </a:pPr>
            <a:r>
              <a:rPr lang="en-US" sz="1600" dirty="0" smtClean="0"/>
              <a:t>Ion flow </a:t>
            </a:r>
            <a:r>
              <a:rPr lang="en-US" sz="1600" dirty="0" err="1" smtClean="0"/>
              <a:t>Jx,Jz</a:t>
            </a:r>
            <a:r>
              <a:rPr lang="en-US" sz="1600" dirty="0" smtClean="0"/>
              <a:t> - planar RPAs, sweep 0-12V or 0/20V=&gt; retarding characteristics =&gt; </a:t>
            </a:r>
            <a:r>
              <a:rPr lang="en-US" sz="1600" dirty="0" err="1" smtClean="0"/>
              <a:t>Ni,Tix,Tiz</a:t>
            </a:r>
            <a:endParaRPr lang="en-US" sz="1600" dirty="0" smtClean="0"/>
          </a:p>
          <a:p>
            <a:pPr lvl="1">
              <a:spcAft>
                <a:spcPts val="600"/>
              </a:spcAft>
            </a:pPr>
            <a:r>
              <a:rPr lang="en-US" sz="1600" dirty="0" smtClean="0"/>
              <a:t>Ion </a:t>
            </a:r>
            <a:r>
              <a:rPr lang="en-US" sz="1600" dirty="0" err="1" smtClean="0"/>
              <a:t>driftmeter</a:t>
            </a:r>
            <a:r>
              <a:rPr lang="en-US" sz="1600" dirty="0" smtClean="0"/>
              <a:t> – 1 planar trap with divided collectors</a:t>
            </a:r>
          </a:p>
          <a:p>
            <a:pPr lvl="1">
              <a:spcAft>
                <a:spcPts val="600"/>
              </a:spcAft>
            </a:pPr>
            <a:r>
              <a:rPr lang="en-US" sz="1600" dirty="0"/>
              <a:t>F</a:t>
            </a:r>
            <a:r>
              <a:rPr lang="en-US" sz="1600" dirty="0" smtClean="0"/>
              <a:t>loating potential measurement =&gt; complete KM-10 box biased to the same voltage </a:t>
            </a:r>
            <a:r>
              <a:rPr lang="en-US" sz="1200" dirty="0" smtClean="0">
                <a:solidFill>
                  <a:srgbClr val="0070C0"/>
                </a:solidFill>
              </a:rPr>
              <a:t>(+/-90V range not achieved) </a:t>
            </a:r>
            <a:endParaRPr lang="en-US" sz="1600" baseline="30000" dirty="0" smtClean="0">
              <a:solidFill>
                <a:srgbClr val="0070C0"/>
              </a:solidFill>
            </a:endParaRPr>
          </a:p>
          <a:p>
            <a:pPr lvl="1">
              <a:spcAft>
                <a:spcPts val="600"/>
              </a:spcAft>
            </a:pPr>
            <a:r>
              <a:rPr lang="en-US" sz="1600" dirty="0" smtClean="0"/>
              <a:t>Electron temperature  - 3 planar probes w. RF bias =&gt; </a:t>
            </a:r>
            <a:r>
              <a:rPr lang="en-US" sz="1600" dirty="0" err="1" smtClean="0"/>
              <a:t>Tex,Tey,Tez</a:t>
            </a:r>
            <a:r>
              <a:rPr lang="en-US" sz="1600" dirty="0" smtClean="0"/>
              <a:t> </a:t>
            </a:r>
            <a:r>
              <a:rPr lang="en-US" sz="1600" dirty="0" smtClean="0">
                <a:solidFill>
                  <a:srgbClr val="0070C0"/>
                </a:solidFill>
              </a:rPr>
              <a:t>(during some AE fluctuations over full range, mostly in saturation  =&gt; data not credible)</a:t>
            </a:r>
            <a:endParaRPr lang="en-US" dirty="0" smtClean="0"/>
          </a:p>
          <a:p>
            <a:endParaRPr lang="cs-CZ" dirty="0"/>
          </a:p>
        </p:txBody>
      </p:sp>
      <p:sp>
        <p:nvSpPr>
          <p:cNvPr id="3" name="Nadpis 2"/>
          <p:cNvSpPr>
            <a:spLocks noGrp="1"/>
          </p:cNvSpPr>
          <p:nvPr>
            <p:ph type="title"/>
          </p:nvPr>
        </p:nvSpPr>
        <p:spPr>
          <a:xfrm>
            <a:off x="467544" y="116632"/>
            <a:ext cx="8229600" cy="936104"/>
          </a:xfrm>
        </p:spPr>
        <p:txBody>
          <a:bodyPr/>
          <a:lstStyle/>
          <a:p>
            <a:r>
              <a:rPr lang="en-US" dirty="0" smtClean="0"/>
              <a:t>KM-10 - cold plasma monitor</a:t>
            </a:r>
            <a:endParaRPr lang="cs-CZ" dirty="0"/>
          </a:p>
        </p:txBody>
      </p:sp>
      <p:graphicFrame>
        <p:nvGraphicFramePr>
          <p:cNvPr id="4" name="Tabulka 3"/>
          <p:cNvGraphicFramePr>
            <a:graphicFrameLocks noGrp="1"/>
          </p:cNvGraphicFramePr>
          <p:nvPr>
            <p:extLst>
              <p:ext uri="{D42A27DB-BD31-4B8C-83A1-F6EECF244321}">
                <p14:modId xmlns:p14="http://schemas.microsoft.com/office/powerpoint/2010/main" val="206871989"/>
              </p:ext>
            </p:extLst>
          </p:nvPr>
        </p:nvGraphicFramePr>
        <p:xfrm>
          <a:off x="251520" y="4869160"/>
          <a:ext cx="5616623" cy="1651000"/>
        </p:xfrm>
        <a:graphic>
          <a:graphicData uri="http://schemas.openxmlformats.org/drawingml/2006/table">
            <a:tbl>
              <a:tblPr firstRow="1" bandRow="1"/>
              <a:tblGrid>
                <a:gridCol w="792088"/>
                <a:gridCol w="1198276"/>
                <a:gridCol w="817948"/>
                <a:gridCol w="973378"/>
                <a:gridCol w="1834933"/>
              </a:tblGrid>
              <a:tr h="216024">
                <a:tc>
                  <a:txBody>
                    <a:bodyPr/>
                    <a:lstStyle/>
                    <a:p>
                      <a:r>
                        <a:rPr lang="en-US" sz="1200" dirty="0" smtClean="0"/>
                        <a:t>Output</a:t>
                      </a:r>
                      <a:endParaRPr lang="cs-CZ" sz="1200" dirty="0"/>
                    </a:p>
                  </a:txBody>
                  <a:tcPr/>
                </a:tc>
                <a:tc>
                  <a:txBody>
                    <a:bodyPr/>
                    <a:lstStyle/>
                    <a:p>
                      <a:r>
                        <a:rPr lang="en-US" sz="1200" dirty="0" smtClean="0"/>
                        <a:t>Range</a:t>
                      </a:r>
                      <a:endParaRPr lang="cs-CZ" sz="1200" dirty="0"/>
                    </a:p>
                  </a:txBody>
                  <a:tcPr/>
                </a:tc>
                <a:tc>
                  <a:txBody>
                    <a:bodyPr/>
                    <a:lstStyle/>
                    <a:p>
                      <a:r>
                        <a:rPr lang="en-US" sz="1200" dirty="0" smtClean="0"/>
                        <a:t>STO resolution</a:t>
                      </a:r>
                      <a:endParaRPr lang="cs-CZ" sz="1200" dirty="0"/>
                    </a:p>
                  </a:txBody>
                  <a:tcPr/>
                </a:tc>
                <a:tc>
                  <a:txBody>
                    <a:bodyPr/>
                    <a:lstStyle/>
                    <a:p>
                      <a:r>
                        <a:rPr lang="en-US" sz="1200" dirty="0" smtClean="0"/>
                        <a:t>RTS resolution</a:t>
                      </a:r>
                      <a:endParaRPr lang="cs-CZ" sz="1200" dirty="0"/>
                    </a:p>
                  </a:txBody>
                  <a:tcPr/>
                </a:tc>
                <a:tc>
                  <a:txBody>
                    <a:bodyPr/>
                    <a:lstStyle/>
                    <a:p>
                      <a:r>
                        <a:rPr lang="en-US" sz="1200" dirty="0" smtClean="0"/>
                        <a:t>Note</a:t>
                      </a:r>
                      <a:endParaRPr lang="cs-CZ" sz="1200" dirty="0"/>
                    </a:p>
                  </a:txBody>
                  <a:tcPr/>
                </a:tc>
              </a:tr>
              <a:tr h="229736">
                <a:tc>
                  <a:txBody>
                    <a:bodyPr/>
                    <a:lstStyle/>
                    <a:p>
                      <a:r>
                        <a:rPr lang="en-US" sz="1200" dirty="0" smtClean="0"/>
                        <a:t>FP coarse</a:t>
                      </a:r>
                      <a:endParaRPr lang="cs-CZ" sz="1200" dirty="0"/>
                    </a:p>
                  </a:txBody>
                  <a:tcPr/>
                </a:tc>
                <a:tc>
                  <a:txBody>
                    <a:bodyPr/>
                    <a:lstStyle/>
                    <a:p>
                      <a:r>
                        <a:rPr lang="en-US" sz="1200" dirty="0" smtClean="0"/>
                        <a:t>-90 - +90 V</a:t>
                      </a:r>
                      <a:endParaRPr lang="cs-CZ" sz="1200" dirty="0"/>
                    </a:p>
                  </a:txBody>
                  <a:tcPr/>
                </a:tc>
                <a:tc>
                  <a:txBody>
                    <a:bodyPr/>
                    <a:lstStyle/>
                    <a:p>
                      <a:r>
                        <a:rPr lang="en-US" sz="1200" dirty="0" smtClean="0"/>
                        <a:t>0.2 s</a:t>
                      </a:r>
                      <a:endParaRPr lang="cs-CZ" sz="1200" dirty="0"/>
                    </a:p>
                  </a:txBody>
                  <a:tcPr/>
                </a:tc>
                <a:tc>
                  <a:txBody>
                    <a:bodyPr/>
                    <a:lstStyle/>
                    <a:p>
                      <a:r>
                        <a:rPr lang="en-US" sz="1200" dirty="0" smtClean="0"/>
                        <a:t>0.64 (0.16) s</a:t>
                      </a:r>
                      <a:endParaRPr lang="cs-CZ" sz="1200" dirty="0"/>
                    </a:p>
                  </a:txBody>
                  <a:tcPr/>
                </a:tc>
                <a:tc>
                  <a:txBody>
                    <a:bodyPr/>
                    <a:lstStyle/>
                    <a:p>
                      <a:r>
                        <a:rPr lang="en-US" sz="1200" dirty="0" smtClean="0"/>
                        <a:t>Error readouts</a:t>
                      </a:r>
                      <a:endParaRPr lang="cs-CZ" sz="1200" dirty="0"/>
                    </a:p>
                  </a:txBody>
                  <a:tcPr/>
                </a:tc>
              </a:tr>
              <a:tr h="243448">
                <a:tc>
                  <a:txBody>
                    <a:bodyPr/>
                    <a:lstStyle/>
                    <a:p>
                      <a:r>
                        <a:rPr lang="en-US" sz="1200" dirty="0" smtClean="0"/>
                        <a:t>FP fine</a:t>
                      </a:r>
                      <a:endParaRPr lang="cs-CZ" sz="1200" dirty="0"/>
                    </a:p>
                  </a:txBody>
                  <a:tcPr/>
                </a:tc>
                <a:tc>
                  <a:txBody>
                    <a:bodyPr/>
                    <a:lstStyle/>
                    <a:p>
                      <a:r>
                        <a:rPr lang="en-US" sz="1200" dirty="0" smtClean="0"/>
                        <a:t>-10 -</a:t>
                      </a:r>
                      <a:r>
                        <a:rPr lang="en-US" sz="1200" baseline="0" dirty="0" smtClean="0"/>
                        <a:t> +16 V</a:t>
                      </a:r>
                      <a:endParaRPr lang="cs-CZ" sz="1200" dirty="0"/>
                    </a:p>
                  </a:txBody>
                  <a:tcPr/>
                </a:tc>
                <a:tc>
                  <a:txBody>
                    <a:bodyPr/>
                    <a:lstStyle/>
                    <a:p>
                      <a:r>
                        <a:rPr lang="en-US" sz="1200" dirty="0" smtClean="0"/>
                        <a:t>0.2 s</a:t>
                      </a:r>
                      <a:endParaRPr lang="cs-CZ" sz="1200" dirty="0"/>
                    </a:p>
                  </a:txBody>
                  <a:tcPr/>
                </a:tc>
                <a:tc>
                  <a:txBody>
                    <a:bodyPr/>
                    <a:lstStyle/>
                    <a:p>
                      <a:pPr marL="0" marR="0" indent="0" defTabSz="914400" eaLnBrk="1" fontAlgn="auto" latinLnBrk="0" hangingPunct="1">
                        <a:lnSpc>
                          <a:spcPct val="100000"/>
                        </a:lnSpc>
                        <a:spcBef>
                          <a:spcPts val="0"/>
                        </a:spcBef>
                        <a:spcAft>
                          <a:spcPts val="0"/>
                        </a:spcAft>
                        <a:buClrTx/>
                        <a:buSzTx/>
                        <a:buFontTx/>
                        <a:buNone/>
                        <a:tabLst/>
                        <a:defRPr/>
                      </a:pPr>
                      <a:r>
                        <a:rPr lang="en-US" sz="1200" dirty="0" smtClean="0"/>
                        <a:t>0.64 (0.16) s</a:t>
                      </a:r>
                      <a:endParaRPr lang="cs-CZ" sz="1200" dirty="0" smtClean="0"/>
                    </a:p>
                  </a:txBody>
                  <a:tcPr/>
                </a:tc>
                <a:tc>
                  <a:txBody>
                    <a:bodyPr/>
                    <a:lstStyle/>
                    <a:p>
                      <a:r>
                        <a:rPr lang="en-US" sz="1200" dirty="0" smtClean="0"/>
                        <a:t>OK</a:t>
                      </a:r>
                      <a:endParaRPr lang="cs-CZ" sz="1200" dirty="0"/>
                    </a:p>
                  </a:txBody>
                  <a:tcPr/>
                </a:tc>
              </a:tr>
              <a:tr h="257160">
                <a:tc>
                  <a:txBody>
                    <a:bodyPr/>
                    <a:lstStyle/>
                    <a:p>
                      <a:r>
                        <a:rPr lang="en-US" sz="1200" dirty="0" err="1" smtClean="0"/>
                        <a:t>Te</a:t>
                      </a:r>
                      <a:r>
                        <a:rPr lang="en-US" sz="1200" dirty="0" smtClean="0"/>
                        <a:t> (</a:t>
                      </a:r>
                      <a:r>
                        <a:rPr lang="en-US" sz="1200" dirty="0" err="1" smtClean="0"/>
                        <a:t>x,y,z</a:t>
                      </a:r>
                      <a:r>
                        <a:rPr lang="en-US" sz="1200" dirty="0" smtClean="0"/>
                        <a:t>)</a:t>
                      </a:r>
                      <a:endParaRPr lang="cs-CZ" sz="1200" dirty="0"/>
                    </a:p>
                  </a:txBody>
                  <a:tcPr/>
                </a:tc>
                <a:tc>
                  <a:txBody>
                    <a:bodyPr/>
                    <a:lstStyle/>
                    <a:p>
                      <a:r>
                        <a:rPr lang="en-US" sz="1200" dirty="0" smtClean="0"/>
                        <a:t>600 – 120000K</a:t>
                      </a:r>
                      <a:endParaRPr lang="cs-CZ" sz="1200" dirty="0"/>
                    </a:p>
                  </a:txBody>
                  <a:tcPr/>
                </a:tc>
                <a:tc>
                  <a:txBody>
                    <a:bodyPr/>
                    <a:lstStyle/>
                    <a:p>
                      <a:r>
                        <a:rPr lang="en-US" sz="1200" dirty="0" smtClean="0"/>
                        <a:t>0.1 s</a:t>
                      </a:r>
                      <a:endParaRPr lang="cs-CZ" sz="1200" dirty="0"/>
                    </a:p>
                  </a:txBody>
                  <a:tcPr/>
                </a:tc>
                <a:tc>
                  <a:txBody>
                    <a:bodyPr/>
                    <a:lstStyle/>
                    <a:p>
                      <a:r>
                        <a:rPr lang="en-US" sz="1200" dirty="0" smtClean="0"/>
                        <a:t>0.32 (0.08) s</a:t>
                      </a:r>
                      <a:endParaRPr lang="cs-CZ" sz="1200" dirty="0"/>
                    </a:p>
                  </a:txBody>
                  <a:tcPr/>
                </a:tc>
                <a:tc>
                  <a:txBody>
                    <a:bodyPr/>
                    <a:lstStyle/>
                    <a:p>
                      <a:r>
                        <a:rPr lang="en-US" sz="1200" dirty="0" smtClean="0"/>
                        <a:t>Often unusable during AE</a:t>
                      </a:r>
                      <a:endParaRPr lang="cs-CZ" sz="1200" dirty="0"/>
                    </a:p>
                  </a:txBody>
                  <a:tcPr/>
                </a:tc>
              </a:tr>
              <a:tr h="370840">
                <a:tc>
                  <a:txBody>
                    <a:bodyPr/>
                    <a:lstStyle/>
                    <a:p>
                      <a:r>
                        <a:rPr lang="en-US" sz="1200" dirty="0" smtClean="0"/>
                        <a:t>Ni (</a:t>
                      </a:r>
                      <a:r>
                        <a:rPr lang="en-US" sz="1200" dirty="0" err="1" smtClean="0"/>
                        <a:t>x,z</a:t>
                      </a:r>
                      <a:r>
                        <a:rPr lang="en-US" sz="1200" dirty="0" smtClean="0"/>
                        <a:t>)</a:t>
                      </a:r>
                      <a:endParaRPr lang="cs-CZ" sz="1200" dirty="0"/>
                    </a:p>
                  </a:txBody>
                  <a:tcPr/>
                </a:tc>
                <a:tc>
                  <a:txBody>
                    <a:bodyPr/>
                    <a:lstStyle/>
                    <a:p>
                      <a:pPr marL="0" marR="0" indent="0" defTabSz="914400" eaLnBrk="1" fontAlgn="auto" latinLnBrk="0" hangingPunct="1">
                        <a:lnSpc>
                          <a:spcPct val="100000"/>
                        </a:lnSpc>
                        <a:spcBef>
                          <a:spcPts val="0"/>
                        </a:spcBef>
                        <a:spcAft>
                          <a:spcPts val="0"/>
                        </a:spcAft>
                        <a:buClrTx/>
                        <a:buSzTx/>
                        <a:buFontTx/>
                        <a:buNone/>
                        <a:tabLst/>
                        <a:defRPr/>
                      </a:pPr>
                      <a:r>
                        <a:rPr lang="en-US" sz="1200" dirty="0" smtClean="0"/>
                        <a:t>10</a:t>
                      </a:r>
                      <a:r>
                        <a:rPr lang="en-US" sz="1200" baseline="30000" dirty="0" smtClean="0"/>
                        <a:t>2</a:t>
                      </a:r>
                      <a:r>
                        <a:rPr lang="en-US" sz="1200" dirty="0" smtClean="0"/>
                        <a:t> – 5x10</a:t>
                      </a:r>
                      <a:r>
                        <a:rPr lang="en-US" sz="1200" baseline="30000" dirty="0" smtClean="0"/>
                        <a:t>6</a:t>
                      </a:r>
                      <a:r>
                        <a:rPr lang="en-US" sz="1200" dirty="0" smtClean="0"/>
                        <a:t> cm</a:t>
                      </a:r>
                      <a:r>
                        <a:rPr lang="en-US" sz="1200" baseline="30000" dirty="0" smtClean="0"/>
                        <a:t>-3</a:t>
                      </a:r>
                    </a:p>
                  </a:txBody>
                  <a:tcPr/>
                </a:tc>
                <a:tc>
                  <a:txBody>
                    <a:bodyPr/>
                    <a:lstStyle/>
                    <a:p>
                      <a:r>
                        <a:rPr lang="en-US" sz="1200" dirty="0" smtClean="0"/>
                        <a:t>0.2 s</a:t>
                      </a:r>
                      <a:endParaRPr lang="cs-CZ" sz="1200" dirty="0"/>
                    </a:p>
                  </a:txBody>
                  <a:tcPr/>
                </a:tc>
                <a:tc>
                  <a:txBody>
                    <a:bodyPr/>
                    <a:lstStyle/>
                    <a:p>
                      <a:pPr marL="0" marR="0" indent="0" defTabSz="914400" eaLnBrk="1" fontAlgn="auto" latinLnBrk="0" hangingPunct="1">
                        <a:lnSpc>
                          <a:spcPct val="100000"/>
                        </a:lnSpc>
                        <a:spcBef>
                          <a:spcPts val="0"/>
                        </a:spcBef>
                        <a:spcAft>
                          <a:spcPts val="0"/>
                        </a:spcAft>
                        <a:buClrTx/>
                        <a:buSzTx/>
                        <a:buFontTx/>
                        <a:buNone/>
                        <a:tabLst/>
                        <a:defRPr/>
                      </a:pPr>
                      <a:r>
                        <a:rPr lang="en-US" sz="1200" dirty="0" smtClean="0"/>
                        <a:t>0.64 (0.16) s</a:t>
                      </a:r>
                      <a:endParaRPr lang="cs-CZ" sz="1200" dirty="0" smtClean="0"/>
                    </a:p>
                  </a:txBody>
                  <a:tcPr/>
                </a:tc>
                <a:tc>
                  <a:txBody>
                    <a:bodyPr/>
                    <a:lstStyle/>
                    <a:p>
                      <a:r>
                        <a:rPr lang="en-US" sz="1200" dirty="0" smtClean="0"/>
                        <a:t>RPA sweep</a:t>
                      </a:r>
                      <a:r>
                        <a:rPr lang="en-US" sz="1200" baseline="0" dirty="0" smtClean="0"/>
                        <a:t> ~4s</a:t>
                      </a:r>
                      <a:endParaRPr lang="cs-CZ" sz="1200" dirty="0"/>
                    </a:p>
                  </a:txBody>
                  <a:tcPr/>
                </a:tc>
              </a:tr>
            </a:tbl>
          </a:graphicData>
        </a:graphic>
      </p:graphicFrame>
      <p:sp>
        <p:nvSpPr>
          <p:cNvPr id="6" name="Obdélník 5"/>
          <p:cNvSpPr/>
          <p:nvPr/>
        </p:nvSpPr>
        <p:spPr>
          <a:xfrm>
            <a:off x="5940153" y="4169809"/>
            <a:ext cx="3240359" cy="307777"/>
          </a:xfrm>
          <a:prstGeom prst="rect">
            <a:avLst/>
          </a:prstGeom>
        </p:spPr>
        <p:txBody>
          <a:bodyPr wrap="square">
            <a:spAutoFit/>
          </a:bodyPr>
          <a:lstStyle/>
          <a:p>
            <a:r>
              <a:rPr lang="en-US" sz="1400" dirty="0" smtClean="0"/>
              <a:t>KM-10 sensor EM </a:t>
            </a:r>
            <a:r>
              <a:rPr lang="en-US" sz="1400" i="1" dirty="0" smtClean="0"/>
              <a:t>(Photo</a:t>
            </a:r>
            <a:r>
              <a:rPr lang="en-US" sz="1400" i="1" dirty="0"/>
              <a:t>: courtesy of </a:t>
            </a:r>
            <a:r>
              <a:rPr lang="en-US" sz="1400" i="1" dirty="0" smtClean="0"/>
              <a:t>IAP)</a:t>
            </a:r>
            <a:endParaRPr lang="cs-CZ" sz="1400" dirty="0"/>
          </a:p>
        </p:txBody>
      </p:sp>
      <p:grpSp>
        <p:nvGrpSpPr>
          <p:cNvPr id="9" name="Skupina 8"/>
          <p:cNvGrpSpPr/>
          <p:nvPr/>
        </p:nvGrpSpPr>
        <p:grpSpPr>
          <a:xfrm>
            <a:off x="5940152" y="4477586"/>
            <a:ext cx="3456384" cy="2283179"/>
            <a:chOff x="5940152" y="4477586"/>
            <a:chExt cx="3456384" cy="2283179"/>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0152" y="4477586"/>
              <a:ext cx="3096344" cy="22831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7" name="Přímá spojnice se šipkou 6"/>
            <p:cNvCxnSpPr/>
            <p:nvPr/>
          </p:nvCxnSpPr>
          <p:spPr>
            <a:xfrm flipV="1">
              <a:off x="8388424" y="4725144"/>
              <a:ext cx="0" cy="432048"/>
            </a:xfrm>
            <a:prstGeom prst="straightConnector1">
              <a:avLst/>
            </a:prstGeom>
            <a:ln w="28575">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8" name="TextovéPole 7"/>
            <p:cNvSpPr txBox="1"/>
            <p:nvPr/>
          </p:nvSpPr>
          <p:spPr>
            <a:xfrm>
              <a:off x="8316416" y="4797152"/>
              <a:ext cx="1080120" cy="369332"/>
            </a:xfrm>
            <a:prstGeom prst="rect">
              <a:avLst/>
            </a:prstGeom>
            <a:noFill/>
          </p:spPr>
          <p:txBody>
            <a:bodyPr wrap="square" rtlCol="0">
              <a:spAutoFit/>
            </a:bodyPr>
            <a:lstStyle/>
            <a:p>
              <a:r>
                <a:rPr lang="en-US" b="1" dirty="0" smtClean="0">
                  <a:solidFill>
                    <a:srgbClr val="FFFF00"/>
                  </a:solidFill>
                </a:rPr>
                <a:t>+X,Vs/c</a:t>
              </a:r>
              <a:endParaRPr lang="cs-CZ" b="1" dirty="0">
                <a:solidFill>
                  <a:srgbClr val="FFFF00"/>
                </a:solidFill>
              </a:endParaRPr>
            </a:p>
          </p:txBody>
        </p:sp>
      </p:grpSp>
      <p:sp>
        <p:nvSpPr>
          <p:cNvPr id="5" name="Zástupný symbol pro číslo snímku 4"/>
          <p:cNvSpPr>
            <a:spLocks noGrp="1"/>
          </p:cNvSpPr>
          <p:nvPr>
            <p:ph type="sldNum" sz="quarter" idx="11"/>
          </p:nvPr>
        </p:nvSpPr>
        <p:spPr/>
        <p:txBody>
          <a:bodyPr/>
          <a:lstStyle/>
          <a:p>
            <a:pPr algn="r"/>
            <a:fld id="{D4C49B74-5DB2-4B03-B1D2-7F6A3C51C318}" type="slidenum">
              <a:rPr lang="en-US" smtClean="0"/>
              <a:pPr algn="r"/>
              <a:t>17</a:t>
            </a:fld>
            <a:endParaRPr lang="en-US"/>
          </a:p>
        </p:txBody>
      </p:sp>
    </p:spTree>
    <p:extLst>
      <p:ext uri="{BB962C8B-B14F-4D97-AF65-F5344CB8AC3E}">
        <p14:creationId xmlns:p14="http://schemas.microsoft.com/office/powerpoint/2010/main" val="159527388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text 1"/>
          <p:cNvSpPr>
            <a:spLocks noGrp="1"/>
          </p:cNvSpPr>
          <p:nvPr>
            <p:ph type="body" idx="1"/>
          </p:nvPr>
        </p:nvSpPr>
        <p:spPr>
          <a:xfrm>
            <a:off x="107504" y="1783357"/>
            <a:ext cx="5580423" cy="4918589"/>
          </a:xfrm>
        </p:spPr>
        <p:txBody>
          <a:bodyPr>
            <a:normAutofit fontScale="92500" lnSpcReduction="10000"/>
          </a:bodyPr>
          <a:lstStyle/>
          <a:p>
            <a:r>
              <a:rPr lang="en-US" sz="1900" dirty="0" smtClean="0"/>
              <a:t>2 blocks </a:t>
            </a:r>
          </a:p>
          <a:p>
            <a:pPr lvl="1"/>
            <a:r>
              <a:rPr lang="en-US" sz="1500" dirty="0" smtClean="0"/>
              <a:t>AP1 on 1m boom </a:t>
            </a:r>
            <a:r>
              <a:rPr lang="cs-CZ" sz="1500" dirty="0" err="1" smtClean="0"/>
              <a:t>ahead</a:t>
            </a:r>
            <a:r>
              <a:rPr lang="cs-CZ" sz="1500" dirty="0" smtClean="0"/>
              <a:t> </a:t>
            </a:r>
            <a:r>
              <a:rPr lang="en-US" sz="1500" dirty="0" smtClean="0"/>
              <a:t>(45</a:t>
            </a:r>
            <a:r>
              <a:rPr lang="cs-CZ" sz="1500" dirty="0" smtClean="0"/>
              <a:t>° to </a:t>
            </a:r>
            <a:r>
              <a:rPr lang="en-US" sz="1500" dirty="0" smtClean="0"/>
              <a:t>XZ plane)</a:t>
            </a:r>
            <a:endParaRPr lang="cs-CZ" sz="1500" dirty="0" smtClean="0"/>
          </a:p>
          <a:p>
            <a:pPr lvl="1"/>
            <a:r>
              <a:rPr lang="en-US" sz="1500" dirty="0" smtClean="0"/>
              <a:t>AP2 </a:t>
            </a:r>
            <a:r>
              <a:rPr lang="ru-RU" sz="1500" dirty="0" smtClean="0"/>
              <a:t>0.5</a:t>
            </a:r>
            <a:r>
              <a:rPr lang="en-US" sz="1500" dirty="0" smtClean="0"/>
              <a:t>m above nadir side (XY plane)</a:t>
            </a:r>
          </a:p>
          <a:p>
            <a:pPr lvl="1"/>
            <a:r>
              <a:rPr lang="en-US" sz="1500" dirty="0" smtClean="0"/>
              <a:t>block distance ~3m</a:t>
            </a:r>
          </a:p>
          <a:p>
            <a:r>
              <a:rPr lang="en-US" sz="1900" dirty="0" smtClean="0"/>
              <a:t>Double toroidal analyzers, 12 angular sectors</a:t>
            </a:r>
          </a:p>
          <a:p>
            <a:r>
              <a:rPr lang="en-US" sz="1900" dirty="0" smtClean="0"/>
              <a:t>Energy range 50 eV – 30 </a:t>
            </a:r>
            <a:r>
              <a:rPr lang="en-US" sz="1900" dirty="0" err="1" smtClean="0"/>
              <a:t>keV</a:t>
            </a:r>
            <a:r>
              <a:rPr lang="en-US" sz="1900" dirty="0" smtClean="0"/>
              <a:t>, max. 64 steps,        ions or electrons</a:t>
            </a:r>
          </a:p>
          <a:p>
            <a:r>
              <a:rPr lang="en-US" sz="1900" dirty="0" smtClean="0"/>
              <a:t>Output to STO-AP or RTS telemetries</a:t>
            </a:r>
          </a:p>
          <a:p>
            <a:r>
              <a:rPr lang="en-US" sz="1900" dirty="0" smtClean="0"/>
              <a:t>Modes </a:t>
            </a:r>
          </a:p>
          <a:p>
            <a:pPr lvl="1"/>
            <a:r>
              <a:rPr lang="en-US" sz="1500" dirty="0" smtClean="0"/>
              <a:t>C0 64 steps to 30keV, C1 32 steps to 27keV, C2 </a:t>
            </a:r>
            <a:r>
              <a:rPr lang="en-US" sz="1500" b="1" dirty="0" smtClean="0"/>
              <a:t>16 steps   to 22keV (AP1)  13keV (AP2)</a:t>
            </a:r>
          </a:p>
          <a:p>
            <a:pPr lvl="1"/>
            <a:r>
              <a:rPr lang="en-US" sz="1500" dirty="0" smtClean="0"/>
              <a:t>Ion, electron, </a:t>
            </a:r>
            <a:r>
              <a:rPr lang="en-US" sz="1500" b="1" dirty="0" smtClean="0"/>
              <a:t>swapped ion/electron mode</a:t>
            </a:r>
          </a:p>
          <a:p>
            <a:r>
              <a:rPr lang="en-US" sz="1900" dirty="0" smtClean="0"/>
              <a:t>Time resolution C2 to STO-AP</a:t>
            </a:r>
          </a:p>
          <a:p>
            <a:pPr lvl="1"/>
            <a:r>
              <a:rPr lang="en-US" sz="1500" b="1" dirty="0" smtClean="0"/>
              <a:t>80 </a:t>
            </a:r>
            <a:r>
              <a:rPr lang="en-US" sz="1500" b="1" dirty="0" err="1" smtClean="0"/>
              <a:t>ms</a:t>
            </a:r>
            <a:r>
              <a:rPr lang="en-US" sz="1500" b="1" dirty="0" smtClean="0"/>
              <a:t> accumulation interval </a:t>
            </a:r>
            <a:r>
              <a:rPr lang="en-US" sz="1500" dirty="0" smtClean="0"/>
              <a:t>x 16 steps x 2 (</a:t>
            </a:r>
            <a:r>
              <a:rPr lang="en-US" sz="1500" dirty="0" err="1" smtClean="0"/>
              <a:t>i</a:t>
            </a:r>
            <a:r>
              <a:rPr lang="en-US" sz="1500" dirty="0" smtClean="0"/>
              <a:t>/e) </a:t>
            </a:r>
            <a:r>
              <a:rPr lang="en-US" sz="1500" b="1" dirty="0" smtClean="0">
                <a:solidFill>
                  <a:srgbClr val="FF0000"/>
                </a:solidFill>
              </a:rPr>
              <a:t>~2 .6 s</a:t>
            </a:r>
          </a:p>
          <a:p>
            <a:pPr lvl="1"/>
            <a:r>
              <a:rPr lang="en-US" sz="1500" dirty="0" smtClean="0"/>
              <a:t>(RTS MEM1 40 </a:t>
            </a:r>
            <a:r>
              <a:rPr lang="en-US" sz="1500" dirty="0" err="1" smtClean="0"/>
              <a:t>ms</a:t>
            </a:r>
            <a:r>
              <a:rPr lang="en-US" sz="1500" dirty="0" smtClean="0"/>
              <a:t>, MEM2 200 </a:t>
            </a:r>
            <a:r>
              <a:rPr lang="en-US" sz="1500" dirty="0" err="1" smtClean="0"/>
              <a:t>ms</a:t>
            </a:r>
            <a:r>
              <a:rPr lang="en-US" sz="1500" dirty="0" smtClean="0"/>
              <a:t>, MEM3 800 </a:t>
            </a:r>
            <a:r>
              <a:rPr lang="en-US" sz="1500" dirty="0" err="1" smtClean="0"/>
              <a:t>ms</a:t>
            </a:r>
            <a:r>
              <a:rPr lang="en-US" sz="1500" dirty="0" smtClean="0"/>
              <a:t>, MEM4 ~5 s =&gt; </a:t>
            </a:r>
            <a:r>
              <a:rPr lang="en-US" sz="1500" dirty="0" smtClean="0">
                <a:solidFill>
                  <a:srgbClr val="FF0000"/>
                </a:solidFill>
              </a:rPr>
              <a:t>~1.3 s, 6.4 s, 26 s, ~164 s</a:t>
            </a:r>
            <a:r>
              <a:rPr lang="en-US" sz="1500" dirty="0" smtClean="0"/>
              <a:t>)</a:t>
            </a:r>
          </a:p>
          <a:p>
            <a:pPr lvl="1"/>
            <a:r>
              <a:rPr lang="en-US" sz="1500" dirty="0" smtClean="0"/>
              <a:t>Sampling not synchronized w. UEM-2</a:t>
            </a:r>
          </a:p>
          <a:p>
            <a:r>
              <a:rPr lang="en-US" sz="1900" dirty="0" smtClean="0"/>
              <a:t>Pitch-angle distributions (using ADO magnetometer)</a:t>
            </a:r>
          </a:p>
          <a:p>
            <a:pPr lvl="1"/>
            <a:r>
              <a:rPr lang="en-US" sz="1500" dirty="0" smtClean="0"/>
              <a:t>Polar regions : AP1 wide/ AP2 narrow</a:t>
            </a:r>
            <a:r>
              <a:rPr lang="en-US" sz="1500" dirty="0"/>
              <a:t> </a:t>
            </a:r>
            <a:r>
              <a:rPr lang="en-US" sz="1500" dirty="0" smtClean="0"/>
              <a:t>around 90</a:t>
            </a:r>
            <a:r>
              <a:rPr lang="cs-CZ" sz="1500" dirty="0" smtClean="0"/>
              <a:t>°</a:t>
            </a:r>
            <a:r>
              <a:rPr lang="ru-RU" sz="1500" dirty="0" smtClean="0"/>
              <a:t> </a:t>
            </a:r>
            <a:r>
              <a:rPr lang="en-US" sz="1500" dirty="0" smtClean="0"/>
              <a:t> </a:t>
            </a:r>
          </a:p>
          <a:p>
            <a:pPr lvl="1"/>
            <a:r>
              <a:rPr lang="en-US" sz="1500" dirty="0" smtClean="0"/>
              <a:t>Equatorial regions : AP2 wide/ AP1 narrow, trapped part.  </a:t>
            </a:r>
            <a:endParaRPr lang="ru-RU" sz="1500" dirty="0" smtClean="0"/>
          </a:p>
          <a:p>
            <a:pPr lvl="1"/>
            <a:endParaRPr lang="ru-RU" sz="1500" dirty="0"/>
          </a:p>
          <a:p>
            <a:pPr marL="57150" indent="0">
              <a:buNone/>
            </a:pPr>
            <a:r>
              <a:rPr lang="en-US" sz="1900" dirty="0" smtClean="0"/>
              <a:t>During flight several channels noisy - data cancelled </a:t>
            </a:r>
          </a:p>
          <a:p>
            <a:endParaRPr lang="cs-CZ" sz="1800" dirty="0"/>
          </a:p>
        </p:txBody>
      </p:sp>
      <p:sp>
        <p:nvSpPr>
          <p:cNvPr id="3" name="Nadpis 2"/>
          <p:cNvSpPr>
            <a:spLocks noGrp="1"/>
          </p:cNvSpPr>
          <p:nvPr>
            <p:ph type="title"/>
          </p:nvPr>
        </p:nvSpPr>
        <p:spPr>
          <a:xfrm>
            <a:off x="134924" y="103182"/>
            <a:ext cx="8229600" cy="1143000"/>
          </a:xfrm>
        </p:spPr>
        <p:txBody>
          <a:bodyPr>
            <a:normAutofit fontScale="90000"/>
          </a:bodyPr>
          <a:lstStyle/>
          <a:p>
            <a:r>
              <a:rPr lang="en-US" dirty="0" smtClean="0"/>
              <a:t>PEAS electron/ion  </a:t>
            </a:r>
            <a:br>
              <a:rPr lang="en-US" dirty="0" smtClean="0"/>
            </a:br>
            <a:r>
              <a:rPr lang="en-US" dirty="0" smtClean="0"/>
              <a:t>spectrometer</a:t>
            </a:r>
            <a:endParaRPr lang="cs-CZ" dirty="0"/>
          </a:p>
        </p:txBody>
      </p:sp>
      <p:sp>
        <p:nvSpPr>
          <p:cNvPr id="5" name="Obdélník 4"/>
          <p:cNvSpPr/>
          <p:nvPr/>
        </p:nvSpPr>
        <p:spPr>
          <a:xfrm>
            <a:off x="7190847" y="6548058"/>
            <a:ext cx="1979581" cy="307777"/>
          </a:xfrm>
          <a:prstGeom prst="rect">
            <a:avLst/>
          </a:prstGeom>
        </p:spPr>
        <p:txBody>
          <a:bodyPr wrap="none">
            <a:spAutoFit/>
          </a:bodyPr>
          <a:lstStyle/>
          <a:p>
            <a:r>
              <a:rPr lang="en-US" sz="1400" i="1" dirty="0" err="1" smtClean="0"/>
              <a:t>Nemecek</a:t>
            </a:r>
            <a:r>
              <a:rPr lang="en-US" sz="1400" i="1" dirty="0" smtClean="0"/>
              <a:t> et al., </a:t>
            </a:r>
            <a:r>
              <a:rPr lang="en-US" sz="1400" i="1" dirty="0"/>
              <a:t>ASR1993</a:t>
            </a:r>
            <a:endParaRPr lang="cs-CZ" sz="1400" i="1" dirty="0"/>
          </a:p>
        </p:txBody>
      </p:sp>
      <p:grpSp>
        <p:nvGrpSpPr>
          <p:cNvPr id="6" name="Skupina 5"/>
          <p:cNvGrpSpPr/>
          <p:nvPr/>
        </p:nvGrpSpPr>
        <p:grpSpPr>
          <a:xfrm>
            <a:off x="5938079" y="3933056"/>
            <a:ext cx="3170425" cy="2674045"/>
            <a:chOff x="5938079" y="3933056"/>
            <a:chExt cx="3170425" cy="2674045"/>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38079" y="3933056"/>
              <a:ext cx="3170425" cy="26740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ovéPole 3"/>
            <p:cNvSpPr txBox="1"/>
            <p:nvPr/>
          </p:nvSpPr>
          <p:spPr>
            <a:xfrm>
              <a:off x="5938079" y="3933056"/>
              <a:ext cx="1252768" cy="923330"/>
            </a:xfrm>
            <a:prstGeom prst="rect">
              <a:avLst/>
            </a:prstGeom>
            <a:noFill/>
          </p:spPr>
          <p:txBody>
            <a:bodyPr wrap="square" rtlCol="0">
              <a:spAutoFit/>
            </a:bodyPr>
            <a:lstStyle/>
            <a:p>
              <a:r>
                <a:rPr lang="en-US" dirty="0" smtClean="0"/>
                <a:t>AP1/AP2 FOV</a:t>
              </a:r>
            </a:p>
            <a:p>
              <a:endParaRPr lang="cs-CZ" dirty="0"/>
            </a:p>
          </p:txBody>
        </p:sp>
      </p:grpSp>
      <p:grpSp>
        <p:nvGrpSpPr>
          <p:cNvPr id="8" name="Skupina 7"/>
          <p:cNvGrpSpPr/>
          <p:nvPr/>
        </p:nvGrpSpPr>
        <p:grpSpPr>
          <a:xfrm>
            <a:off x="5436096" y="44624"/>
            <a:ext cx="3707905" cy="3710583"/>
            <a:chOff x="5436096" y="44624"/>
            <a:chExt cx="3707905" cy="3710583"/>
          </a:xfrm>
        </p:grpSpPr>
        <p:pic>
          <p:nvPicPr>
            <p:cNvPr id="409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36096" y="44624"/>
              <a:ext cx="3670727" cy="37105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ovéPole 6"/>
            <p:cNvSpPr txBox="1"/>
            <p:nvPr/>
          </p:nvSpPr>
          <p:spPr>
            <a:xfrm>
              <a:off x="7976213" y="863239"/>
              <a:ext cx="1130610" cy="261610"/>
            </a:xfrm>
            <a:prstGeom prst="rect">
              <a:avLst/>
            </a:prstGeom>
            <a:solidFill>
              <a:schemeClr val="bg1"/>
            </a:solidFill>
          </p:spPr>
          <p:txBody>
            <a:bodyPr wrap="square" rtlCol="0">
              <a:spAutoFit/>
            </a:bodyPr>
            <a:lstStyle/>
            <a:p>
              <a:r>
                <a:rPr lang="en-US" sz="1100" dirty="0" smtClean="0"/>
                <a:t>collector pairs</a:t>
              </a:r>
              <a:endParaRPr lang="cs-CZ" sz="1100" dirty="0"/>
            </a:p>
          </p:txBody>
        </p:sp>
        <p:sp>
          <p:nvSpPr>
            <p:cNvPr id="10" name="TextovéPole 9"/>
            <p:cNvSpPr txBox="1"/>
            <p:nvPr/>
          </p:nvSpPr>
          <p:spPr>
            <a:xfrm>
              <a:off x="7585047" y="3471077"/>
              <a:ext cx="1558954" cy="261610"/>
            </a:xfrm>
            <a:prstGeom prst="rect">
              <a:avLst/>
            </a:prstGeom>
            <a:solidFill>
              <a:schemeClr val="bg1"/>
            </a:solidFill>
          </p:spPr>
          <p:txBody>
            <a:bodyPr wrap="square" rtlCol="0">
              <a:spAutoFit/>
            </a:bodyPr>
            <a:lstStyle/>
            <a:p>
              <a:r>
                <a:rPr lang="en-US" sz="1100" dirty="0"/>
                <a:t>c</a:t>
              </a:r>
              <a:r>
                <a:rPr lang="en-US" sz="1100" dirty="0" smtClean="0"/>
                <a:t>eramic collector plate</a:t>
              </a:r>
              <a:endParaRPr lang="cs-CZ" sz="1100" dirty="0"/>
            </a:p>
          </p:txBody>
        </p:sp>
        <p:sp>
          <p:nvSpPr>
            <p:cNvPr id="11" name="TextovéPole 10"/>
            <p:cNvSpPr txBox="1"/>
            <p:nvPr/>
          </p:nvSpPr>
          <p:spPr>
            <a:xfrm>
              <a:off x="5461415" y="3022259"/>
              <a:ext cx="1365411" cy="169277"/>
            </a:xfrm>
            <a:prstGeom prst="rect">
              <a:avLst/>
            </a:prstGeom>
            <a:solidFill>
              <a:schemeClr val="bg1"/>
            </a:solidFill>
          </p:spPr>
          <p:txBody>
            <a:bodyPr wrap="square" lIns="0" tIns="0" rIns="0" bIns="0" rtlCol="0">
              <a:spAutoFit/>
            </a:bodyPr>
            <a:lstStyle/>
            <a:p>
              <a:r>
                <a:rPr lang="en-US" sz="1100" dirty="0" smtClean="0"/>
                <a:t>acceleration voltages</a:t>
              </a:r>
              <a:endParaRPr lang="cs-CZ" sz="1100" dirty="0"/>
            </a:p>
          </p:txBody>
        </p:sp>
        <p:sp>
          <p:nvSpPr>
            <p:cNvPr id="12" name="TextovéPole 11"/>
            <p:cNvSpPr txBox="1"/>
            <p:nvPr/>
          </p:nvSpPr>
          <p:spPr>
            <a:xfrm>
              <a:off x="7500712" y="2947522"/>
              <a:ext cx="1441197" cy="261610"/>
            </a:xfrm>
            <a:prstGeom prst="rect">
              <a:avLst/>
            </a:prstGeom>
            <a:solidFill>
              <a:schemeClr val="bg1"/>
            </a:solidFill>
          </p:spPr>
          <p:txBody>
            <a:bodyPr wrap="square" rtlCol="0">
              <a:spAutoFit/>
            </a:bodyPr>
            <a:lstStyle/>
            <a:p>
              <a:r>
                <a:rPr lang="en-US" sz="1100" dirty="0" smtClean="0"/>
                <a:t>MCP</a:t>
              </a:r>
              <a:endParaRPr lang="cs-CZ" sz="1100" dirty="0"/>
            </a:p>
          </p:txBody>
        </p:sp>
        <p:sp>
          <p:nvSpPr>
            <p:cNvPr id="13" name="TextovéPole 12"/>
            <p:cNvSpPr txBox="1"/>
            <p:nvPr/>
          </p:nvSpPr>
          <p:spPr>
            <a:xfrm>
              <a:off x="7935766" y="2301372"/>
              <a:ext cx="1171057" cy="430887"/>
            </a:xfrm>
            <a:prstGeom prst="rect">
              <a:avLst/>
            </a:prstGeom>
            <a:solidFill>
              <a:schemeClr val="bg1"/>
            </a:solidFill>
          </p:spPr>
          <p:txBody>
            <a:bodyPr wrap="square" rtlCol="0">
              <a:spAutoFit/>
            </a:bodyPr>
            <a:lstStyle/>
            <a:p>
              <a:r>
                <a:rPr lang="en-US" sz="1100" dirty="0" smtClean="0"/>
                <a:t>analyzer  voltage </a:t>
              </a:r>
            </a:p>
            <a:p>
              <a:r>
                <a:rPr lang="en-US" sz="1100" dirty="0" smtClean="0"/>
                <a:t>-5V to -3kV</a:t>
              </a:r>
              <a:endParaRPr lang="cs-CZ" sz="1100" dirty="0"/>
            </a:p>
          </p:txBody>
        </p:sp>
        <p:sp>
          <p:nvSpPr>
            <p:cNvPr id="14" name="TextovéPole 13"/>
            <p:cNvSpPr txBox="1"/>
            <p:nvPr/>
          </p:nvSpPr>
          <p:spPr>
            <a:xfrm>
              <a:off x="5438837" y="2256576"/>
              <a:ext cx="864096" cy="261610"/>
            </a:xfrm>
            <a:prstGeom prst="rect">
              <a:avLst/>
            </a:prstGeom>
            <a:solidFill>
              <a:schemeClr val="bg1"/>
            </a:solidFill>
          </p:spPr>
          <p:txBody>
            <a:bodyPr wrap="square" rtlCol="0">
              <a:spAutoFit/>
            </a:bodyPr>
            <a:lstStyle/>
            <a:p>
              <a:r>
                <a:rPr lang="en-US" sz="1100" dirty="0" smtClean="0"/>
                <a:t>electrodes</a:t>
              </a:r>
              <a:endParaRPr lang="cs-CZ" sz="1100" dirty="0"/>
            </a:p>
          </p:txBody>
        </p:sp>
      </p:grpSp>
      <p:grpSp>
        <p:nvGrpSpPr>
          <p:cNvPr id="15" name="Skupina 14"/>
          <p:cNvGrpSpPr/>
          <p:nvPr/>
        </p:nvGrpSpPr>
        <p:grpSpPr>
          <a:xfrm>
            <a:off x="3654983" y="0"/>
            <a:ext cx="2647950" cy="1947863"/>
            <a:chOff x="3654983" y="0"/>
            <a:chExt cx="2647950" cy="1947863"/>
          </a:xfrm>
        </p:grpSpPr>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4983" y="0"/>
              <a:ext cx="2647950" cy="19478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ovéPole 8"/>
            <p:cNvSpPr txBox="1"/>
            <p:nvPr/>
          </p:nvSpPr>
          <p:spPr>
            <a:xfrm>
              <a:off x="3973357" y="1246182"/>
              <a:ext cx="1054801" cy="646331"/>
            </a:xfrm>
            <a:prstGeom prst="rect">
              <a:avLst/>
            </a:prstGeom>
            <a:noFill/>
          </p:spPr>
          <p:txBody>
            <a:bodyPr wrap="square" rtlCol="0">
              <a:spAutoFit/>
            </a:bodyPr>
            <a:lstStyle/>
            <a:p>
              <a:r>
                <a:rPr lang="en-US" b="1" dirty="0" smtClean="0">
                  <a:solidFill>
                    <a:srgbClr val="FFFF00"/>
                  </a:solidFill>
                </a:rPr>
                <a:t>PEAS AP2</a:t>
              </a:r>
              <a:endParaRPr lang="cs-CZ" b="1" dirty="0">
                <a:solidFill>
                  <a:srgbClr val="FFFF00"/>
                </a:solidFill>
              </a:endParaRPr>
            </a:p>
          </p:txBody>
        </p:sp>
      </p:grpSp>
      <p:sp>
        <p:nvSpPr>
          <p:cNvPr id="16" name="Zástupný symbol pro číslo snímku 15"/>
          <p:cNvSpPr>
            <a:spLocks noGrp="1"/>
          </p:cNvSpPr>
          <p:nvPr>
            <p:ph type="sldNum" sz="quarter" idx="11"/>
          </p:nvPr>
        </p:nvSpPr>
        <p:spPr/>
        <p:txBody>
          <a:bodyPr/>
          <a:lstStyle/>
          <a:p>
            <a:pPr algn="r"/>
            <a:fld id="{D4C49B74-5DB2-4B03-B1D2-7F6A3C51C318}" type="slidenum">
              <a:rPr lang="en-US" smtClean="0"/>
              <a:pPr algn="r"/>
              <a:t>18</a:t>
            </a:fld>
            <a:endParaRPr lang="en-US"/>
          </a:p>
        </p:txBody>
      </p:sp>
    </p:spTree>
    <p:extLst>
      <p:ext uri="{BB962C8B-B14F-4D97-AF65-F5344CB8AC3E}">
        <p14:creationId xmlns:p14="http://schemas.microsoft.com/office/powerpoint/2010/main" val="307275213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text 1"/>
          <p:cNvSpPr>
            <a:spLocks noGrp="1"/>
          </p:cNvSpPr>
          <p:nvPr>
            <p:ph type="body" idx="1"/>
          </p:nvPr>
        </p:nvSpPr>
        <p:spPr>
          <a:xfrm>
            <a:off x="457200" y="1052736"/>
            <a:ext cx="8229600" cy="5256583"/>
          </a:xfrm>
        </p:spPr>
        <p:txBody>
          <a:bodyPr>
            <a:normAutofit/>
          </a:bodyPr>
          <a:lstStyle/>
          <a:p>
            <a:r>
              <a:rPr lang="en-US" sz="2000" dirty="0" smtClean="0"/>
              <a:t>52 kg, 0.850 m x ø0.60 m (2m deployed), pressurized neutral gas orbit control </a:t>
            </a:r>
          </a:p>
          <a:p>
            <a:r>
              <a:rPr lang="en-US" sz="2000" dirty="0"/>
              <a:t>Magnetic stabilization (perm. magnet 30Am</a:t>
            </a:r>
            <a:r>
              <a:rPr lang="en-US" sz="2000" baseline="30000" dirty="0"/>
              <a:t>2</a:t>
            </a:r>
            <a:r>
              <a:rPr lang="en-US" sz="2000" dirty="0" smtClean="0"/>
              <a:t>)   </a:t>
            </a:r>
            <a:r>
              <a:rPr lang="en-US" sz="1800" dirty="0" smtClean="0">
                <a:solidFill>
                  <a:srgbClr val="FF0000"/>
                </a:solidFill>
              </a:rPr>
              <a:t>week dumping</a:t>
            </a:r>
          </a:p>
          <a:p>
            <a:r>
              <a:rPr lang="en-US" sz="2000" dirty="0" smtClean="0"/>
              <a:t>137/400 MHz TM 40.96 </a:t>
            </a:r>
            <a:r>
              <a:rPr lang="en-US" sz="2000" dirty="0" err="1" smtClean="0"/>
              <a:t>kbit</a:t>
            </a:r>
            <a:r>
              <a:rPr lang="en-US" sz="2000" dirty="0" smtClean="0"/>
              <a:t>/s max., 1-4MB MEM buffer</a:t>
            </a:r>
          </a:p>
          <a:p>
            <a:r>
              <a:rPr lang="en-US" sz="2000" dirty="0" smtClean="0"/>
              <a:t>129 MHz TC, 128 bit/s, 256 commands</a:t>
            </a:r>
            <a:endParaRPr lang="en-US" sz="2000" dirty="0"/>
          </a:p>
        </p:txBody>
      </p:sp>
      <p:sp>
        <p:nvSpPr>
          <p:cNvPr id="3" name="Nadpis 2"/>
          <p:cNvSpPr>
            <a:spLocks noGrp="1"/>
          </p:cNvSpPr>
          <p:nvPr>
            <p:ph type="title"/>
          </p:nvPr>
        </p:nvSpPr>
        <p:spPr>
          <a:xfrm>
            <a:off x="457200" y="359465"/>
            <a:ext cx="8229600" cy="621263"/>
          </a:xfrm>
        </p:spPr>
        <p:txBody>
          <a:bodyPr>
            <a:normAutofit fontScale="90000"/>
          </a:bodyPr>
          <a:lstStyle/>
          <a:p>
            <a:r>
              <a:rPr lang="en-US" dirty="0" smtClean="0"/>
              <a:t>MAGION-3 description </a:t>
            </a:r>
            <a:endParaRPr lang="cs-CZ" dirty="0"/>
          </a:p>
        </p:txBody>
      </p:sp>
      <p:sp>
        <p:nvSpPr>
          <p:cNvPr id="4" name="Obdélník 3"/>
          <p:cNvSpPr/>
          <p:nvPr/>
        </p:nvSpPr>
        <p:spPr>
          <a:xfrm>
            <a:off x="6732240" y="116632"/>
            <a:ext cx="2286000" cy="369332"/>
          </a:xfrm>
          <a:prstGeom prst="rect">
            <a:avLst/>
          </a:prstGeom>
        </p:spPr>
        <p:txBody>
          <a:bodyPr wrap="square">
            <a:spAutoFit/>
          </a:bodyPr>
          <a:lstStyle/>
          <a:p>
            <a:r>
              <a:rPr lang="en-US" i="1" dirty="0" err="1" smtClean="0"/>
              <a:t>Triska</a:t>
            </a:r>
            <a:r>
              <a:rPr lang="en-US" i="1" dirty="0" smtClean="0"/>
              <a:t> et al., ASR1990</a:t>
            </a:r>
            <a:endParaRPr lang="cs-CZ" i="1" dirty="0"/>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2726799"/>
            <a:ext cx="6264696" cy="40238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Obdélník 6"/>
          <p:cNvSpPr/>
          <p:nvPr/>
        </p:nvSpPr>
        <p:spPr>
          <a:xfrm>
            <a:off x="6516216" y="6264164"/>
            <a:ext cx="2286000" cy="646331"/>
          </a:xfrm>
          <a:prstGeom prst="rect">
            <a:avLst/>
          </a:prstGeom>
        </p:spPr>
        <p:txBody>
          <a:bodyPr wrap="square">
            <a:spAutoFit/>
          </a:bodyPr>
          <a:lstStyle/>
          <a:p>
            <a:r>
              <a:rPr lang="en-US" dirty="0" smtClean="0"/>
              <a:t>MAGION-3 attached to IK-25</a:t>
            </a:r>
            <a:endParaRPr lang="cs-CZ" dirty="0"/>
          </a:p>
        </p:txBody>
      </p:sp>
      <p:pic>
        <p:nvPicPr>
          <p:cNvPr id="8" name="Рисунок 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16216" y="2748837"/>
            <a:ext cx="2569095" cy="2768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Zástupný symbol pro číslo snímku 4"/>
          <p:cNvSpPr>
            <a:spLocks noGrp="1"/>
          </p:cNvSpPr>
          <p:nvPr>
            <p:ph type="sldNum" sz="quarter" idx="11"/>
          </p:nvPr>
        </p:nvSpPr>
        <p:spPr/>
        <p:txBody>
          <a:bodyPr/>
          <a:lstStyle/>
          <a:p>
            <a:pPr algn="r"/>
            <a:fld id="{D4C49B74-5DB2-4B03-B1D2-7F6A3C51C318}" type="slidenum">
              <a:rPr lang="en-US" smtClean="0"/>
              <a:pPr algn="r"/>
              <a:t>19</a:t>
            </a:fld>
            <a:endParaRPr lang="en-US"/>
          </a:p>
        </p:txBody>
      </p:sp>
    </p:spTree>
    <p:extLst>
      <p:ext uri="{BB962C8B-B14F-4D97-AF65-F5344CB8AC3E}">
        <p14:creationId xmlns:p14="http://schemas.microsoft.com/office/powerpoint/2010/main" val="216105399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text 1"/>
          <p:cNvSpPr>
            <a:spLocks noGrp="1"/>
          </p:cNvSpPr>
          <p:nvPr>
            <p:ph type="body" idx="1"/>
          </p:nvPr>
        </p:nvSpPr>
        <p:spPr/>
        <p:txBody>
          <a:bodyPr>
            <a:normAutofit fontScale="85000" lnSpcReduction="20000"/>
          </a:bodyPr>
          <a:lstStyle/>
          <a:p>
            <a:r>
              <a:rPr lang="en-US" dirty="0" smtClean="0"/>
              <a:t>APEX project introduction</a:t>
            </a:r>
          </a:p>
          <a:p>
            <a:pPr lvl="1"/>
            <a:r>
              <a:rPr lang="en-US" dirty="0" smtClean="0"/>
              <a:t>APEX scientific goals</a:t>
            </a:r>
          </a:p>
          <a:p>
            <a:pPr lvl="1"/>
            <a:r>
              <a:rPr lang="en-US" dirty="0" smtClean="0"/>
              <a:t>IK-25 and MAGION-3 payload</a:t>
            </a:r>
          </a:p>
          <a:p>
            <a:r>
              <a:rPr lang="en-US" dirty="0" smtClean="0"/>
              <a:t>Active experiment methodology</a:t>
            </a:r>
          </a:p>
          <a:p>
            <a:r>
              <a:rPr lang="en-US" dirty="0" smtClean="0"/>
              <a:t>Results overview</a:t>
            </a:r>
          </a:p>
          <a:p>
            <a:pPr lvl="1"/>
            <a:r>
              <a:rPr lang="en-US" dirty="0" smtClean="0"/>
              <a:t>Spacecraft charging and neutralization during active emissions</a:t>
            </a:r>
          </a:p>
          <a:p>
            <a:pPr lvl="1"/>
            <a:r>
              <a:rPr lang="en-US" dirty="0" smtClean="0"/>
              <a:t>Beam-plasma interaction</a:t>
            </a:r>
          </a:p>
          <a:p>
            <a:pPr lvl="2"/>
            <a:r>
              <a:rPr lang="en-US" dirty="0" smtClean="0"/>
              <a:t>Plasma environment in the IK-25 s/c vicinity, diamagnetic cavity</a:t>
            </a:r>
          </a:p>
          <a:p>
            <a:pPr lvl="2"/>
            <a:r>
              <a:rPr lang="en-US" dirty="0" smtClean="0"/>
              <a:t>ULF/VLF waves generation</a:t>
            </a:r>
          </a:p>
          <a:p>
            <a:pPr lvl="2"/>
            <a:r>
              <a:rPr lang="en-US" dirty="0" smtClean="0"/>
              <a:t>HF wave generation</a:t>
            </a:r>
          </a:p>
          <a:p>
            <a:pPr lvl="1"/>
            <a:r>
              <a:rPr lang="en-US" strike="sngStrike" dirty="0" smtClean="0"/>
              <a:t>Ionosphere heating experiment</a:t>
            </a:r>
          </a:p>
          <a:p>
            <a:pPr lvl="1"/>
            <a:r>
              <a:rPr lang="en-US" dirty="0" smtClean="0"/>
              <a:t>Distant observations</a:t>
            </a:r>
          </a:p>
          <a:p>
            <a:pPr lvl="2"/>
            <a:r>
              <a:rPr lang="en-US" dirty="0" smtClean="0"/>
              <a:t>Energetic particles</a:t>
            </a:r>
          </a:p>
          <a:p>
            <a:pPr lvl="2"/>
            <a:r>
              <a:rPr lang="en-US" dirty="0" smtClean="0"/>
              <a:t>HF waves</a:t>
            </a:r>
          </a:p>
          <a:p>
            <a:r>
              <a:rPr lang="en-US" dirty="0" smtClean="0"/>
              <a:t>Summary and concluding remarks</a:t>
            </a:r>
          </a:p>
          <a:p>
            <a:r>
              <a:rPr lang="en-US" dirty="0" smtClean="0"/>
              <a:t>Publications on APEX active experiments</a:t>
            </a:r>
            <a:endParaRPr lang="cs-CZ" dirty="0"/>
          </a:p>
        </p:txBody>
      </p:sp>
      <p:sp>
        <p:nvSpPr>
          <p:cNvPr id="3" name="Nadpis 2"/>
          <p:cNvSpPr>
            <a:spLocks noGrp="1"/>
          </p:cNvSpPr>
          <p:nvPr>
            <p:ph type="title"/>
          </p:nvPr>
        </p:nvSpPr>
        <p:spPr>
          <a:xfrm>
            <a:off x="457200" y="359465"/>
            <a:ext cx="8229600" cy="837287"/>
          </a:xfrm>
        </p:spPr>
        <p:txBody>
          <a:bodyPr/>
          <a:lstStyle/>
          <a:p>
            <a:r>
              <a:rPr lang="en-US" dirty="0" smtClean="0"/>
              <a:t>Outline</a:t>
            </a:r>
            <a:endParaRPr lang="cs-CZ" dirty="0"/>
          </a:p>
        </p:txBody>
      </p:sp>
      <p:sp>
        <p:nvSpPr>
          <p:cNvPr id="4" name="Zástupný symbol pro číslo snímku 3"/>
          <p:cNvSpPr>
            <a:spLocks noGrp="1"/>
          </p:cNvSpPr>
          <p:nvPr>
            <p:ph type="sldNum" sz="quarter" idx="11"/>
          </p:nvPr>
        </p:nvSpPr>
        <p:spPr/>
        <p:txBody>
          <a:bodyPr/>
          <a:lstStyle/>
          <a:p>
            <a:pPr algn="r"/>
            <a:fld id="{D4C49B74-5DB2-4B03-B1D2-7F6A3C51C318}" type="slidenum">
              <a:rPr lang="en-US" smtClean="0"/>
              <a:pPr algn="r"/>
              <a:t>2</a:t>
            </a:fld>
            <a:endParaRPr lang="en-US"/>
          </a:p>
        </p:txBody>
      </p:sp>
    </p:spTree>
    <p:extLst>
      <p:ext uri="{BB962C8B-B14F-4D97-AF65-F5344CB8AC3E}">
        <p14:creationId xmlns:p14="http://schemas.microsoft.com/office/powerpoint/2010/main" val="236875876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a:xfrm>
            <a:off x="467544" y="332656"/>
            <a:ext cx="8229600" cy="549255"/>
          </a:xfrm>
        </p:spPr>
        <p:txBody>
          <a:bodyPr>
            <a:normAutofit fontScale="90000"/>
          </a:bodyPr>
          <a:lstStyle/>
          <a:p>
            <a:r>
              <a:rPr lang="en-US" dirty="0" smtClean="0"/>
              <a:t>MAGION-3 payload </a:t>
            </a:r>
            <a:endParaRPr lang="cs-CZ" dirty="0"/>
          </a:p>
        </p:txBody>
      </p:sp>
      <p:graphicFrame>
        <p:nvGraphicFramePr>
          <p:cNvPr id="4" name="Tabulka 3"/>
          <p:cNvGraphicFramePr>
            <a:graphicFrameLocks noGrp="1"/>
          </p:cNvGraphicFramePr>
          <p:nvPr>
            <p:extLst>
              <p:ext uri="{D42A27DB-BD31-4B8C-83A1-F6EECF244321}">
                <p14:modId xmlns:p14="http://schemas.microsoft.com/office/powerpoint/2010/main" val="3314953355"/>
              </p:ext>
            </p:extLst>
          </p:nvPr>
        </p:nvGraphicFramePr>
        <p:xfrm>
          <a:off x="251520" y="980728"/>
          <a:ext cx="8640960" cy="5555541"/>
        </p:xfrm>
        <a:graphic>
          <a:graphicData uri="http://schemas.openxmlformats.org/drawingml/2006/table">
            <a:tbl>
              <a:tblPr firstRow="1" bandRow="1"/>
              <a:tblGrid>
                <a:gridCol w="1440159"/>
                <a:gridCol w="3672408"/>
                <a:gridCol w="3528393"/>
              </a:tblGrid>
              <a:tr h="483339">
                <a:tc>
                  <a:txBody>
                    <a:bodyPr/>
                    <a:lstStyle/>
                    <a:p>
                      <a:r>
                        <a:rPr lang="en-US" dirty="0" smtClean="0"/>
                        <a:t>Experiment</a:t>
                      </a:r>
                      <a:endParaRPr lang="cs-CZ" dirty="0"/>
                    </a:p>
                  </a:txBody>
                  <a:tcPr/>
                </a:tc>
                <a:tc>
                  <a:txBody>
                    <a:bodyPr/>
                    <a:lstStyle/>
                    <a:p>
                      <a:r>
                        <a:rPr lang="en-US" dirty="0" smtClean="0"/>
                        <a:t>Function</a:t>
                      </a:r>
                      <a:endParaRPr lang="cs-CZ" dirty="0"/>
                    </a:p>
                  </a:txBody>
                  <a:tcPr/>
                </a:tc>
                <a:tc>
                  <a:txBody>
                    <a:bodyPr/>
                    <a:lstStyle/>
                    <a:p>
                      <a:r>
                        <a:rPr lang="en-US" dirty="0" smtClean="0"/>
                        <a:t>Provider</a:t>
                      </a:r>
                      <a:endParaRPr lang="cs-CZ" dirty="0"/>
                    </a:p>
                  </a:txBody>
                  <a:tcPr/>
                </a:tc>
              </a:tr>
              <a:tr h="868216">
                <a:tc>
                  <a:txBody>
                    <a:bodyPr/>
                    <a:lstStyle/>
                    <a:p>
                      <a:r>
                        <a:rPr lang="en-US" sz="1800" dirty="0" smtClean="0">
                          <a:solidFill>
                            <a:srgbClr val="00B050"/>
                          </a:solidFill>
                        </a:rPr>
                        <a:t>SGR-6/7</a:t>
                      </a:r>
                    </a:p>
                    <a:p>
                      <a:r>
                        <a:rPr lang="en-US" sz="1200" dirty="0" smtClean="0"/>
                        <a:t>Fluxgate</a:t>
                      </a:r>
                      <a:r>
                        <a:rPr lang="en-US" sz="1200" baseline="0" dirty="0" smtClean="0"/>
                        <a:t> magnetometer</a:t>
                      </a:r>
                      <a:r>
                        <a:rPr lang="en-US" sz="1200" dirty="0" smtClean="0"/>
                        <a:t> </a:t>
                      </a:r>
                      <a:endParaRPr lang="cs-CZ" sz="1200" dirty="0"/>
                    </a:p>
                  </a:txBody>
                  <a:tcPr/>
                </a:tc>
                <a:tc>
                  <a:txBody>
                    <a:bodyPr/>
                    <a:lstStyle/>
                    <a:p>
                      <a:r>
                        <a:rPr lang="en-US" sz="1600" dirty="0" smtClean="0"/>
                        <a:t>3D fluxgate magnetometer 0-20Hz, 2/16 </a:t>
                      </a:r>
                      <a:r>
                        <a:rPr lang="en-US" sz="1600" dirty="0" err="1" smtClean="0"/>
                        <a:t>nT</a:t>
                      </a:r>
                      <a:endParaRPr lang="en-US" sz="1600" dirty="0" smtClean="0"/>
                    </a:p>
                    <a:p>
                      <a:r>
                        <a:rPr lang="en-US" sz="1600" dirty="0" smtClean="0"/>
                        <a:t>Magnetic </a:t>
                      </a:r>
                      <a:r>
                        <a:rPr lang="en-US" sz="1600" dirty="0" err="1" smtClean="0"/>
                        <a:t>variometer</a:t>
                      </a:r>
                      <a:r>
                        <a:rPr lang="en-US" sz="1600" dirty="0" smtClean="0"/>
                        <a:t> 0.1-20Hz, 50pT</a:t>
                      </a:r>
                    </a:p>
                    <a:p>
                      <a:pPr marL="0" marR="0" lvl="1" indent="0" defTabSz="914400" eaLnBrk="1" fontAlgn="auto" latinLnBrk="0" hangingPunct="1">
                        <a:lnSpc>
                          <a:spcPct val="100000"/>
                        </a:lnSpc>
                        <a:spcBef>
                          <a:spcPts val="0"/>
                        </a:spcBef>
                        <a:spcAft>
                          <a:spcPts val="0"/>
                        </a:spcAft>
                        <a:buClrTx/>
                        <a:buSzTx/>
                        <a:buFontTx/>
                        <a:buNone/>
                        <a:tabLst/>
                        <a:defRPr/>
                      </a:pPr>
                      <a:r>
                        <a:rPr lang="en-US" sz="1600" dirty="0" smtClean="0"/>
                        <a:t>3D e-field 0.01-20Hz 0.05-8000mV/m</a:t>
                      </a:r>
                    </a:p>
                  </a:txBody>
                  <a:tcPr/>
                </a:tc>
                <a:tc>
                  <a:txBody>
                    <a:bodyPr/>
                    <a:lstStyle/>
                    <a:p>
                      <a:r>
                        <a:rPr lang="en-US" sz="1600" dirty="0" err="1" smtClean="0"/>
                        <a:t>Polytechnical</a:t>
                      </a:r>
                      <a:r>
                        <a:rPr lang="en-US" sz="1600" dirty="0" smtClean="0"/>
                        <a:t> Institute,</a:t>
                      </a:r>
                      <a:r>
                        <a:rPr lang="en-US" sz="1600" baseline="0" dirty="0" smtClean="0"/>
                        <a:t> Bucharest, Rumania</a:t>
                      </a:r>
                      <a:endParaRPr lang="en-US" sz="1600" dirty="0" smtClean="0"/>
                    </a:p>
                  </a:txBody>
                  <a:tcPr/>
                </a:tc>
              </a:tr>
              <a:tr h="868216">
                <a:tc>
                  <a:txBody>
                    <a:bodyPr/>
                    <a:lstStyle/>
                    <a:p>
                      <a:r>
                        <a:rPr lang="en-US" dirty="0" smtClean="0">
                          <a:solidFill>
                            <a:srgbClr val="00B050"/>
                          </a:solidFill>
                        </a:rPr>
                        <a:t>KEM-1</a:t>
                      </a:r>
                    </a:p>
                    <a:p>
                      <a:r>
                        <a:rPr lang="en-US" sz="1200" dirty="0" smtClean="0"/>
                        <a:t>ELF</a:t>
                      </a:r>
                      <a:r>
                        <a:rPr lang="en-US" sz="1200" baseline="0" dirty="0" smtClean="0"/>
                        <a:t> wave complex</a:t>
                      </a:r>
                      <a:endParaRPr lang="cs-CZ" sz="1200" dirty="0"/>
                    </a:p>
                  </a:txBody>
                  <a:tcPr/>
                </a:tc>
                <a:tc>
                  <a:txBody>
                    <a:bodyPr/>
                    <a:lstStyle/>
                    <a:p>
                      <a:r>
                        <a:rPr lang="en-US" sz="1600" dirty="0" err="1" smtClean="0"/>
                        <a:t>Exyz</a:t>
                      </a:r>
                      <a:r>
                        <a:rPr lang="en-US" sz="1600" dirty="0" smtClean="0"/>
                        <a:t> 0.1Hz-120kHz, </a:t>
                      </a:r>
                      <a:r>
                        <a:rPr lang="en-US" sz="1600" dirty="0" err="1" smtClean="0"/>
                        <a:t>Bx</a:t>
                      </a:r>
                      <a:r>
                        <a:rPr lang="en-US" sz="1600" dirty="0" smtClean="0"/>
                        <a:t> 10Hz-20kHz (w. 60kHz analog wide-band TM) </a:t>
                      </a:r>
                    </a:p>
                    <a:p>
                      <a:r>
                        <a:rPr lang="en-US" sz="1600" dirty="0" smtClean="0"/>
                        <a:t>8 filter banks 17Hz-15kHz</a:t>
                      </a:r>
                    </a:p>
                    <a:p>
                      <a:r>
                        <a:rPr lang="en-US" sz="1600" dirty="0" smtClean="0"/>
                        <a:t>spectrum analyzer 1-125kHzs 32 steps, 2 s</a:t>
                      </a:r>
                    </a:p>
                  </a:txBody>
                  <a:tcPr/>
                </a:tc>
                <a:tc>
                  <a:txBody>
                    <a:bodyPr/>
                    <a:lstStyle/>
                    <a:p>
                      <a:pPr marL="0" marR="0" indent="0" defTabSz="914400" eaLnBrk="1" fontAlgn="auto" latinLnBrk="0" hangingPunct="1">
                        <a:lnSpc>
                          <a:spcPct val="100000"/>
                        </a:lnSpc>
                        <a:spcBef>
                          <a:spcPts val="0"/>
                        </a:spcBef>
                        <a:spcAft>
                          <a:spcPts val="0"/>
                        </a:spcAft>
                        <a:buClrTx/>
                        <a:buSzTx/>
                        <a:buFontTx/>
                        <a:buNone/>
                        <a:tabLst/>
                        <a:defRPr/>
                      </a:pPr>
                      <a:r>
                        <a:rPr lang="en-US" sz="1600" baseline="0" dirty="0" smtClean="0"/>
                        <a:t>Geophysical Institute (IAP) CAS, Prague, CR</a:t>
                      </a:r>
                      <a:endParaRPr lang="cs-CZ" sz="1600" dirty="0" smtClean="0"/>
                    </a:p>
                    <a:p>
                      <a:endParaRPr lang="en-US" sz="1600" dirty="0" smtClean="0"/>
                    </a:p>
                  </a:txBody>
                  <a:tcPr/>
                </a:tc>
              </a:tr>
              <a:tr h="868216">
                <a:tc>
                  <a:txBody>
                    <a:bodyPr/>
                    <a:lstStyle/>
                    <a:p>
                      <a:r>
                        <a:rPr lang="en-US" sz="1800" dirty="0" smtClean="0">
                          <a:solidFill>
                            <a:srgbClr val="00B050"/>
                          </a:solidFill>
                        </a:rPr>
                        <a:t>KM-13</a:t>
                      </a:r>
                    </a:p>
                    <a:p>
                      <a:r>
                        <a:rPr lang="en-US" sz="1800" dirty="0" smtClean="0"/>
                        <a:t>ZL-A-S</a:t>
                      </a:r>
                    </a:p>
                    <a:p>
                      <a:r>
                        <a:rPr lang="en-US" sz="1800" dirty="0" smtClean="0"/>
                        <a:t>DANI-S</a:t>
                      </a:r>
                    </a:p>
                    <a:p>
                      <a:r>
                        <a:rPr lang="en-US" sz="1200" dirty="0" smtClean="0"/>
                        <a:t>Cold plasma analyzer</a:t>
                      </a:r>
                      <a:endParaRPr lang="cs-CZ" sz="1200" dirty="0"/>
                    </a:p>
                  </a:txBody>
                  <a:tcPr/>
                </a:tc>
                <a:tc>
                  <a:txBody>
                    <a:bodyPr/>
                    <a:lstStyle/>
                    <a:p>
                      <a:r>
                        <a:rPr lang="en-US" sz="1600" dirty="0" smtClean="0"/>
                        <a:t>Temperature</a:t>
                      </a:r>
                      <a:r>
                        <a:rPr lang="en-US" sz="1600" baseline="0" dirty="0" smtClean="0"/>
                        <a:t> and density of cold plasma Langmuir probe, HF-probes (</a:t>
                      </a:r>
                      <a:r>
                        <a:rPr lang="en-US" sz="1600" baseline="0" dirty="0" err="1" smtClean="0"/>
                        <a:t>Te</a:t>
                      </a:r>
                      <a:r>
                        <a:rPr lang="en-US" sz="1600" baseline="0" dirty="0" smtClean="0"/>
                        <a:t>-par, </a:t>
                      </a:r>
                      <a:r>
                        <a:rPr lang="en-US" sz="1600" baseline="0" dirty="0" err="1" smtClean="0"/>
                        <a:t>Te</a:t>
                      </a:r>
                      <a:r>
                        <a:rPr lang="en-US" sz="1600" baseline="0" dirty="0" smtClean="0"/>
                        <a:t>-perp, s/c potential, EED), spherical ion trap</a:t>
                      </a:r>
                      <a:endParaRPr lang="cs-CZ" sz="1600" dirty="0"/>
                    </a:p>
                  </a:txBody>
                  <a:tcPr/>
                </a:tc>
                <a:tc>
                  <a:txBody>
                    <a:bodyPr/>
                    <a:lstStyle/>
                    <a:p>
                      <a:pPr marL="0" marR="0" indent="0" defTabSz="914400" eaLnBrk="1" fontAlgn="auto" latinLnBrk="0" hangingPunct="1">
                        <a:lnSpc>
                          <a:spcPct val="100000"/>
                        </a:lnSpc>
                        <a:spcBef>
                          <a:spcPts val="0"/>
                        </a:spcBef>
                        <a:spcAft>
                          <a:spcPts val="0"/>
                        </a:spcAft>
                        <a:buClrTx/>
                        <a:buSzTx/>
                        <a:buFontTx/>
                        <a:buNone/>
                        <a:tabLst/>
                        <a:defRPr/>
                      </a:pPr>
                      <a:r>
                        <a:rPr lang="en-US" sz="1400" baseline="0" dirty="0" smtClean="0"/>
                        <a:t>Geophysical Institute (IAP) CAS, Prague, CR</a:t>
                      </a:r>
                    </a:p>
                    <a:p>
                      <a:pPr marL="0" marR="0" indent="0" defTabSz="914400" eaLnBrk="1" fontAlgn="auto" latinLnBrk="0" hangingPunct="1">
                        <a:lnSpc>
                          <a:spcPct val="100000"/>
                        </a:lnSpc>
                        <a:spcBef>
                          <a:spcPts val="0"/>
                        </a:spcBef>
                        <a:spcAft>
                          <a:spcPts val="0"/>
                        </a:spcAft>
                        <a:buClrTx/>
                        <a:buSzTx/>
                        <a:buFontTx/>
                        <a:buNone/>
                        <a:tabLst/>
                        <a:defRPr/>
                      </a:pPr>
                      <a:r>
                        <a:rPr lang="en-US" sz="1400" baseline="0" dirty="0" smtClean="0"/>
                        <a:t>Space Research Institute, Berlin, Germany</a:t>
                      </a:r>
                    </a:p>
                    <a:p>
                      <a:pPr marL="0" marR="0" indent="0" defTabSz="914400" eaLnBrk="1" fontAlgn="auto" latinLnBrk="0" hangingPunct="1">
                        <a:lnSpc>
                          <a:spcPct val="100000"/>
                        </a:lnSpc>
                        <a:spcBef>
                          <a:spcPts val="0"/>
                        </a:spcBef>
                        <a:spcAft>
                          <a:spcPts val="0"/>
                        </a:spcAft>
                        <a:buClrTx/>
                        <a:buSzTx/>
                        <a:buFontTx/>
                        <a:buNone/>
                        <a:tabLst/>
                        <a:defRPr/>
                      </a:pPr>
                      <a:r>
                        <a:rPr lang="en-US" sz="1400" dirty="0" smtClean="0"/>
                        <a:t>Space Research Institute, </a:t>
                      </a:r>
                      <a:r>
                        <a:rPr lang="en-US" sz="1400" baseline="0" dirty="0" smtClean="0"/>
                        <a:t>Sofia, Bulgaria</a:t>
                      </a:r>
                      <a:endParaRPr lang="en-US" sz="1400" dirty="0" smtClean="0"/>
                    </a:p>
                  </a:txBody>
                  <a:tcPr/>
                </a:tc>
              </a:tr>
              <a:tr h="837989">
                <a:tc>
                  <a:txBody>
                    <a:bodyPr/>
                    <a:lstStyle/>
                    <a:p>
                      <a:r>
                        <a:rPr lang="en-US" dirty="0" smtClean="0">
                          <a:solidFill>
                            <a:srgbClr val="00B050"/>
                          </a:solidFill>
                        </a:rPr>
                        <a:t>PRS-2-S</a:t>
                      </a:r>
                    </a:p>
                    <a:p>
                      <a:r>
                        <a:rPr lang="en-US" sz="1200" dirty="0" err="1" smtClean="0"/>
                        <a:t>Radiospectrometer</a:t>
                      </a:r>
                      <a:endParaRPr lang="cs-CZ" sz="1200" dirty="0"/>
                    </a:p>
                  </a:txBody>
                  <a:tcPr/>
                </a:tc>
                <a:tc>
                  <a:txBody>
                    <a:bodyPr/>
                    <a:lstStyle/>
                    <a:p>
                      <a:r>
                        <a:rPr lang="en-US" sz="1600" dirty="0" smtClean="0"/>
                        <a:t>Radio spectrometer (HF)</a:t>
                      </a:r>
                    </a:p>
                    <a:p>
                      <a:r>
                        <a:rPr lang="en-US" sz="1600" dirty="0" smtClean="0"/>
                        <a:t>0.1-10MHz, 0.2s (</a:t>
                      </a:r>
                      <a:r>
                        <a:rPr lang="el-GR" sz="1600" dirty="0" smtClean="0"/>
                        <a:t>Δ</a:t>
                      </a:r>
                      <a:r>
                        <a:rPr lang="en-US" sz="1600" dirty="0" smtClean="0"/>
                        <a:t>f 50kHz) / 2s (</a:t>
                      </a:r>
                      <a:r>
                        <a:rPr lang="el-GR" sz="1600" dirty="0" smtClean="0"/>
                        <a:t>Δ</a:t>
                      </a:r>
                      <a:r>
                        <a:rPr lang="en-US" sz="1600" dirty="0" smtClean="0"/>
                        <a:t>f 15kHz) , dipole antenna 3m, 0.1 or 1</a:t>
                      </a:r>
                      <a:r>
                        <a:rPr lang="en-US" sz="1600" baseline="0" dirty="0" smtClean="0"/>
                        <a:t> s</a:t>
                      </a:r>
                      <a:endParaRPr lang="cs-CZ" sz="1600" dirty="0"/>
                    </a:p>
                  </a:txBody>
                  <a:tcPr/>
                </a:tc>
                <a:tc>
                  <a:txBody>
                    <a:bodyPr/>
                    <a:lstStyle/>
                    <a:p>
                      <a:r>
                        <a:rPr lang="en-US" sz="1600" dirty="0" smtClean="0"/>
                        <a:t>Space Research Center, PAS, Warsaw, Poland</a:t>
                      </a:r>
                    </a:p>
                  </a:txBody>
                  <a:tcPr/>
                </a:tc>
              </a:tr>
              <a:tr h="820453">
                <a:tc>
                  <a:txBody>
                    <a:bodyPr/>
                    <a:lstStyle/>
                    <a:p>
                      <a:r>
                        <a:rPr lang="en-US" sz="1800" dirty="0" smtClean="0"/>
                        <a:t>FDS</a:t>
                      </a:r>
                    </a:p>
                    <a:p>
                      <a:r>
                        <a:rPr lang="en-US" sz="1200" dirty="0" smtClean="0"/>
                        <a:t>Photometer</a:t>
                      </a:r>
                      <a:endParaRPr lang="cs-CZ" sz="1200" dirty="0"/>
                    </a:p>
                  </a:txBody>
                  <a:tcPr/>
                </a:tc>
                <a:tc>
                  <a:txBody>
                    <a:bodyPr/>
                    <a:lstStyle/>
                    <a:p>
                      <a:r>
                        <a:rPr lang="en-US" sz="1600" dirty="0" smtClean="0"/>
                        <a:t>Optical radiation at 5577,6300A</a:t>
                      </a:r>
                    </a:p>
                  </a:txBody>
                  <a:tcPr/>
                </a:tc>
                <a:tc>
                  <a:txBody>
                    <a:bodyPr/>
                    <a:lstStyle/>
                    <a:p>
                      <a:pPr marL="0" marR="0" indent="0" defTabSz="914400" eaLnBrk="1" fontAlgn="auto" latinLnBrk="0" hangingPunct="1">
                        <a:lnSpc>
                          <a:spcPct val="100000"/>
                        </a:lnSpc>
                        <a:spcBef>
                          <a:spcPts val="0"/>
                        </a:spcBef>
                        <a:spcAft>
                          <a:spcPts val="0"/>
                        </a:spcAft>
                        <a:buClrTx/>
                        <a:buSzTx/>
                        <a:buFontTx/>
                        <a:buNone/>
                        <a:tabLst/>
                        <a:defRPr/>
                      </a:pPr>
                      <a:r>
                        <a:rPr lang="en-US" sz="1600" dirty="0" smtClean="0"/>
                        <a:t>Space Research Institute, </a:t>
                      </a:r>
                      <a:r>
                        <a:rPr lang="en-US" sz="1600" baseline="0" dirty="0" smtClean="0"/>
                        <a:t>Sofia, Bulgaria</a:t>
                      </a:r>
                      <a:endParaRPr lang="en-US" sz="1600" dirty="0" smtClean="0"/>
                    </a:p>
                  </a:txBody>
                  <a:tcPr/>
                </a:tc>
              </a:tr>
            </a:tbl>
          </a:graphicData>
        </a:graphic>
      </p:graphicFrame>
      <p:sp>
        <p:nvSpPr>
          <p:cNvPr id="5" name="Obdélník 4"/>
          <p:cNvSpPr/>
          <p:nvPr/>
        </p:nvSpPr>
        <p:spPr>
          <a:xfrm>
            <a:off x="6804248" y="44624"/>
            <a:ext cx="2286000" cy="369332"/>
          </a:xfrm>
          <a:prstGeom prst="rect">
            <a:avLst/>
          </a:prstGeom>
        </p:spPr>
        <p:txBody>
          <a:bodyPr wrap="square">
            <a:spAutoFit/>
          </a:bodyPr>
          <a:lstStyle/>
          <a:p>
            <a:r>
              <a:rPr lang="en-US" i="1" dirty="0" err="1" smtClean="0"/>
              <a:t>Triska</a:t>
            </a:r>
            <a:r>
              <a:rPr lang="en-US" i="1" dirty="0" smtClean="0"/>
              <a:t> et al., ASR1990</a:t>
            </a:r>
            <a:endParaRPr lang="cs-CZ" i="1" dirty="0"/>
          </a:p>
        </p:txBody>
      </p:sp>
      <p:sp>
        <p:nvSpPr>
          <p:cNvPr id="2" name="Zástupný symbol pro číslo snímku 1"/>
          <p:cNvSpPr>
            <a:spLocks noGrp="1"/>
          </p:cNvSpPr>
          <p:nvPr>
            <p:ph type="sldNum" sz="quarter" idx="11"/>
          </p:nvPr>
        </p:nvSpPr>
        <p:spPr/>
        <p:txBody>
          <a:bodyPr/>
          <a:lstStyle/>
          <a:p>
            <a:pPr algn="r"/>
            <a:fld id="{D4C49B74-5DB2-4B03-B1D2-7F6A3C51C318}" type="slidenum">
              <a:rPr lang="en-US" smtClean="0"/>
              <a:pPr algn="r"/>
              <a:t>20</a:t>
            </a:fld>
            <a:endParaRPr lang="en-US"/>
          </a:p>
        </p:txBody>
      </p:sp>
    </p:spTree>
    <p:extLst>
      <p:ext uri="{BB962C8B-B14F-4D97-AF65-F5344CB8AC3E}">
        <p14:creationId xmlns:p14="http://schemas.microsoft.com/office/powerpoint/2010/main" val="177080071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a:xfrm>
            <a:off x="467544" y="332656"/>
            <a:ext cx="8229600" cy="549255"/>
          </a:xfrm>
        </p:spPr>
        <p:txBody>
          <a:bodyPr>
            <a:normAutofit fontScale="90000"/>
          </a:bodyPr>
          <a:lstStyle/>
          <a:p>
            <a:r>
              <a:rPr lang="en-US" dirty="0" smtClean="0"/>
              <a:t>MAGION-3 payload</a:t>
            </a:r>
            <a:endParaRPr lang="cs-CZ" dirty="0"/>
          </a:p>
        </p:txBody>
      </p:sp>
      <p:graphicFrame>
        <p:nvGraphicFramePr>
          <p:cNvPr id="4" name="Tabulka 3"/>
          <p:cNvGraphicFramePr>
            <a:graphicFrameLocks noGrp="1"/>
          </p:cNvGraphicFramePr>
          <p:nvPr>
            <p:extLst>
              <p:ext uri="{D42A27DB-BD31-4B8C-83A1-F6EECF244321}">
                <p14:modId xmlns:p14="http://schemas.microsoft.com/office/powerpoint/2010/main" val="764155015"/>
              </p:ext>
            </p:extLst>
          </p:nvPr>
        </p:nvGraphicFramePr>
        <p:xfrm>
          <a:off x="251520" y="980728"/>
          <a:ext cx="8640960" cy="2281659"/>
        </p:xfrm>
        <a:graphic>
          <a:graphicData uri="http://schemas.openxmlformats.org/drawingml/2006/table">
            <a:tbl>
              <a:tblPr firstRow="1" bandRow="1"/>
              <a:tblGrid>
                <a:gridCol w="1440159"/>
                <a:gridCol w="3672408"/>
                <a:gridCol w="3528393"/>
              </a:tblGrid>
              <a:tr h="483339">
                <a:tc>
                  <a:txBody>
                    <a:bodyPr/>
                    <a:lstStyle/>
                    <a:p>
                      <a:r>
                        <a:rPr lang="en-US" dirty="0" smtClean="0"/>
                        <a:t>Experiment</a:t>
                      </a:r>
                      <a:endParaRPr lang="cs-CZ" dirty="0"/>
                    </a:p>
                  </a:txBody>
                  <a:tcPr/>
                </a:tc>
                <a:tc>
                  <a:txBody>
                    <a:bodyPr/>
                    <a:lstStyle/>
                    <a:p>
                      <a:r>
                        <a:rPr lang="en-US" dirty="0" smtClean="0"/>
                        <a:t>Function</a:t>
                      </a:r>
                      <a:endParaRPr lang="cs-CZ" dirty="0"/>
                    </a:p>
                  </a:txBody>
                  <a:tcPr/>
                </a:tc>
                <a:tc>
                  <a:txBody>
                    <a:bodyPr/>
                    <a:lstStyle/>
                    <a:p>
                      <a:r>
                        <a:rPr lang="en-US" dirty="0" smtClean="0"/>
                        <a:t>Provider</a:t>
                      </a:r>
                      <a:endParaRPr lang="cs-CZ" dirty="0"/>
                    </a:p>
                  </a:txBody>
                  <a:tcPr/>
                </a:tc>
              </a:tr>
              <a:tr h="562834">
                <a:tc>
                  <a:txBody>
                    <a:bodyPr/>
                    <a:lstStyle/>
                    <a:p>
                      <a:r>
                        <a:rPr lang="en-US" dirty="0" smtClean="0">
                          <a:solidFill>
                            <a:srgbClr val="00B050"/>
                          </a:solidFill>
                        </a:rPr>
                        <a:t>DOK-S </a:t>
                      </a:r>
                      <a:r>
                        <a:rPr lang="en-US" sz="1200" dirty="0" smtClean="0">
                          <a:solidFill>
                            <a:schemeClr val="tx1"/>
                          </a:solidFill>
                        </a:rPr>
                        <a:t>energetic particle silicon detector</a:t>
                      </a:r>
                    </a:p>
                  </a:txBody>
                  <a:tcPr/>
                </a:tc>
                <a:tc>
                  <a:txBody>
                    <a:bodyPr/>
                    <a:lstStyle/>
                    <a:p>
                      <a:r>
                        <a:rPr lang="en-US" sz="1600" baseline="0" dirty="0" smtClean="0"/>
                        <a:t>Two e/</a:t>
                      </a:r>
                      <a:r>
                        <a:rPr lang="en-US" sz="1600" baseline="0" dirty="0" err="1" smtClean="0"/>
                        <a:t>i</a:t>
                      </a:r>
                      <a:r>
                        <a:rPr lang="en-US" sz="1600" baseline="0" dirty="0" smtClean="0"/>
                        <a:t> channel pairs (</a:t>
                      </a:r>
                      <a:r>
                        <a:rPr lang="en-US" sz="1600" baseline="0" dirty="0" err="1" smtClean="0"/>
                        <a:t>par.+perp</a:t>
                      </a:r>
                      <a:r>
                        <a:rPr lang="en-US" sz="1600" baseline="0" dirty="0" smtClean="0"/>
                        <a:t>. to s/c axis), 20keV-1MeV, 8 steps, 0.1 s</a:t>
                      </a:r>
                      <a:endParaRPr lang="cs-CZ" sz="1600" dirty="0"/>
                    </a:p>
                  </a:txBody>
                  <a:tcPr/>
                </a:tc>
                <a:tc>
                  <a:txBody>
                    <a:bodyPr/>
                    <a:lstStyle/>
                    <a:p>
                      <a:r>
                        <a:rPr lang="en-US" sz="1600" dirty="0" smtClean="0"/>
                        <a:t>Institute</a:t>
                      </a:r>
                      <a:r>
                        <a:rPr lang="en-US" sz="1600" baseline="0" dirty="0" smtClean="0"/>
                        <a:t> of Experimental Physics, SAV, Kosice, SR</a:t>
                      </a:r>
                      <a:endParaRPr lang="en-US" sz="1600" dirty="0" smtClean="0"/>
                    </a:p>
                  </a:txBody>
                  <a:tcPr/>
                </a:tc>
              </a:tr>
              <a:tr h="781394">
                <a:tc>
                  <a:txBody>
                    <a:bodyPr/>
                    <a:lstStyle/>
                    <a:p>
                      <a:r>
                        <a:rPr lang="en-US" dirty="0" smtClean="0">
                          <a:solidFill>
                            <a:srgbClr val="00B050"/>
                          </a:solidFill>
                        </a:rPr>
                        <a:t>MPS/PPS </a:t>
                      </a:r>
                      <a:r>
                        <a:rPr lang="en-US" sz="1200" dirty="0" err="1" smtClean="0">
                          <a:solidFill>
                            <a:schemeClr val="tx1"/>
                          </a:solidFill>
                        </a:rPr>
                        <a:t>suprathermal</a:t>
                      </a:r>
                      <a:r>
                        <a:rPr lang="en-US" sz="1200" dirty="0" smtClean="0">
                          <a:solidFill>
                            <a:schemeClr val="tx1"/>
                          </a:solidFill>
                        </a:rPr>
                        <a:t> particle spectrometers </a:t>
                      </a:r>
                      <a:endParaRPr lang="en-US" dirty="0" smtClean="0">
                        <a:solidFill>
                          <a:schemeClr val="tx1"/>
                        </a:solidFill>
                      </a:endParaRPr>
                    </a:p>
                  </a:txBody>
                  <a:tcPr/>
                </a:tc>
                <a:tc>
                  <a:txBody>
                    <a:bodyPr/>
                    <a:lstStyle/>
                    <a:p>
                      <a:pPr marL="0" marR="0" indent="0" defTabSz="914400" eaLnBrk="1" fontAlgn="auto" latinLnBrk="0" hangingPunct="1">
                        <a:lnSpc>
                          <a:spcPct val="100000"/>
                        </a:lnSpc>
                        <a:spcBef>
                          <a:spcPts val="0"/>
                        </a:spcBef>
                        <a:spcAft>
                          <a:spcPts val="0"/>
                        </a:spcAft>
                        <a:buClrTx/>
                        <a:buSzTx/>
                        <a:buFontTx/>
                        <a:buNone/>
                        <a:tabLst/>
                        <a:defRPr/>
                      </a:pPr>
                      <a:r>
                        <a:rPr lang="en-US" sz="1600" dirty="0" smtClean="0"/>
                        <a:t>2 narrow e channels 0,180°, 0.05-20keV (M11) or 0.05-5keV (M1), 16 steps, 0.8s, </a:t>
                      </a:r>
                    </a:p>
                    <a:p>
                      <a:pPr marL="0" marR="0" indent="0" defTabSz="914400" eaLnBrk="1" fontAlgn="auto" latinLnBrk="0" hangingPunct="1">
                        <a:lnSpc>
                          <a:spcPct val="100000"/>
                        </a:lnSpc>
                        <a:spcBef>
                          <a:spcPts val="0"/>
                        </a:spcBef>
                        <a:spcAft>
                          <a:spcPts val="0"/>
                        </a:spcAft>
                        <a:buClrTx/>
                        <a:buSzTx/>
                        <a:buFontTx/>
                        <a:buNone/>
                        <a:tabLst/>
                        <a:defRPr/>
                      </a:pPr>
                      <a:r>
                        <a:rPr lang="en-US" sz="1600" dirty="0" smtClean="0"/>
                        <a:t>6 fan e/</a:t>
                      </a:r>
                      <a:r>
                        <a:rPr lang="en-US" sz="1600" dirty="0" err="1" smtClean="0"/>
                        <a:t>i</a:t>
                      </a:r>
                      <a:r>
                        <a:rPr lang="en-US" sz="1600" dirty="0" smtClean="0"/>
                        <a:t> channels 15,45,74,105,135,165°, 0.05-20keV or 0.05-5keV, 16 steps, 0.8s</a:t>
                      </a:r>
                    </a:p>
                  </a:txBody>
                  <a:tcPr/>
                </a:tc>
                <a:tc>
                  <a:txBody>
                    <a:bodyPr/>
                    <a:lstStyle/>
                    <a:p>
                      <a:r>
                        <a:rPr lang="en-US" sz="1600" b="1" dirty="0" smtClean="0"/>
                        <a:t>Charles</a:t>
                      </a:r>
                      <a:r>
                        <a:rPr lang="en-US" sz="1600" b="1" baseline="0" dirty="0" smtClean="0"/>
                        <a:t> University, Prague, CR</a:t>
                      </a:r>
                    </a:p>
                    <a:p>
                      <a:r>
                        <a:rPr lang="en-US" sz="1600" baseline="0" dirty="0" smtClean="0"/>
                        <a:t>Research Institute of Nuclear Physics, MSU, Russia</a:t>
                      </a:r>
                      <a:endParaRPr lang="cs-CZ" sz="1600" dirty="0"/>
                    </a:p>
                  </a:txBody>
                  <a:tcPr/>
                </a:tc>
              </a:tr>
            </a:tbl>
          </a:graphicData>
        </a:graphic>
      </p:graphicFrame>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38490" y="3356992"/>
            <a:ext cx="2701324" cy="33914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ovéPole 1"/>
          <p:cNvSpPr txBox="1"/>
          <p:nvPr/>
        </p:nvSpPr>
        <p:spPr>
          <a:xfrm>
            <a:off x="3995936" y="6372036"/>
            <a:ext cx="2592288" cy="369332"/>
          </a:xfrm>
          <a:prstGeom prst="rect">
            <a:avLst/>
          </a:prstGeom>
          <a:noFill/>
        </p:spPr>
        <p:txBody>
          <a:bodyPr wrap="square" rtlCol="0">
            <a:spAutoFit/>
          </a:bodyPr>
          <a:lstStyle/>
          <a:p>
            <a:r>
              <a:rPr lang="en-US" dirty="0" smtClean="0"/>
              <a:t>MPS/PPS fields of view</a:t>
            </a:r>
            <a:endParaRPr lang="cs-CZ" dirty="0"/>
          </a:p>
        </p:txBody>
      </p:sp>
      <p:grpSp>
        <p:nvGrpSpPr>
          <p:cNvPr id="7" name="Skupina 6"/>
          <p:cNvGrpSpPr/>
          <p:nvPr/>
        </p:nvGrpSpPr>
        <p:grpSpPr>
          <a:xfrm>
            <a:off x="107504" y="4005064"/>
            <a:ext cx="2401119" cy="2551638"/>
            <a:chOff x="611560" y="4353252"/>
            <a:chExt cx="1897063" cy="2203450"/>
          </a:xfrm>
        </p:grpSpPr>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1560" y="4353252"/>
              <a:ext cx="1897063" cy="2203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ovéPole 5"/>
            <p:cNvSpPr txBox="1"/>
            <p:nvPr/>
          </p:nvSpPr>
          <p:spPr>
            <a:xfrm>
              <a:off x="737150" y="4355616"/>
              <a:ext cx="648072" cy="253916"/>
            </a:xfrm>
            <a:prstGeom prst="rect">
              <a:avLst/>
            </a:prstGeom>
            <a:solidFill>
              <a:schemeClr val="bg1"/>
            </a:solidFill>
          </p:spPr>
          <p:txBody>
            <a:bodyPr wrap="square" rtlCol="0">
              <a:spAutoFit/>
            </a:bodyPr>
            <a:lstStyle/>
            <a:p>
              <a:r>
                <a:rPr lang="en-US" sz="1050" dirty="0" smtClean="0">
                  <a:latin typeface="Times New Roman" panose="02020603050405020304" pitchFamily="18" charset="0"/>
                  <a:cs typeface="Times New Roman" panose="02020603050405020304" pitchFamily="18" charset="0"/>
                </a:rPr>
                <a:t>DOK-S</a:t>
              </a:r>
              <a:endParaRPr lang="cs-CZ" sz="1050" dirty="0">
                <a:latin typeface="Times New Roman" panose="02020603050405020304" pitchFamily="18" charset="0"/>
                <a:cs typeface="Times New Roman" panose="02020603050405020304" pitchFamily="18" charset="0"/>
              </a:endParaRPr>
            </a:p>
          </p:txBody>
        </p:sp>
      </p:grpSp>
      <p:sp>
        <p:nvSpPr>
          <p:cNvPr id="9" name="TextovéPole 8"/>
          <p:cNvSpPr txBox="1"/>
          <p:nvPr/>
        </p:nvSpPr>
        <p:spPr>
          <a:xfrm>
            <a:off x="2483768" y="5733256"/>
            <a:ext cx="2592288" cy="646331"/>
          </a:xfrm>
          <a:prstGeom prst="rect">
            <a:avLst/>
          </a:prstGeom>
          <a:noFill/>
        </p:spPr>
        <p:txBody>
          <a:bodyPr wrap="square" rtlCol="0">
            <a:spAutoFit/>
          </a:bodyPr>
          <a:lstStyle/>
          <a:p>
            <a:r>
              <a:rPr lang="en-US" dirty="0" smtClean="0"/>
              <a:t>MPS/DOK-S/PRS-S sensor arrangement</a:t>
            </a:r>
            <a:endParaRPr lang="cs-CZ" dirty="0"/>
          </a:p>
        </p:txBody>
      </p:sp>
      <p:sp>
        <p:nvSpPr>
          <p:cNvPr id="8" name="Zástupný symbol pro číslo snímku 7"/>
          <p:cNvSpPr>
            <a:spLocks noGrp="1"/>
          </p:cNvSpPr>
          <p:nvPr>
            <p:ph type="sldNum" sz="quarter" idx="11"/>
          </p:nvPr>
        </p:nvSpPr>
        <p:spPr/>
        <p:txBody>
          <a:bodyPr/>
          <a:lstStyle/>
          <a:p>
            <a:pPr algn="r"/>
            <a:fld id="{D4C49B74-5DB2-4B03-B1D2-7F6A3C51C318}" type="slidenum">
              <a:rPr lang="en-US" smtClean="0"/>
              <a:pPr algn="r"/>
              <a:t>21</a:t>
            </a:fld>
            <a:endParaRPr lang="en-US"/>
          </a:p>
        </p:txBody>
      </p:sp>
    </p:spTree>
    <p:extLst>
      <p:ext uri="{BB962C8B-B14F-4D97-AF65-F5344CB8AC3E}">
        <p14:creationId xmlns:p14="http://schemas.microsoft.com/office/powerpoint/2010/main" val="29162921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text 1"/>
          <p:cNvSpPr>
            <a:spLocks noGrp="1"/>
          </p:cNvSpPr>
          <p:nvPr>
            <p:ph type="body" idx="1"/>
          </p:nvPr>
        </p:nvSpPr>
        <p:spPr>
          <a:xfrm>
            <a:off x="84262" y="908720"/>
            <a:ext cx="8602538" cy="5217443"/>
          </a:xfrm>
        </p:spPr>
        <p:txBody>
          <a:bodyPr>
            <a:normAutofit/>
          </a:bodyPr>
          <a:lstStyle/>
          <a:p>
            <a:r>
              <a:rPr lang="en-US" sz="2000" dirty="0" smtClean="0"/>
              <a:t>Russia stations (</a:t>
            </a:r>
            <a:r>
              <a:rPr lang="en-US" sz="2000" dirty="0" err="1" smtClean="0"/>
              <a:t>Troitsk</a:t>
            </a:r>
            <a:r>
              <a:rPr lang="en-US" sz="2000" dirty="0" smtClean="0"/>
              <a:t>, </a:t>
            </a:r>
            <a:r>
              <a:rPr lang="en-US" sz="2000" dirty="0" err="1" smtClean="0"/>
              <a:t>Apatity</a:t>
            </a:r>
            <a:r>
              <a:rPr lang="en-US" sz="2000" dirty="0" smtClean="0"/>
              <a:t>, …)</a:t>
            </a:r>
            <a:endParaRPr lang="en-US" sz="2000" dirty="0"/>
          </a:p>
          <a:p>
            <a:pPr lvl="1"/>
            <a:r>
              <a:rPr lang="en-US" sz="1800" dirty="0" smtClean="0"/>
              <a:t>IK-25 </a:t>
            </a:r>
            <a:r>
              <a:rPr lang="en-US" sz="1800" dirty="0"/>
              <a:t>s/c </a:t>
            </a:r>
            <a:r>
              <a:rPr lang="en-US" sz="1800" dirty="0" smtClean="0"/>
              <a:t>control, service and science telemetry RTS   (analog/                              digital channels) reception (mostly MEM, during visibility RTT)</a:t>
            </a:r>
          </a:p>
          <a:p>
            <a:pPr lvl="1"/>
            <a:r>
              <a:rPr lang="en-US" sz="1400" dirty="0" smtClean="0"/>
              <a:t>Few sessions IK-25 </a:t>
            </a:r>
            <a:r>
              <a:rPr lang="en-US" sz="1400" dirty="0"/>
              <a:t>science STO-</a:t>
            </a:r>
            <a:r>
              <a:rPr lang="cs-CZ" sz="1400" dirty="0"/>
              <a:t>AP</a:t>
            </a:r>
            <a:r>
              <a:rPr lang="en-US" sz="1400" dirty="0"/>
              <a:t> TM </a:t>
            </a:r>
            <a:r>
              <a:rPr lang="en-US" sz="1400" dirty="0" smtClean="0"/>
              <a:t>reception (also in Germany) </a:t>
            </a:r>
            <a:endParaRPr lang="en-US" sz="1800" dirty="0" smtClean="0"/>
          </a:p>
          <a:p>
            <a:r>
              <a:rPr lang="en-US" sz="2000" dirty="0" err="1"/>
              <a:t>Panska</a:t>
            </a:r>
            <a:r>
              <a:rPr lang="en-US" sz="2000" dirty="0"/>
              <a:t> </a:t>
            </a:r>
            <a:r>
              <a:rPr lang="en-US" sz="2000" dirty="0" err="1"/>
              <a:t>Ves</a:t>
            </a:r>
            <a:r>
              <a:rPr lang="en-US" sz="2000" dirty="0"/>
              <a:t> observatory (Czech Rep</a:t>
            </a:r>
            <a:r>
              <a:rPr lang="en-US" sz="2000" dirty="0" smtClean="0"/>
              <a:t>.), </a:t>
            </a:r>
            <a:r>
              <a:rPr lang="en-US" sz="2000" u="sng" dirty="0" smtClean="0"/>
              <a:t>137</a:t>
            </a:r>
            <a:r>
              <a:rPr lang="en-US" sz="2000" dirty="0" smtClean="0"/>
              <a:t>/400 MHz bands</a:t>
            </a:r>
          </a:p>
          <a:p>
            <a:pPr lvl="1"/>
            <a:r>
              <a:rPr lang="en-US" sz="1800" b="1" dirty="0" smtClean="0"/>
              <a:t>MAGION-3 s/c control and STO TM reception </a:t>
            </a:r>
            <a:r>
              <a:rPr lang="en-US" sz="1800" dirty="0" smtClean="0"/>
              <a:t>– mostly RTT,  some MEM data via onboard circular buffer memory (when s/c not observable) but volume limited</a:t>
            </a:r>
          </a:p>
          <a:p>
            <a:pPr lvl="1"/>
            <a:r>
              <a:rPr lang="en-US" sz="1800" b="1" dirty="0" smtClean="0"/>
              <a:t>IK-25 science STO-</a:t>
            </a:r>
            <a:r>
              <a:rPr lang="cs-CZ" sz="1800" b="1" dirty="0" smtClean="0"/>
              <a:t>AP</a:t>
            </a:r>
            <a:r>
              <a:rPr lang="en-US" sz="1800" b="1" dirty="0" smtClean="0"/>
              <a:t> TM reception </a:t>
            </a:r>
            <a:r>
              <a:rPr lang="en-US" sz="1800" dirty="0" smtClean="0"/>
              <a:t>(selected higher TM volume instruments – PEAS switched to STO-AP over </a:t>
            </a:r>
            <a:r>
              <a:rPr lang="en-US" sz="1800" dirty="0" err="1" smtClean="0"/>
              <a:t>Panska</a:t>
            </a:r>
            <a:r>
              <a:rPr lang="en-US" sz="1800" dirty="0" smtClean="0"/>
              <a:t> </a:t>
            </a:r>
            <a:r>
              <a:rPr lang="en-US" sz="1800" dirty="0" err="1" smtClean="0"/>
              <a:t>Ves</a:t>
            </a:r>
            <a:r>
              <a:rPr lang="en-US" sz="1800" dirty="0" smtClean="0"/>
              <a:t> )</a:t>
            </a:r>
          </a:p>
          <a:p>
            <a:pPr lvl="2"/>
            <a:r>
              <a:rPr lang="en-US" sz="1800" dirty="0" smtClean="0"/>
              <a:t>RTT mode 5120B/s (10 frames/s) –  </a:t>
            </a:r>
            <a:r>
              <a:rPr lang="en-US" sz="1800" dirty="0" smtClean="0">
                <a:solidFill>
                  <a:srgbClr val="FF0000"/>
                </a:solidFill>
              </a:rPr>
              <a:t>affected during active experiments w. </a:t>
            </a:r>
            <a:r>
              <a:rPr lang="en-US" sz="1800" dirty="0" err="1" smtClean="0">
                <a:solidFill>
                  <a:srgbClr val="FF0000"/>
                </a:solidFill>
              </a:rPr>
              <a:t>Xe</a:t>
            </a:r>
            <a:r>
              <a:rPr lang="en-US" sz="1800" dirty="0" smtClean="0">
                <a:solidFill>
                  <a:srgbClr val="FF0000"/>
                </a:solidFill>
              </a:rPr>
              <a:t>+ plasma – short drop-outs or wide data gaps</a:t>
            </a:r>
          </a:p>
          <a:p>
            <a:pPr lvl="2"/>
            <a:r>
              <a:rPr lang="en-US" sz="1800" dirty="0" smtClean="0"/>
              <a:t>MEM modes 100, 12.5, 3.125, 0.39 frames/s – only for some selected sessions</a:t>
            </a:r>
          </a:p>
          <a:p>
            <a:endParaRPr lang="cs-CZ" dirty="0"/>
          </a:p>
        </p:txBody>
      </p:sp>
      <p:sp>
        <p:nvSpPr>
          <p:cNvPr id="3" name="Nadpis 2"/>
          <p:cNvSpPr>
            <a:spLocks noGrp="1"/>
          </p:cNvSpPr>
          <p:nvPr>
            <p:ph type="title"/>
          </p:nvPr>
        </p:nvSpPr>
        <p:spPr>
          <a:xfrm>
            <a:off x="539552" y="14908"/>
            <a:ext cx="8229600" cy="821804"/>
          </a:xfrm>
        </p:spPr>
        <p:txBody>
          <a:bodyPr/>
          <a:lstStyle/>
          <a:p>
            <a:r>
              <a:rPr lang="en-US" dirty="0" smtClean="0"/>
              <a:t>Telemetry reception</a:t>
            </a:r>
            <a:endParaRPr lang="cs-CZ"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262" y="4543425"/>
            <a:ext cx="7239000" cy="2228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ovéPole 3"/>
          <p:cNvSpPr txBox="1"/>
          <p:nvPr/>
        </p:nvSpPr>
        <p:spPr>
          <a:xfrm>
            <a:off x="7323162" y="6505599"/>
            <a:ext cx="1881925" cy="307777"/>
          </a:xfrm>
          <a:prstGeom prst="rect">
            <a:avLst/>
          </a:prstGeom>
          <a:noFill/>
        </p:spPr>
        <p:txBody>
          <a:bodyPr wrap="none" rtlCol="0">
            <a:spAutoFit/>
          </a:bodyPr>
          <a:lstStyle/>
          <a:p>
            <a:r>
              <a:rPr lang="en-US" sz="1400" i="1" dirty="0" smtClean="0"/>
              <a:t>(Photo: courtesy of IAP)</a:t>
            </a:r>
            <a:endParaRPr lang="cs-CZ" sz="1400" i="1" dirty="0"/>
          </a:p>
        </p:txBody>
      </p:sp>
      <p:grpSp>
        <p:nvGrpSpPr>
          <p:cNvPr id="10" name="Skupina 9"/>
          <p:cNvGrpSpPr/>
          <p:nvPr/>
        </p:nvGrpSpPr>
        <p:grpSpPr>
          <a:xfrm>
            <a:off x="6040735" y="41944"/>
            <a:ext cx="2989684" cy="2071862"/>
            <a:chOff x="6040735" y="41944"/>
            <a:chExt cx="2989684" cy="2071862"/>
          </a:xfrm>
        </p:grpSpPr>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92280" y="41944"/>
              <a:ext cx="1938139" cy="18204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6" name="Přímá spojnice se šipkou 5"/>
            <p:cNvCxnSpPr/>
            <p:nvPr/>
          </p:nvCxnSpPr>
          <p:spPr>
            <a:xfrm flipV="1">
              <a:off x="6040735" y="476672"/>
              <a:ext cx="2223389" cy="701030"/>
            </a:xfrm>
            <a:prstGeom prst="straightConnector1">
              <a:avLst/>
            </a:prstGeom>
            <a:ln>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 name="Přímá spojnice se šipkou 7"/>
            <p:cNvCxnSpPr/>
            <p:nvPr/>
          </p:nvCxnSpPr>
          <p:spPr>
            <a:xfrm flipV="1">
              <a:off x="7668344" y="529630"/>
              <a:ext cx="432048" cy="1584176"/>
            </a:xfrm>
            <a:prstGeom prst="straightConnector1">
              <a:avLst/>
            </a:prstGeom>
            <a:ln>
              <a:solidFill>
                <a:srgbClr val="00B0F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5" name="Zástupný symbol pro číslo snímku 4"/>
          <p:cNvSpPr>
            <a:spLocks noGrp="1"/>
          </p:cNvSpPr>
          <p:nvPr>
            <p:ph type="sldNum" sz="quarter" idx="11"/>
          </p:nvPr>
        </p:nvSpPr>
        <p:spPr/>
        <p:txBody>
          <a:bodyPr/>
          <a:lstStyle/>
          <a:p>
            <a:pPr algn="r"/>
            <a:fld id="{D4C49B74-5DB2-4B03-B1D2-7F6A3C51C318}" type="slidenum">
              <a:rPr lang="en-US" smtClean="0"/>
              <a:pPr algn="r"/>
              <a:t>22</a:t>
            </a:fld>
            <a:endParaRPr lang="en-US"/>
          </a:p>
        </p:txBody>
      </p:sp>
    </p:spTree>
    <p:extLst>
      <p:ext uri="{BB962C8B-B14F-4D97-AF65-F5344CB8AC3E}">
        <p14:creationId xmlns:p14="http://schemas.microsoft.com/office/powerpoint/2010/main" val="156982225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text 1"/>
          <p:cNvSpPr>
            <a:spLocks noGrp="1"/>
          </p:cNvSpPr>
          <p:nvPr>
            <p:ph type="body" idx="1"/>
          </p:nvPr>
        </p:nvSpPr>
        <p:spPr>
          <a:xfrm>
            <a:off x="251520" y="1600200"/>
            <a:ext cx="8712968" cy="5069160"/>
          </a:xfrm>
        </p:spPr>
        <p:txBody>
          <a:bodyPr>
            <a:normAutofit fontScale="70000" lnSpcReduction="20000"/>
          </a:bodyPr>
          <a:lstStyle/>
          <a:p>
            <a:pPr marL="0" indent="0">
              <a:spcAft>
                <a:spcPts val="600"/>
              </a:spcAft>
              <a:buNone/>
            </a:pPr>
            <a:r>
              <a:rPr lang="en-US" dirty="0" smtClean="0"/>
              <a:t>Certain injection configuration to be repeated several times under different ambient conditions, but in reality </a:t>
            </a:r>
            <a:r>
              <a:rPr lang="cs-CZ" dirty="0" smtClean="0"/>
              <a:t>many </a:t>
            </a:r>
            <a:r>
              <a:rPr lang="cs-CZ" dirty="0" err="1" smtClean="0"/>
              <a:t>configurations</a:t>
            </a:r>
            <a:r>
              <a:rPr lang="cs-CZ" dirty="0" smtClean="0"/>
              <a:t> in </a:t>
            </a:r>
            <a:r>
              <a:rPr lang="cs-CZ" dirty="0" err="1" smtClean="0"/>
              <a:t>one</a:t>
            </a:r>
            <a:r>
              <a:rPr lang="cs-CZ" dirty="0" smtClean="0"/>
              <a:t> </a:t>
            </a:r>
            <a:r>
              <a:rPr lang="cs-CZ" dirty="0" err="1" smtClean="0"/>
              <a:t>usable</a:t>
            </a:r>
            <a:r>
              <a:rPr lang="cs-CZ" dirty="0" smtClean="0"/>
              <a:t> </a:t>
            </a:r>
            <a:r>
              <a:rPr lang="cs-CZ" dirty="0" err="1" smtClean="0"/>
              <a:t>dataset</a:t>
            </a:r>
            <a:endParaRPr lang="en-US" dirty="0" smtClean="0"/>
          </a:p>
          <a:p>
            <a:pPr>
              <a:spcAft>
                <a:spcPts val="600"/>
              </a:spcAft>
            </a:pPr>
            <a:r>
              <a:rPr lang="en-US" dirty="0" smtClean="0"/>
              <a:t>IK-25</a:t>
            </a:r>
          </a:p>
          <a:p>
            <a:pPr lvl="1">
              <a:spcAft>
                <a:spcPts val="600"/>
              </a:spcAft>
            </a:pPr>
            <a:r>
              <a:rPr lang="en-US" dirty="0" smtClean="0"/>
              <a:t>Data stored to MEM and downloaded via RTS to ground ~1 per day</a:t>
            </a:r>
          </a:p>
          <a:p>
            <a:pPr lvl="1">
              <a:spcAft>
                <a:spcPts val="600"/>
              </a:spcAft>
            </a:pPr>
            <a:r>
              <a:rPr lang="en-US" dirty="0" smtClean="0"/>
              <a:t>RTS in high speed modes during visibility from reception stations (RTT)</a:t>
            </a:r>
          </a:p>
          <a:p>
            <a:pPr lvl="1">
              <a:spcAft>
                <a:spcPts val="600"/>
              </a:spcAft>
            </a:pPr>
            <a:r>
              <a:rPr lang="en-US" dirty="0" smtClean="0"/>
              <a:t>Most of STO-AP telemetry RTT to </a:t>
            </a:r>
            <a:r>
              <a:rPr lang="en-US" dirty="0" err="1" smtClean="0"/>
              <a:t>Panska</a:t>
            </a:r>
            <a:r>
              <a:rPr lang="en-US" dirty="0" smtClean="0"/>
              <a:t> </a:t>
            </a:r>
            <a:r>
              <a:rPr lang="en-US" dirty="0" err="1" smtClean="0"/>
              <a:t>Ves</a:t>
            </a:r>
            <a:r>
              <a:rPr lang="en-US" dirty="0" smtClean="0"/>
              <a:t> (when visible)</a:t>
            </a:r>
          </a:p>
          <a:p>
            <a:pPr>
              <a:spcAft>
                <a:spcPts val="600"/>
              </a:spcAft>
            </a:pPr>
            <a:r>
              <a:rPr lang="en-US" dirty="0" smtClean="0"/>
              <a:t>MAGION-3</a:t>
            </a:r>
          </a:p>
          <a:p>
            <a:pPr lvl="1">
              <a:spcAft>
                <a:spcPts val="600"/>
              </a:spcAft>
            </a:pPr>
            <a:r>
              <a:rPr lang="en-US" dirty="0" smtClean="0"/>
              <a:t>Most of STO telemetry in RTT to </a:t>
            </a:r>
            <a:r>
              <a:rPr lang="en-US" dirty="0" err="1" smtClean="0"/>
              <a:t>Panska</a:t>
            </a:r>
            <a:r>
              <a:rPr lang="en-US" dirty="0" smtClean="0"/>
              <a:t> </a:t>
            </a:r>
            <a:r>
              <a:rPr lang="en-US" dirty="0" err="1" smtClean="0"/>
              <a:t>Ves</a:t>
            </a:r>
            <a:r>
              <a:rPr lang="en-US" dirty="0"/>
              <a:t> (when visible</a:t>
            </a:r>
            <a:r>
              <a:rPr lang="en-US" dirty="0" smtClean="0"/>
              <a:t>)</a:t>
            </a:r>
          </a:p>
          <a:p>
            <a:pPr marL="0" indent="0">
              <a:spcAft>
                <a:spcPts val="600"/>
              </a:spcAft>
              <a:buNone/>
            </a:pPr>
            <a:r>
              <a:rPr lang="en-US" dirty="0" smtClean="0">
                <a:solidFill>
                  <a:srgbClr val="0070C0"/>
                </a:solidFill>
              </a:rPr>
              <a:t>But not all AE in visibility from the </a:t>
            </a:r>
            <a:r>
              <a:rPr lang="en-US" dirty="0" err="1" smtClean="0">
                <a:solidFill>
                  <a:srgbClr val="0070C0"/>
                </a:solidFill>
              </a:rPr>
              <a:t>Panska</a:t>
            </a:r>
            <a:r>
              <a:rPr lang="en-US" dirty="0" smtClean="0">
                <a:solidFill>
                  <a:srgbClr val="0070C0"/>
                </a:solidFill>
              </a:rPr>
              <a:t> </a:t>
            </a:r>
            <a:r>
              <a:rPr lang="en-US" dirty="0" err="1" smtClean="0">
                <a:solidFill>
                  <a:srgbClr val="0070C0"/>
                </a:solidFill>
              </a:rPr>
              <a:t>Ves</a:t>
            </a:r>
            <a:r>
              <a:rPr lang="en-US" dirty="0" smtClean="0">
                <a:solidFill>
                  <a:srgbClr val="0070C0"/>
                </a:solidFill>
              </a:rPr>
              <a:t> station (partial/no MAGION-3 data and STO-AP tm data, gaps in data during TM switchover – start of AE missing)</a:t>
            </a:r>
          </a:p>
          <a:p>
            <a:pPr>
              <a:spcAft>
                <a:spcPts val="600"/>
              </a:spcAft>
            </a:pPr>
            <a:r>
              <a:rPr lang="en-US" dirty="0" smtClean="0"/>
              <a:t>For larger separations IK-25/MAGION-3 </a:t>
            </a:r>
            <a:r>
              <a:rPr lang="en-US" dirty="0" smtClean="0">
                <a:solidFill>
                  <a:srgbClr val="0070C0"/>
                </a:solidFill>
              </a:rPr>
              <a:t>visibility intervals do not 100% overlap</a:t>
            </a:r>
          </a:p>
          <a:p>
            <a:pPr>
              <a:spcAft>
                <a:spcPts val="600"/>
              </a:spcAft>
            </a:pPr>
            <a:r>
              <a:rPr lang="en-US" dirty="0" smtClean="0"/>
              <a:t>Telemetry slower for large altitudes</a:t>
            </a:r>
          </a:p>
          <a:p>
            <a:pPr marL="0" indent="0">
              <a:spcAft>
                <a:spcPts val="600"/>
              </a:spcAft>
              <a:buNone/>
            </a:pPr>
            <a:r>
              <a:rPr lang="en-US" dirty="0" smtClean="0">
                <a:solidFill>
                  <a:srgbClr val="0070C0"/>
                </a:solidFill>
              </a:rPr>
              <a:t>      =&gt; not all data in best time resolution and well overlapping</a:t>
            </a:r>
          </a:p>
          <a:p>
            <a:pPr>
              <a:spcAft>
                <a:spcPts val="600"/>
              </a:spcAft>
              <a:buFont typeface="Arial" panose="020B0604020202020204" pitchFamily="34" charset="0"/>
              <a:buChar char="•"/>
            </a:pPr>
            <a:r>
              <a:rPr lang="en-US" dirty="0" err="1" smtClean="0"/>
              <a:t>Panska</a:t>
            </a:r>
            <a:r>
              <a:rPr lang="en-US" dirty="0" smtClean="0"/>
              <a:t> </a:t>
            </a:r>
            <a:r>
              <a:rPr lang="en-US" dirty="0" err="1" smtClean="0"/>
              <a:t>Ves</a:t>
            </a:r>
            <a:r>
              <a:rPr lang="en-US" dirty="0" smtClean="0"/>
              <a:t> visibility requirement  makes Altitude, LAT, INL / L, MLT + day/night, up/down injection </a:t>
            </a:r>
            <a:r>
              <a:rPr lang="en-US" dirty="0" smtClean="0">
                <a:solidFill>
                  <a:srgbClr val="0070C0"/>
                </a:solidFill>
              </a:rPr>
              <a:t>AE conditions bound =&gt; difficult to separate some dependences</a:t>
            </a:r>
            <a:endParaRPr lang="en-US" dirty="0">
              <a:solidFill>
                <a:srgbClr val="0070C0"/>
              </a:solidFill>
            </a:endParaRPr>
          </a:p>
        </p:txBody>
      </p:sp>
      <p:sp>
        <p:nvSpPr>
          <p:cNvPr id="3" name="Nadpis 2"/>
          <p:cNvSpPr>
            <a:spLocks noGrp="1"/>
          </p:cNvSpPr>
          <p:nvPr>
            <p:ph type="title"/>
          </p:nvPr>
        </p:nvSpPr>
        <p:spPr>
          <a:xfrm>
            <a:off x="539552" y="0"/>
            <a:ext cx="8229600" cy="1143000"/>
          </a:xfrm>
        </p:spPr>
        <p:txBody>
          <a:bodyPr/>
          <a:lstStyle/>
          <a:p>
            <a:r>
              <a:rPr lang="en-US" dirty="0" smtClean="0"/>
              <a:t>Active experiments methodology</a:t>
            </a:r>
            <a:endParaRPr lang="cs-CZ" dirty="0"/>
          </a:p>
        </p:txBody>
      </p:sp>
      <p:sp>
        <p:nvSpPr>
          <p:cNvPr id="4" name="Zástupný symbol pro číslo snímku 3"/>
          <p:cNvSpPr>
            <a:spLocks noGrp="1"/>
          </p:cNvSpPr>
          <p:nvPr>
            <p:ph type="sldNum" sz="quarter" idx="11"/>
          </p:nvPr>
        </p:nvSpPr>
        <p:spPr/>
        <p:txBody>
          <a:bodyPr/>
          <a:lstStyle/>
          <a:p>
            <a:pPr algn="r"/>
            <a:fld id="{D4C49B74-5DB2-4B03-B1D2-7F6A3C51C318}" type="slidenum">
              <a:rPr lang="en-US" smtClean="0"/>
              <a:pPr algn="r"/>
              <a:t>23</a:t>
            </a:fld>
            <a:endParaRPr lang="en-US"/>
          </a:p>
        </p:txBody>
      </p:sp>
    </p:spTree>
    <p:extLst>
      <p:ext uri="{BB962C8B-B14F-4D97-AF65-F5344CB8AC3E}">
        <p14:creationId xmlns:p14="http://schemas.microsoft.com/office/powerpoint/2010/main" val="124077803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text 1"/>
          <p:cNvSpPr>
            <a:spLocks noGrp="1"/>
          </p:cNvSpPr>
          <p:nvPr>
            <p:ph type="body" idx="1"/>
          </p:nvPr>
        </p:nvSpPr>
        <p:spPr>
          <a:xfrm>
            <a:off x="107504" y="1600200"/>
            <a:ext cx="8928992" cy="820688"/>
          </a:xfrm>
        </p:spPr>
        <p:txBody>
          <a:bodyPr>
            <a:normAutofit/>
          </a:bodyPr>
          <a:lstStyle/>
          <a:p>
            <a:r>
              <a:rPr lang="en-US" sz="2000" dirty="0" smtClean="0"/>
              <a:t>Diamagnetic cavity formation observed during the </a:t>
            </a:r>
            <a:r>
              <a:rPr lang="en-US" sz="2000" dirty="0" err="1" smtClean="0"/>
              <a:t>Xe</a:t>
            </a:r>
            <a:r>
              <a:rPr lang="en-US" sz="2000" dirty="0" smtClean="0"/>
              <a:t> plasma release, based on the SGR-5 and service magnetometers data.</a:t>
            </a:r>
            <a:endParaRPr lang="cs-CZ" sz="2000" dirty="0"/>
          </a:p>
        </p:txBody>
      </p:sp>
      <p:sp>
        <p:nvSpPr>
          <p:cNvPr id="3" name="Nadpis 2"/>
          <p:cNvSpPr>
            <a:spLocks noGrp="1"/>
          </p:cNvSpPr>
          <p:nvPr>
            <p:ph type="title"/>
          </p:nvPr>
        </p:nvSpPr>
        <p:spPr>
          <a:xfrm>
            <a:off x="539552" y="188640"/>
            <a:ext cx="8229600" cy="1143000"/>
          </a:xfrm>
        </p:spPr>
        <p:txBody>
          <a:bodyPr>
            <a:normAutofit fontScale="90000"/>
          </a:bodyPr>
          <a:lstStyle/>
          <a:p>
            <a:r>
              <a:rPr lang="en-US" dirty="0" smtClean="0"/>
              <a:t>Diamagnetic cavity during the Xenon plasma injection </a:t>
            </a:r>
            <a:endParaRPr lang="cs-CZ" dirty="0"/>
          </a:p>
        </p:txBody>
      </p:sp>
      <p:sp>
        <p:nvSpPr>
          <p:cNvPr id="4" name="Zástupný symbol pro číslo snímku 3"/>
          <p:cNvSpPr>
            <a:spLocks noGrp="1"/>
          </p:cNvSpPr>
          <p:nvPr>
            <p:ph type="sldNum" sz="quarter" idx="11"/>
          </p:nvPr>
        </p:nvSpPr>
        <p:spPr/>
        <p:txBody>
          <a:bodyPr/>
          <a:lstStyle/>
          <a:p>
            <a:pPr algn="r"/>
            <a:endParaRPr lang="en-US" smtClean="0"/>
          </a:p>
          <a:p>
            <a:pPr algn="r"/>
            <a:endParaRPr lang="en-US" smtClean="0"/>
          </a:p>
          <a:p>
            <a:pPr algn="r"/>
            <a:fld id="{D4C49B74-5DB2-4B03-B1D2-7F6A3C51C318}" type="slidenum">
              <a:rPr lang="en-US" smtClean="0"/>
              <a:pPr algn="r"/>
              <a:t>24</a:t>
            </a:fld>
            <a:endParaRPr lang="en-US" dirty="0"/>
          </a:p>
        </p:txBody>
      </p:sp>
      <p:sp>
        <p:nvSpPr>
          <p:cNvPr id="5" name="Obdélník 4"/>
          <p:cNvSpPr/>
          <p:nvPr/>
        </p:nvSpPr>
        <p:spPr>
          <a:xfrm>
            <a:off x="6516216" y="1043444"/>
            <a:ext cx="2580116" cy="369332"/>
          </a:xfrm>
          <a:prstGeom prst="rect">
            <a:avLst/>
          </a:prstGeom>
        </p:spPr>
        <p:txBody>
          <a:bodyPr wrap="square">
            <a:spAutoFit/>
          </a:bodyPr>
          <a:lstStyle/>
          <a:p>
            <a:r>
              <a:rPr lang="en-US" i="1" dirty="0" err="1" smtClean="0"/>
              <a:t>Volokitin</a:t>
            </a:r>
            <a:r>
              <a:rPr lang="en-US" i="1" dirty="0" smtClean="0"/>
              <a:t> et al., GA2000</a:t>
            </a:r>
            <a:endParaRPr lang="cs-CZ" i="1"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29070" y="2564904"/>
            <a:ext cx="4767262" cy="422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ovéPole 5"/>
          <p:cNvSpPr txBox="1"/>
          <p:nvPr/>
        </p:nvSpPr>
        <p:spPr>
          <a:xfrm>
            <a:off x="107504" y="2299513"/>
            <a:ext cx="4176464" cy="4585871"/>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1600" dirty="0" smtClean="0"/>
              <a:t>SGR-5 magnetic field intensity drop ~10nT (magnetometer 7-12m from the beam)</a:t>
            </a:r>
          </a:p>
          <a:p>
            <a:pPr marL="285750" indent="-285750">
              <a:spcAft>
                <a:spcPts val="600"/>
              </a:spcAft>
              <a:buFont typeface="Arial" panose="020B0604020202020204" pitchFamily="34" charset="0"/>
              <a:buChar char="•"/>
            </a:pPr>
            <a:r>
              <a:rPr lang="en-US" sz="1600" dirty="0" smtClean="0"/>
              <a:t>Service magnetometer nearby the UPM thruster, fluctuations 1500-2000nT =&gt; diamagnetic cavity on the initial stage of </a:t>
            </a:r>
            <a:r>
              <a:rPr lang="en-US" sz="1600" dirty="0" err="1" smtClean="0"/>
              <a:t>Xe</a:t>
            </a:r>
            <a:r>
              <a:rPr lang="en-US" sz="1600" dirty="0" smtClean="0"/>
              <a:t> beam expansion created and mg. field pushed outside </a:t>
            </a:r>
          </a:p>
          <a:p>
            <a:pPr marL="285750" indent="-285750">
              <a:spcAft>
                <a:spcPts val="600"/>
              </a:spcAft>
              <a:buFont typeface="Arial" panose="020B0604020202020204" pitchFamily="34" charset="0"/>
              <a:buChar char="•"/>
            </a:pPr>
            <a:r>
              <a:rPr lang="en-US" sz="1600" dirty="0" smtClean="0"/>
              <a:t>Based on UPM injection properties diamagnetic cavity size estimated to  5-10m</a:t>
            </a:r>
          </a:p>
          <a:p>
            <a:pPr marL="285750" indent="-285750">
              <a:spcAft>
                <a:spcPts val="600"/>
              </a:spcAft>
              <a:buFont typeface="Arial" panose="020B0604020202020204" pitchFamily="34" charset="0"/>
              <a:buChar char="•"/>
            </a:pPr>
            <a:r>
              <a:rPr lang="en-US" sz="1600" dirty="0" err="1" smtClean="0"/>
              <a:t>Xe</a:t>
            </a:r>
            <a:r>
              <a:rPr lang="en-US" sz="1600" dirty="0" smtClean="0"/>
              <a:t> plasma cloud density expected to decrease to the ambient plasma d. (10</a:t>
            </a:r>
            <a:r>
              <a:rPr lang="en-US" sz="1600" baseline="30000" dirty="0" smtClean="0"/>
              <a:t>10</a:t>
            </a:r>
            <a:r>
              <a:rPr lang="en-US" sz="1600" dirty="0" smtClean="0"/>
              <a:t> m</a:t>
            </a:r>
            <a:r>
              <a:rPr lang="en-US" sz="1600" baseline="30000" dirty="0" smtClean="0"/>
              <a:t>-3</a:t>
            </a:r>
            <a:r>
              <a:rPr lang="en-US" sz="1600" dirty="0" smtClean="0"/>
              <a:t>) at distance 300-400m</a:t>
            </a:r>
          </a:p>
          <a:p>
            <a:pPr marL="285750" indent="-285750">
              <a:spcAft>
                <a:spcPts val="600"/>
              </a:spcAft>
              <a:buFont typeface="Arial" panose="020B0604020202020204" pitchFamily="34" charset="0"/>
              <a:buChar char="•"/>
            </a:pPr>
            <a:r>
              <a:rPr lang="en-US" sz="1600" dirty="0" smtClean="0"/>
              <a:t>Experimental data compared  with a theoretical  model based on analysis of the PORCUPINE </a:t>
            </a:r>
            <a:r>
              <a:rPr lang="ru-RU" sz="1600" dirty="0" smtClean="0"/>
              <a:t>(</a:t>
            </a:r>
            <a:r>
              <a:rPr lang="en-US" sz="1600" i="1" dirty="0" err="1"/>
              <a:t>Hausler</a:t>
            </a:r>
            <a:r>
              <a:rPr lang="en-US" sz="1600" i="1" dirty="0"/>
              <a:t> et al</a:t>
            </a:r>
            <a:r>
              <a:rPr lang="ru-RU" sz="1600" dirty="0"/>
              <a:t>., 1986; </a:t>
            </a:r>
            <a:r>
              <a:rPr lang="en-US" sz="1600" i="1" dirty="0" err="1"/>
              <a:t>Oraevsky</a:t>
            </a:r>
            <a:r>
              <a:rPr lang="en-US" sz="1600" i="1" dirty="0"/>
              <a:t> et al</a:t>
            </a:r>
            <a:r>
              <a:rPr lang="ru-RU" sz="1600" i="1" dirty="0"/>
              <a:t>.,</a:t>
            </a:r>
            <a:r>
              <a:rPr lang="ru-RU" sz="1600" dirty="0"/>
              <a:t> 2003) </a:t>
            </a:r>
            <a:r>
              <a:rPr lang="en-US" sz="1600" dirty="0" smtClean="0"/>
              <a:t>and </a:t>
            </a:r>
            <a:r>
              <a:rPr lang="ru-RU" sz="1600" dirty="0" smtClean="0"/>
              <a:t>АМРТЕ (</a:t>
            </a:r>
            <a:r>
              <a:rPr lang="en-US" sz="1600" dirty="0" err="1" smtClean="0"/>
              <a:t>Mishin</a:t>
            </a:r>
            <a:r>
              <a:rPr lang="en-US" sz="1600" dirty="0" smtClean="0"/>
              <a:t> et al.</a:t>
            </a:r>
            <a:r>
              <a:rPr lang="ru-RU" sz="1600" i="1" dirty="0" smtClean="0"/>
              <a:t>,</a:t>
            </a:r>
            <a:r>
              <a:rPr lang="ru-RU" sz="1600" dirty="0" smtClean="0"/>
              <a:t> </a:t>
            </a:r>
            <a:r>
              <a:rPr lang="ru-RU" sz="1600" dirty="0"/>
              <a:t>1988</a:t>
            </a:r>
            <a:r>
              <a:rPr lang="ru-RU" sz="1600" dirty="0" smtClean="0"/>
              <a:t>)</a:t>
            </a:r>
            <a:r>
              <a:rPr lang="en-US" sz="1600" dirty="0" smtClean="0"/>
              <a:t> plasma injections</a:t>
            </a:r>
            <a:endParaRPr lang="cs-CZ" sz="1600" dirty="0"/>
          </a:p>
        </p:txBody>
      </p:sp>
      <p:sp>
        <p:nvSpPr>
          <p:cNvPr id="7" name="TextovéPole 6"/>
          <p:cNvSpPr txBox="1"/>
          <p:nvPr/>
        </p:nvSpPr>
        <p:spPr>
          <a:xfrm>
            <a:off x="4788024" y="2636912"/>
            <a:ext cx="720080" cy="3785652"/>
          </a:xfrm>
          <a:prstGeom prst="rect">
            <a:avLst/>
          </a:prstGeom>
          <a:noFill/>
        </p:spPr>
        <p:txBody>
          <a:bodyPr wrap="square" rtlCol="0">
            <a:spAutoFit/>
          </a:bodyPr>
          <a:lstStyle/>
          <a:p>
            <a:r>
              <a:rPr lang="en-US" sz="1600" dirty="0" err="1" smtClean="0">
                <a:solidFill>
                  <a:srgbClr val="FF0000"/>
                </a:solidFill>
              </a:rPr>
              <a:t>I_bi</a:t>
            </a:r>
            <a:endParaRPr lang="en-US" sz="1600" dirty="0" smtClean="0">
              <a:solidFill>
                <a:srgbClr val="FF0000"/>
              </a:solidFill>
            </a:endParaRPr>
          </a:p>
          <a:p>
            <a:endParaRPr lang="en-US" sz="1600" dirty="0">
              <a:solidFill>
                <a:srgbClr val="FF0000"/>
              </a:solidFill>
            </a:endParaRPr>
          </a:p>
          <a:p>
            <a:endParaRPr lang="en-US" sz="1600" dirty="0" smtClean="0">
              <a:solidFill>
                <a:srgbClr val="FF0000"/>
              </a:solidFill>
            </a:endParaRPr>
          </a:p>
          <a:p>
            <a:r>
              <a:rPr lang="en-US" sz="1600" dirty="0" err="1" smtClean="0">
                <a:solidFill>
                  <a:srgbClr val="FF0000"/>
                </a:solidFill>
              </a:rPr>
              <a:t>I_be</a:t>
            </a:r>
            <a:endParaRPr lang="en-US" sz="1600" dirty="0" smtClean="0">
              <a:solidFill>
                <a:srgbClr val="FF0000"/>
              </a:solidFill>
            </a:endParaRPr>
          </a:p>
          <a:p>
            <a:endParaRPr lang="en-US" sz="1600" dirty="0">
              <a:solidFill>
                <a:srgbClr val="FF0000"/>
              </a:solidFill>
            </a:endParaRPr>
          </a:p>
          <a:p>
            <a:endParaRPr lang="en-US" sz="1600" dirty="0" smtClean="0">
              <a:solidFill>
                <a:srgbClr val="FF0000"/>
              </a:solidFill>
            </a:endParaRPr>
          </a:p>
          <a:p>
            <a:r>
              <a:rPr lang="en-US" sz="1600" dirty="0" err="1" smtClean="0">
                <a:solidFill>
                  <a:srgbClr val="FF0000"/>
                </a:solidFill>
              </a:rPr>
              <a:t>δB</a:t>
            </a:r>
            <a:r>
              <a:rPr lang="en-US" sz="1600" dirty="0" smtClean="0">
                <a:solidFill>
                  <a:srgbClr val="FF0000"/>
                </a:solidFill>
              </a:rPr>
              <a:t> SGR-5</a:t>
            </a:r>
          </a:p>
          <a:p>
            <a:endParaRPr lang="en-US" sz="1600" dirty="0">
              <a:solidFill>
                <a:srgbClr val="FF0000"/>
              </a:solidFill>
            </a:endParaRPr>
          </a:p>
          <a:p>
            <a:endParaRPr lang="en-US" sz="1600" dirty="0" smtClean="0">
              <a:solidFill>
                <a:srgbClr val="FF0000"/>
              </a:solidFill>
            </a:endParaRPr>
          </a:p>
          <a:p>
            <a:endParaRPr lang="en-US" sz="1600" dirty="0">
              <a:solidFill>
                <a:srgbClr val="FF0000"/>
              </a:solidFill>
            </a:endParaRPr>
          </a:p>
          <a:p>
            <a:endParaRPr lang="en-US" sz="1600" dirty="0" smtClean="0">
              <a:solidFill>
                <a:srgbClr val="FF0000"/>
              </a:solidFill>
            </a:endParaRPr>
          </a:p>
          <a:p>
            <a:r>
              <a:rPr lang="en-US" sz="1600" dirty="0" smtClean="0">
                <a:solidFill>
                  <a:srgbClr val="FF0000"/>
                </a:solidFill>
              </a:rPr>
              <a:t>B </a:t>
            </a:r>
            <a:r>
              <a:rPr lang="en-US" sz="1600" dirty="0" err="1" smtClean="0">
                <a:solidFill>
                  <a:srgbClr val="FF0000"/>
                </a:solidFill>
              </a:rPr>
              <a:t>serv.mag</a:t>
            </a:r>
            <a:endParaRPr lang="cs-CZ" sz="1600" dirty="0">
              <a:solidFill>
                <a:srgbClr val="FF0000"/>
              </a:solidFill>
            </a:endParaRPr>
          </a:p>
        </p:txBody>
      </p:sp>
    </p:spTree>
    <p:extLst>
      <p:ext uri="{BB962C8B-B14F-4D97-AF65-F5344CB8AC3E}">
        <p14:creationId xmlns:p14="http://schemas.microsoft.com/office/powerpoint/2010/main" val="415952793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text 1"/>
          <p:cNvSpPr>
            <a:spLocks noGrp="1"/>
          </p:cNvSpPr>
          <p:nvPr>
            <p:ph type="body" idx="1"/>
          </p:nvPr>
        </p:nvSpPr>
        <p:spPr/>
        <p:txBody>
          <a:bodyPr>
            <a:normAutofit/>
          </a:bodyPr>
          <a:lstStyle/>
          <a:p>
            <a:r>
              <a:rPr lang="en-US" sz="1800" dirty="0" smtClean="0"/>
              <a:t>KM-10 </a:t>
            </a:r>
            <a:r>
              <a:rPr lang="en-US" sz="1800" dirty="0"/>
              <a:t>box (ahead of s/c in ram direction) kept floating, near ionospheric plasma potential (</a:t>
            </a:r>
            <a:r>
              <a:rPr lang="el-GR" sz="1800" dirty="0"/>
              <a:t>δ</a:t>
            </a:r>
            <a:r>
              <a:rPr lang="en-US" sz="1800" dirty="0"/>
              <a:t> ~ -0.2..-0.7V for </a:t>
            </a:r>
            <a:r>
              <a:rPr lang="en-US" sz="1800" dirty="0" err="1"/>
              <a:t>Te</a:t>
            </a:r>
            <a:r>
              <a:rPr lang="en-US" sz="1800" dirty="0"/>
              <a:t> 0.1..0.3eV, not considering photocurrents/</a:t>
            </a:r>
            <a:r>
              <a:rPr lang="en-US" sz="1800" dirty="0" err="1"/>
              <a:t>suprathermal</a:t>
            </a:r>
            <a:r>
              <a:rPr lang="en-US" sz="1800" dirty="0"/>
              <a:t> electrons</a:t>
            </a:r>
            <a:r>
              <a:rPr lang="en-US" sz="1800" dirty="0" smtClean="0"/>
              <a:t>). </a:t>
            </a:r>
            <a:r>
              <a:rPr lang="cs-CZ" sz="1800" dirty="0" smtClean="0"/>
              <a:t>Diference c</a:t>
            </a:r>
            <a:r>
              <a:rPr lang="en-US" sz="1800" dirty="0" smtClean="0"/>
              <a:t>an be larger in </a:t>
            </a:r>
            <a:r>
              <a:rPr lang="en-US" sz="1800" dirty="0" err="1" smtClean="0"/>
              <a:t>auroral</a:t>
            </a:r>
            <a:r>
              <a:rPr lang="en-US" sz="1800" dirty="0" smtClean="0"/>
              <a:t> zone</a:t>
            </a:r>
            <a:r>
              <a:rPr lang="cs-CZ" sz="1800" dirty="0" smtClean="0"/>
              <a:t> </a:t>
            </a:r>
            <a:r>
              <a:rPr lang="cs-CZ" sz="1800" dirty="0" err="1" smtClean="0"/>
              <a:t>when</a:t>
            </a:r>
            <a:r>
              <a:rPr lang="cs-CZ" sz="1800" dirty="0" smtClean="0"/>
              <a:t> hot </a:t>
            </a:r>
            <a:r>
              <a:rPr lang="cs-CZ" sz="1800" dirty="0" err="1" smtClean="0"/>
              <a:t>electron</a:t>
            </a:r>
            <a:r>
              <a:rPr lang="cs-CZ" sz="1800" dirty="0" smtClean="0"/>
              <a:t> </a:t>
            </a:r>
            <a:r>
              <a:rPr lang="cs-CZ" sz="1800" dirty="0" err="1" smtClean="0"/>
              <a:t>population</a:t>
            </a:r>
            <a:r>
              <a:rPr lang="cs-CZ" sz="1800" dirty="0" smtClean="0"/>
              <a:t> </a:t>
            </a:r>
            <a:r>
              <a:rPr lang="cs-CZ" sz="1800" dirty="0" err="1" smtClean="0"/>
              <a:t>present</a:t>
            </a:r>
            <a:endParaRPr lang="en-US" sz="1800" dirty="0" smtClean="0"/>
          </a:p>
          <a:p>
            <a:r>
              <a:rPr lang="en-US" sz="1800" dirty="0" smtClean="0"/>
              <a:t>KM-10 floating potential monitor gives s/c potential with this small offset.</a:t>
            </a:r>
            <a:endParaRPr lang="cs-CZ" sz="1800" dirty="0"/>
          </a:p>
        </p:txBody>
      </p:sp>
      <p:sp>
        <p:nvSpPr>
          <p:cNvPr id="3" name="Nadpis 2"/>
          <p:cNvSpPr>
            <a:spLocks noGrp="1"/>
          </p:cNvSpPr>
          <p:nvPr>
            <p:ph type="title"/>
          </p:nvPr>
        </p:nvSpPr>
        <p:spPr>
          <a:xfrm>
            <a:off x="457200" y="359465"/>
            <a:ext cx="8229600" cy="909295"/>
          </a:xfrm>
        </p:spPr>
        <p:txBody>
          <a:bodyPr>
            <a:normAutofit fontScale="90000"/>
          </a:bodyPr>
          <a:lstStyle/>
          <a:p>
            <a:r>
              <a:rPr lang="en-US" dirty="0" smtClean="0"/>
              <a:t>IK-25 s/c potential – KM-10 measurements      (outside of active experiment intervals)</a:t>
            </a:r>
            <a:endParaRPr lang="cs-CZ" dirty="0"/>
          </a:p>
        </p:txBody>
      </p:sp>
      <p:sp>
        <p:nvSpPr>
          <p:cNvPr id="10" name="Obdélník 9"/>
          <p:cNvSpPr/>
          <p:nvPr/>
        </p:nvSpPr>
        <p:spPr>
          <a:xfrm>
            <a:off x="7190847" y="6548058"/>
            <a:ext cx="1735924" cy="307777"/>
          </a:xfrm>
          <a:prstGeom prst="rect">
            <a:avLst/>
          </a:prstGeom>
        </p:spPr>
        <p:txBody>
          <a:bodyPr wrap="none">
            <a:spAutoFit/>
          </a:bodyPr>
          <a:lstStyle/>
          <a:p>
            <a:r>
              <a:rPr lang="en-US" sz="1400" i="1" dirty="0" err="1" smtClean="0"/>
              <a:t>Prech</a:t>
            </a:r>
            <a:r>
              <a:rPr lang="en-US" sz="1400" i="1" dirty="0" smtClean="0"/>
              <a:t> et al., ASR1999</a:t>
            </a:r>
            <a:endParaRPr lang="cs-CZ" sz="1400" i="1" dirty="0"/>
          </a:p>
        </p:txBody>
      </p:sp>
      <p:grpSp>
        <p:nvGrpSpPr>
          <p:cNvPr id="4" name="Skupina 3"/>
          <p:cNvGrpSpPr/>
          <p:nvPr/>
        </p:nvGrpSpPr>
        <p:grpSpPr>
          <a:xfrm>
            <a:off x="-36512" y="3294589"/>
            <a:ext cx="8712968" cy="3230755"/>
            <a:chOff x="-36512" y="3294589"/>
            <a:chExt cx="8712968" cy="3230755"/>
          </a:xfrm>
        </p:grpSpPr>
        <p:grpSp>
          <p:nvGrpSpPr>
            <p:cNvPr id="14" name="Skupina 13"/>
            <p:cNvGrpSpPr/>
            <p:nvPr/>
          </p:nvGrpSpPr>
          <p:grpSpPr>
            <a:xfrm>
              <a:off x="-36512" y="3294589"/>
              <a:ext cx="8712968" cy="3230755"/>
              <a:chOff x="-36512" y="2852936"/>
              <a:chExt cx="8712968" cy="3230755"/>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2852936"/>
                <a:ext cx="7524328" cy="32307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 name="Přímá spojnice se šipkou 4"/>
              <p:cNvCxnSpPr/>
              <p:nvPr/>
            </p:nvCxnSpPr>
            <p:spPr>
              <a:xfrm>
                <a:off x="323528" y="2996952"/>
                <a:ext cx="0" cy="2016224"/>
              </a:xfrm>
              <a:prstGeom prst="straightConnector1">
                <a:avLst/>
              </a:prstGeom>
              <a:ln>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6" name="TextovéPole 5"/>
              <p:cNvSpPr txBox="1"/>
              <p:nvPr/>
            </p:nvSpPr>
            <p:spPr>
              <a:xfrm rot="16200000">
                <a:off x="-145638" y="3820398"/>
                <a:ext cx="587584" cy="369332"/>
              </a:xfrm>
              <a:prstGeom prst="rect">
                <a:avLst/>
              </a:prstGeom>
              <a:noFill/>
            </p:spPr>
            <p:txBody>
              <a:bodyPr wrap="square" rtlCol="0">
                <a:spAutoFit/>
              </a:bodyPr>
              <a:lstStyle/>
              <a:p>
                <a:r>
                  <a:rPr lang="en-US" dirty="0" smtClean="0">
                    <a:solidFill>
                      <a:srgbClr val="FF0000"/>
                    </a:solidFill>
                  </a:rPr>
                  <a:t>-</a:t>
                </a:r>
                <a:r>
                  <a:rPr lang="el-GR" dirty="0" smtClean="0">
                    <a:solidFill>
                      <a:srgbClr val="FF0000"/>
                    </a:solidFill>
                  </a:rPr>
                  <a:t>φ</a:t>
                </a:r>
                <a:r>
                  <a:rPr lang="en-US" baseline="-25000" dirty="0" smtClean="0">
                    <a:solidFill>
                      <a:srgbClr val="FF0000"/>
                    </a:solidFill>
                  </a:rPr>
                  <a:t>s</a:t>
                </a:r>
                <a:endParaRPr lang="cs-CZ" baseline="-25000" dirty="0">
                  <a:solidFill>
                    <a:srgbClr val="FF0000"/>
                  </a:solidFill>
                </a:endParaRPr>
              </a:p>
            </p:txBody>
          </p:sp>
          <p:sp>
            <p:nvSpPr>
              <p:cNvPr id="7" name="TextovéPole 6"/>
              <p:cNvSpPr txBox="1"/>
              <p:nvPr/>
            </p:nvSpPr>
            <p:spPr>
              <a:xfrm>
                <a:off x="2699792" y="2996952"/>
                <a:ext cx="1313892" cy="338554"/>
              </a:xfrm>
              <a:prstGeom prst="rect">
                <a:avLst/>
              </a:prstGeom>
              <a:noFill/>
            </p:spPr>
            <p:txBody>
              <a:bodyPr wrap="square" rtlCol="0">
                <a:spAutoFit/>
              </a:bodyPr>
              <a:lstStyle/>
              <a:p>
                <a:r>
                  <a:rPr lang="en-US" sz="1600" dirty="0" smtClean="0">
                    <a:solidFill>
                      <a:srgbClr val="FF0000"/>
                    </a:solidFill>
                  </a:rPr>
                  <a:t>s/c negative</a:t>
                </a:r>
                <a:endParaRPr lang="cs-CZ" sz="1600" dirty="0">
                  <a:solidFill>
                    <a:srgbClr val="FF0000"/>
                  </a:solidFill>
                </a:endParaRPr>
              </a:p>
            </p:txBody>
          </p:sp>
          <p:sp>
            <p:nvSpPr>
              <p:cNvPr id="9" name="TextovéPole 8"/>
              <p:cNvSpPr txBox="1"/>
              <p:nvPr/>
            </p:nvSpPr>
            <p:spPr>
              <a:xfrm>
                <a:off x="2699792" y="4653136"/>
                <a:ext cx="1313892" cy="338554"/>
              </a:xfrm>
              <a:prstGeom prst="rect">
                <a:avLst/>
              </a:prstGeom>
              <a:noFill/>
            </p:spPr>
            <p:txBody>
              <a:bodyPr wrap="square" rtlCol="0">
                <a:spAutoFit/>
              </a:bodyPr>
              <a:lstStyle/>
              <a:p>
                <a:r>
                  <a:rPr lang="en-US" sz="1600" dirty="0" smtClean="0">
                    <a:solidFill>
                      <a:srgbClr val="FF0000"/>
                    </a:solidFill>
                  </a:rPr>
                  <a:t>s/c positive</a:t>
                </a:r>
                <a:endParaRPr lang="cs-CZ" sz="1600" dirty="0">
                  <a:solidFill>
                    <a:srgbClr val="FF0000"/>
                  </a:solidFill>
                </a:endParaRPr>
              </a:p>
            </p:txBody>
          </p:sp>
          <p:sp>
            <p:nvSpPr>
              <p:cNvPr id="8" name="TextovéPole 7"/>
              <p:cNvSpPr txBox="1"/>
              <p:nvPr/>
            </p:nvSpPr>
            <p:spPr>
              <a:xfrm>
                <a:off x="7190847" y="2852936"/>
                <a:ext cx="1485609" cy="523220"/>
              </a:xfrm>
              <a:prstGeom prst="rect">
                <a:avLst/>
              </a:prstGeom>
              <a:noFill/>
            </p:spPr>
            <p:txBody>
              <a:bodyPr wrap="square" rtlCol="0">
                <a:spAutoFit/>
              </a:bodyPr>
              <a:lstStyle/>
              <a:p>
                <a:r>
                  <a:rPr lang="en-US" sz="1400" dirty="0" smtClean="0">
                    <a:solidFill>
                      <a:srgbClr val="FF0000"/>
                    </a:solidFill>
                  </a:rPr>
                  <a:t>Day side – solar panel influence</a:t>
                </a:r>
                <a:endParaRPr lang="cs-CZ" sz="1400" dirty="0">
                  <a:solidFill>
                    <a:srgbClr val="FF0000"/>
                  </a:solidFill>
                </a:endParaRPr>
              </a:p>
            </p:txBody>
          </p:sp>
          <p:cxnSp>
            <p:nvCxnSpPr>
              <p:cNvPr id="12" name="Přímá spojnice se šipkou 11"/>
              <p:cNvCxnSpPr/>
              <p:nvPr/>
            </p:nvCxnSpPr>
            <p:spPr>
              <a:xfrm>
                <a:off x="1115616" y="5517232"/>
                <a:ext cx="1944216" cy="0"/>
              </a:xfrm>
              <a:prstGeom prst="straightConnector1">
                <a:avLst/>
              </a:prstGeom>
              <a:ln>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3" name="TextovéPole 12"/>
              <p:cNvSpPr txBox="1"/>
              <p:nvPr/>
            </p:nvSpPr>
            <p:spPr>
              <a:xfrm>
                <a:off x="1268180" y="5219908"/>
                <a:ext cx="2079684" cy="369332"/>
              </a:xfrm>
              <a:prstGeom prst="rect">
                <a:avLst/>
              </a:prstGeom>
              <a:noFill/>
            </p:spPr>
            <p:txBody>
              <a:bodyPr wrap="square" rtlCol="0">
                <a:spAutoFit/>
              </a:bodyPr>
              <a:lstStyle/>
              <a:p>
                <a:r>
                  <a:rPr lang="en-US" dirty="0" err="1" smtClean="0">
                    <a:solidFill>
                      <a:srgbClr val="0070C0"/>
                    </a:solidFill>
                  </a:rPr>
                  <a:t>Te</a:t>
                </a:r>
                <a:r>
                  <a:rPr lang="en-US" dirty="0" smtClean="0">
                    <a:solidFill>
                      <a:srgbClr val="0070C0"/>
                    </a:solidFill>
                  </a:rPr>
                  <a:t> rises, Ni falls</a:t>
                </a:r>
                <a:endParaRPr lang="cs-CZ" dirty="0">
                  <a:solidFill>
                    <a:srgbClr val="0070C0"/>
                  </a:solidFill>
                </a:endParaRPr>
              </a:p>
            </p:txBody>
          </p:sp>
        </p:grpSp>
        <p:cxnSp>
          <p:nvCxnSpPr>
            <p:cNvPr id="16" name="Přímá spojnice 15"/>
            <p:cNvCxnSpPr/>
            <p:nvPr/>
          </p:nvCxnSpPr>
          <p:spPr>
            <a:xfrm flipH="1">
              <a:off x="4860032" y="3331731"/>
              <a:ext cx="1944216" cy="1897469"/>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Přímá spojnice 18"/>
            <p:cNvCxnSpPr/>
            <p:nvPr/>
          </p:nvCxnSpPr>
          <p:spPr>
            <a:xfrm>
              <a:off x="4499992" y="4843899"/>
              <a:ext cx="2304256" cy="457309"/>
            </a:xfrm>
            <a:prstGeom prst="line">
              <a:avLst/>
            </a:prstGeom>
          </p:spPr>
          <p:style>
            <a:lnRef idx="1">
              <a:schemeClr val="accent1"/>
            </a:lnRef>
            <a:fillRef idx="0">
              <a:schemeClr val="accent1"/>
            </a:fillRef>
            <a:effectRef idx="0">
              <a:schemeClr val="accent1"/>
            </a:effectRef>
            <a:fontRef idx="minor">
              <a:schemeClr val="tx1"/>
            </a:fontRef>
          </p:style>
        </p:cxnSp>
      </p:grpSp>
      <p:cxnSp>
        <p:nvCxnSpPr>
          <p:cNvPr id="18" name="Přímá spojnice se šipkou 17"/>
          <p:cNvCxnSpPr/>
          <p:nvPr/>
        </p:nvCxnSpPr>
        <p:spPr>
          <a:xfrm>
            <a:off x="4067944" y="3429000"/>
            <a:ext cx="0" cy="2016224"/>
          </a:xfrm>
          <a:prstGeom prst="straightConnector1">
            <a:avLst/>
          </a:prstGeom>
          <a:ln>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20" name="TextovéPole 19"/>
          <p:cNvSpPr txBox="1"/>
          <p:nvPr/>
        </p:nvSpPr>
        <p:spPr>
          <a:xfrm rot="16200000">
            <a:off x="3598778" y="4474231"/>
            <a:ext cx="587584" cy="369332"/>
          </a:xfrm>
          <a:prstGeom prst="rect">
            <a:avLst/>
          </a:prstGeom>
          <a:noFill/>
        </p:spPr>
        <p:txBody>
          <a:bodyPr wrap="square" rtlCol="0">
            <a:spAutoFit/>
          </a:bodyPr>
          <a:lstStyle/>
          <a:p>
            <a:r>
              <a:rPr lang="en-US" dirty="0" smtClean="0">
                <a:solidFill>
                  <a:srgbClr val="FF0000"/>
                </a:solidFill>
              </a:rPr>
              <a:t>-</a:t>
            </a:r>
            <a:r>
              <a:rPr lang="el-GR" dirty="0" smtClean="0">
                <a:solidFill>
                  <a:srgbClr val="FF0000"/>
                </a:solidFill>
              </a:rPr>
              <a:t>φ</a:t>
            </a:r>
            <a:r>
              <a:rPr lang="en-US" baseline="-25000" dirty="0" smtClean="0">
                <a:solidFill>
                  <a:srgbClr val="FF0000"/>
                </a:solidFill>
              </a:rPr>
              <a:t>s</a:t>
            </a:r>
            <a:endParaRPr lang="cs-CZ" baseline="-25000" dirty="0">
              <a:solidFill>
                <a:srgbClr val="FF0000"/>
              </a:solidFill>
            </a:endParaRPr>
          </a:p>
        </p:txBody>
      </p:sp>
      <p:sp>
        <p:nvSpPr>
          <p:cNvPr id="11" name="Zástupný symbol pro číslo snímku 10"/>
          <p:cNvSpPr>
            <a:spLocks noGrp="1"/>
          </p:cNvSpPr>
          <p:nvPr>
            <p:ph type="sldNum" sz="quarter" idx="11"/>
          </p:nvPr>
        </p:nvSpPr>
        <p:spPr/>
        <p:txBody>
          <a:bodyPr/>
          <a:lstStyle/>
          <a:p>
            <a:pPr algn="r"/>
            <a:fld id="{D4C49B74-5DB2-4B03-B1D2-7F6A3C51C318}" type="slidenum">
              <a:rPr lang="en-US" smtClean="0"/>
              <a:pPr algn="r"/>
              <a:t>25</a:t>
            </a:fld>
            <a:endParaRPr lang="en-US"/>
          </a:p>
        </p:txBody>
      </p:sp>
    </p:spTree>
    <p:extLst>
      <p:ext uri="{BB962C8B-B14F-4D97-AF65-F5344CB8AC3E}">
        <p14:creationId xmlns:p14="http://schemas.microsoft.com/office/powerpoint/2010/main" val="426785081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text 1"/>
          <p:cNvSpPr>
            <a:spLocks noGrp="1"/>
          </p:cNvSpPr>
          <p:nvPr>
            <p:ph type="body" idx="1"/>
          </p:nvPr>
        </p:nvSpPr>
        <p:spPr/>
        <p:txBody>
          <a:bodyPr>
            <a:normAutofit/>
          </a:bodyPr>
          <a:lstStyle/>
          <a:p>
            <a:r>
              <a:rPr lang="en-US" sz="2000" dirty="0"/>
              <a:t>Ni </a:t>
            </a:r>
            <a:r>
              <a:rPr lang="en-US" sz="2000" dirty="0" smtClean="0"/>
              <a:t>&gt; 10</a:t>
            </a:r>
            <a:r>
              <a:rPr lang="en-US" sz="2000" baseline="30000" dirty="0" smtClean="0"/>
              <a:t>11</a:t>
            </a:r>
            <a:r>
              <a:rPr lang="en-US" sz="2000" dirty="0" smtClean="0"/>
              <a:t> m</a:t>
            </a:r>
            <a:r>
              <a:rPr lang="en-US" sz="2000" baseline="30000" dirty="0" smtClean="0"/>
              <a:t>-3 </a:t>
            </a:r>
            <a:r>
              <a:rPr lang="en-US" sz="2000" dirty="0" smtClean="0"/>
              <a:t>– good electron beam charge neutralization, </a:t>
            </a:r>
            <a:r>
              <a:rPr lang="el-GR" sz="2000" dirty="0"/>
              <a:t>Φ</a:t>
            </a:r>
            <a:r>
              <a:rPr lang="en-US" sz="2000" dirty="0" smtClean="0"/>
              <a:t>s </a:t>
            </a:r>
            <a:r>
              <a:rPr lang="en-US" sz="2000" dirty="0"/>
              <a:t>&lt;</a:t>
            </a:r>
            <a:r>
              <a:rPr lang="en-US" sz="2000" dirty="0" smtClean="0"/>
              <a:t>15V for S250 and F40 max. currents , Ni is not further increased</a:t>
            </a:r>
          </a:p>
          <a:p>
            <a:r>
              <a:rPr lang="en-US" sz="2000" dirty="0" smtClean="0"/>
              <a:t>Ni &lt; </a:t>
            </a:r>
            <a:r>
              <a:rPr lang="en-US" sz="2000" dirty="0"/>
              <a:t>10</a:t>
            </a:r>
            <a:r>
              <a:rPr lang="en-US" sz="2000" baseline="30000" dirty="0"/>
              <a:t>11</a:t>
            </a:r>
            <a:r>
              <a:rPr lang="en-US" sz="2000" dirty="0"/>
              <a:t> m-3 –</a:t>
            </a:r>
            <a:r>
              <a:rPr lang="en-US" sz="2000" dirty="0" smtClean="0"/>
              <a:t> </a:t>
            </a:r>
            <a:r>
              <a:rPr lang="en-US" sz="2000" dirty="0" err="1" smtClean="0"/>
              <a:t>Xe</a:t>
            </a:r>
            <a:r>
              <a:rPr lang="en-US" sz="2000" dirty="0" smtClean="0"/>
              <a:t>+ plasma release forces Ni </a:t>
            </a:r>
            <a:r>
              <a:rPr lang="en-US" sz="2000" dirty="0"/>
              <a:t>~8×10</a:t>
            </a:r>
            <a:r>
              <a:rPr lang="en-US" sz="2000" baseline="30000" dirty="0"/>
              <a:t>10</a:t>
            </a:r>
            <a:r>
              <a:rPr lang="en-US" sz="2000" dirty="0"/>
              <a:t> m</a:t>
            </a:r>
            <a:r>
              <a:rPr lang="en-US" sz="2000" baseline="30000" dirty="0"/>
              <a:t>-3 </a:t>
            </a:r>
            <a:r>
              <a:rPr lang="en-US" sz="2000" dirty="0"/>
              <a:t>(day</a:t>
            </a:r>
            <a:r>
              <a:rPr lang="en-US" sz="2000" dirty="0" smtClean="0"/>
              <a:t>), ~1.5×10</a:t>
            </a:r>
            <a:r>
              <a:rPr lang="en-US" sz="2000" baseline="30000" dirty="0" smtClean="0"/>
              <a:t>11</a:t>
            </a:r>
            <a:r>
              <a:rPr lang="en-US" sz="2000" dirty="0" smtClean="0"/>
              <a:t> </a:t>
            </a:r>
            <a:r>
              <a:rPr lang="en-US" sz="2000" dirty="0"/>
              <a:t>m</a:t>
            </a:r>
            <a:r>
              <a:rPr lang="en-US" sz="2000" baseline="30000" dirty="0"/>
              <a:t>-3 </a:t>
            </a:r>
            <a:r>
              <a:rPr lang="en-US" sz="2000" dirty="0" smtClean="0"/>
              <a:t>(night), good</a:t>
            </a:r>
            <a:r>
              <a:rPr lang="en-US" sz="2000" baseline="30000" dirty="0" smtClean="0"/>
              <a:t> </a:t>
            </a:r>
            <a:r>
              <a:rPr lang="en-US" sz="2000" dirty="0"/>
              <a:t>electron beam charge neutralization</a:t>
            </a:r>
            <a:endParaRPr lang="en-US" sz="2000" dirty="0" smtClean="0"/>
          </a:p>
          <a:p>
            <a:r>
              <a:rPr lang="en-US" sz="2000" dirty="0" smtClean="0"/>
              <a:t>For low Ni, neutral </a:t>
            </a:r>
            <a:r>
              <a:rPr lang="en-US" sz="2000" dirty="0" err="1" smtClean="0"/>
              <a:t>Xe</a:t>
            </a:r>
            <a:r>
              <a:rPr lang="en-US" sz="2000" dirty="0" smtClean="0"/>
              <a:t>-A/</a:t>
            </a:r>
            <a:r>
              <a:rPr lang="en-US" sz="2000" dirty="0" err="1" smtClean="0"/>
              <a:t>Xe</a:t>
            </a:r>
            <a:r>
              <a:rPr lang="en-US" sz="2000" dirty="0" smtClean="0"/>
              <a:t>-B </a:t>
            </a:r>
            <a:r>
              <a:rPr lang="en-US" sz="2000" dirty="0"/>
              <a:t>releases –</a:t>
            </a:r>
            <a:r>
              <a:rPr lang="cs-CZ" sz="2000" dirty="0" smtClean="0"/>
              <a:t> </a:t>
            </a:r>
            <a:r>
              <a:rPr lang="en-US" sz="2000" dirty="0" smtClean="0"/>
              <a:t>~20V &lt; </a:t>
            </a:r>
            <a:r>
              <a:rPr lang="el-GR" sz="2000" dirty="0" smtClean="0"/>
              <a:t>Φ</a:t>
            </a:r>
            <a:r>
              <a:rPr lang="en-US" sz="2000" dirty="0" smtClean="0"/>
              <a:t>s &lt; ~50V, FP shortly in negative, than in positive saturation –&gt; FP not usable, accelerated  cold ionospheric electrons  not observed by PEAS</a:t>
            </a:r>
            <a:endParaRPr lang="en-US" sz="2000" dirty="0"/>
          </a:p>
          <a:p>
            <a:r>
              <a:rPr lang="en-US" sz="2000" dirty="0" smtClean="0"/>
              <a:t>Electron beam modulation (S250) – 1s </a:t>
            </a:r>
            <a:r>
              <a:rPr lang="el-GR" sz="2000" dirty="0"/>
              <a:t>Φ</a:t>
            </a:r>
            <a:r>
              <a:rPr lang="en-US" sz="2000" dirty="0" smtClean="0"/>
              <a:t>s positive pulses, level rises with mean current, </a:t>
            </a:r>
            <a:r>
              <a:rPr lang="el-GR" sz="2000" dirty="0" smtClean="0"/>
              <a:t>τ</a:t>
            </a:r>
            <a:r>
              <a:rPr lang="en-US" sz="2000" baseline="-25000" dirty="0" smtClean="0"/>
              <a:t>r</a:t>
            </a:r>
            <a:r>
              <a:rPr lang="en-US" sz="2000" dirty="0" smtClean="0"/>
              <a:t>(</a:t>
            </a:r>
            <a:r>
              <a:rPr lang="el-GR" sz="2000" dirty="0"/>
              <a:t>Φ</a:t>
            </a:r>
            <a:r>
              <a:rPr lang="en-US" sz="2000" dirty="0" smtClean="0"/>
              <a:t>s </a:t>
            </a:r>
            <a:r>
              <a:rPr lang="en-US" sz="2000" dirty="0"/>
              <a:t>) </a:t>
            </a:r>
            <a:r>
              <a:rPr lang="en-US" sz="2000" dirty="0" smtClean="0"/>
              <a:t>&lt;~0.2s, pulses larger for </a:t>
            </a:r>
            <a:r>
              <a:rPr lang="en-US" sz="2000" dirty="0" err="1" smtClean="0"/>
              <a:t>Xe</a:t>
            </a:r>
            <a:r>
              <a:rPr lang="en-US" sz="2000" dirty="0" smtClean="0"/>
              <a:t>-B than with </a:t>
            </a:r>
            <a:r>
              <a:rPr lang="en-US" sz="2000" dirty="0" err="1" smtClean="0"/>
              <a:t>Xe</a:t>
            </a:r>
            <a:r>
              <a:rPr lang="en-US" sz="2000" dirty="0" smtClean="0"/>
              <a:t>+ plasma</a:t>
            </a:r>
          </a:p>
          <a:p>
            <a:r>
              <a:rPr lang="el-GR" sz="2000" dirty="0"/>
              <a:t>Φ</a:t>
            </a:r>
            <a:r>
              <a:rPr lang="en-US" sz="2000" dirty="0" smtClean="0"/>
              <a:t>s during night – fast relaxation to quite values after AE end, during day relaxation lasts ~10</a:t>
            </a:r>
            <a:r>
              <a:rPr lang="en-US" sz="2000" baseline="30000" dirty="0" smtClean="0"/>
              <a:t>2</a:t>
            </a:r>
            <a:r>
              <a:rPr lang="en-US" sz="2000" dirty="0" smtClean="0"/>
              <a:t> s </a:t>
            </a:r>
            <a:endParaRPr lang="cs-CZ" sz="2000" dirty="0"/>
          </a:p>
        </p:txBody>
      </p:sp>
      <p:sp>
        <p:nvSpPr>
          <p:cNvPr id="3" name="Nadpis 2"/>
          <p:cNvSpPr>
            <a:spLocks noGrp="1"/>
          </p:cNvSpPr>
          <p:nvPr>
            <p:ph type="title"/>
          </p:nvPr>
        </p:nvSpPr>
        <p:spPr>
          <a:xfrm>
            <a:off x="457200" y="359465"/>
            <a:ext cx="8229600" cy="837287"/>
          </a:xfrm>
        </p:spPr>
        <p:txBody>
          <a:bodyPr>
            <a:normAutofit fontScale="90000"/>
          </a:bodyPr>
          <a:lstStyle/>
          <a:p>
            <a:r>
              <a:rPr lang="en-US" dirty="0" smtClean="0"/>
              <a:t>IK-25 s/c potential during the electron beam injections with neutral </a:t>
            </a:r>
            <a:r>
              <a:rPr lang="en-US" dirty="0" err="1" smtClean="0"/>
              <a:t>Xe</a:t>
            </a:r>
            <a:r>
              <a:rPr lang="en-US" dirty="0" smtClean="0"/>
              <a:t>/</a:t>
            </a:r>
            <a:r>
              <a:rPr lang="en-US" dirty="0" err="1" smtClean="0"/>
              <a:t>Xe</a:t>
            </a:r>
            <a:r>
              <a:rPr lang="en-US" dirty="0" smtClean="0"/>
              <a:t>+ plasma</a:t>
            </a:r>
            <a:endParaRPr lang="cs-CZ" dirty="0"/>
          </a:p>
        </p:txBody>
      </p:sp>
      <p:sp>
        <p:nvSpPr>
          <p:cNvPr id="4" name="Zástupný symbol pro číslo snímku 3"/>
          <p:cNvSpPr>
            <a:spLocks noGrp="1"/>
          </p:cNvSpPr>
          <p:nvPr>
            <p:ph type="sldNum" sz="quarter" idx="11"/>
          </p:nvPr>
        </p:nvSpPr>
        <p:spPr/>
        <p:txBody>
          <a:bodyPr/>
          <a:lstStyle/>
          <a:p>
            <a:pPr algn="r"/>
            <a:fld id="{D4C49B74-5DB2-4B03-B1D2-7F6A3C51C318}" type="slidenum">
              <a:rPr lang="en-US" smtClean="0"/>
              <a:pPr algn="r"/>
              <a:t>26</a:t>
            </a:fld>
            <a:endParaRPr lang="en-US"/>
          </a:p>
        </p:txBody>
      </p:sp>
    </p:spTree>
    <p:extLst>
      <p:ext uri="{BB962C8B-B14F-4D97-AF65-F5344CB8AC3E}">
        <p14:creationId xmlns:p14="http://schemas.microsoft.com/office/powerpoint/2010/main" val="165421112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a:xfrm>
            <a:off x="660751" y="241860"/>
            <a:ext cx="7772400" cy="954892"/>
          </a:xfrm>
        </p:spPr>
        <p:txBody>
          <a:bodyPr>
            <a:normAutofit fontScale="90000"/>
          </a:bodyPr>
          <a:lstStyle/>
          <a:p>
            <a:pPr>
              <a:defRPr/>
            </a:pPr>
            <a:r>
              <a:rPr lang="en-US" dirty="0"/>
              <a:t>IK-25 s/c potential during </a:t>
            </a:r>
            <a:r>
              <a:rPr lang="en-US" dirty="0" smtClean="0"/>
              <a:t>the electron </a:t>
            </a:r>
            <a:r>
              <a:rPr lang="en-US" dirty="0"/>
              <a:t>beam </a:t>
            </a:r>
            <a:r>
              <a:rPr lang="en-US" dirty="0" smtClean="0"/>
              <a:t>injections - example</a:t>
            </a:r>
            <a:endParaRPr lang="cs-CZ" altLang="cs-CZ" dirty="0" smtClean="0"/>
          </a:p>
        </p:txBody>
      </p:sp>
      <p:sp>
        <p:nvSpPr>
          <p:cNvPr id="21515" name="Text Box 14"/>
          <p:cNvSpPr txBox="1">
            <a:spLocks noChangeArrowheads="1"/>
          </p:cNvSpPr>
          <p:nvPr/>
        </p:nvSpPr>
        <p:spPr bwMode="auto">
          <a:xfrm>
            <a:off x="7099968" y="973723"/>
            <a:ext cx="2000356"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sz="2400">
                <a:solidFill>
                  <a:schemeClr val="tx1"/>
                </a:solidFill>
                <a:latin typeface="Times New Roman" pitchFamily="18" charset="0"/>
              </a:defRPr>
            </a:lvl1pPr>
            <a:lvl2pPr marL="742950" indent="-285750">
              <a:defRPr kumimoji="1" sz="2400">
                <a:solidFill>
                  <a:schemeClr val="tx1"/>
                </a:solidFill>
                <a:latin typeface="Times New Roman" pitchFamily="18" charset="0"/>
              </a:defRPr>
            </a:lvl2pPr>
            <a:lvl3pPr marL="1143000" indent="-228600">
              <a:defRPr kumimoji="1" sz="2400">
                <a:solidFill>
                  <a:schemeClr val="tx1"/>
                </a:solidFill>
                <a:latin typeface="Times New Roman" pitchFamily="18" charset="0"/>
              </a:defRPr>
            </a:lvl3pPr>
            <a:lvl4pPr marL="1600200" indent="-228600">
              <a:defRPr kumimoji="1" sz="2400">
                <a:solidFill>
                  <a:schemeClr val="tx1"/>
                </a:solidFill>
                <a:latin typeface="Times New Roman" pitchFamily="18" charset="0"/>
              </a:defRPr>
            </a:lvl4pPr>
            <a:lvl5pPr marL="2057400" indent="-228600">
              <a:defRPr kumimoji="1" sz="2400">
                <a:solidFill>
                  <a:schemeClr val="tx1"/>
                </a:solidFill>
                <a:latin typeface="Times New Roman" pitchFamily="18" charset="0"/>
              </a:defRPr>
            </a:lvl5pPr>
            <a:lvl6pPr marL="2514600" indent="-228600" eaLnBrk="0" fontAlgn="base" hangingPunct="0">
              <a:spcBef>
                <a:spcPct val="0"/>
              </a:spcBef>
              <a:spcAft>
                <a:spcPct val="0"/>
              </a:spcAft>
              <a:defRPr kumimoji="1" sz="2400">
                <a:solidFill>
                  <a:schemeClr val="tx1"/>
                </a:solidFill>
                <a:latin typeface="Times New Roman" pitchFamily="18" charset="0"/>
              </a:defRPr>
            </a:lvl6pPr>
            <a:lvl7pPr marL="2971800" indent="-228600" eaLnBrk="0" fontAlgn="base" hangingPunct="0">
              <a:spcBef>
                <a:spcPct val="0"/>
              </a:spcBef>
              <a:spcAft>
                <a:spcPct val="0"/>
              </a:spcAft>
              <a:defRPr kumimoji="1" sz="2400">
                <a:solidFill>
                  <a:schemeClr val="tx1"/>
                </a:solidFill>
                <a:latin typeface="Times New Roman" pitchFamily="18" charset="0"/>
              </a:defRPr>
            </a:lvl7pPr>
            <a:lvl8pPr marL="3429000" indent="-228600" eaLnBrk="0" fontAlgn="base" hangingPunct="0">
              <a:spcBef>
                <a:spcPct val="0"/>
              </a:spcBef>
              <a:spcAft>
                <a:spcPct val="0"/>
              </a:spcAft>
              <a:defRPr kumimoji="1" sz="2400">
                <a:solidFill>
                  <a:schemeClr val="tx1"/>
                </a:solidFill>
                <a:latin typeface="Times New Roman" pitchFamily="18" charset="0"/>
              </a:defRPr>
            </a:lvl8pPr>
            <a:lvl9pPr marL="3886200" indent="-228600" eaLnBrk="0" fontAlgn="base" hangingPunct="0">
              <a:spcBef>
                <a:spcPct val="0"/>
              </a:spcBef>
              <a:spcAft>
                <a:spcPct val="0"/>
              </a:spcAft>
              <a:defRPr kumimoji="1" sz="2400">
                <a:solidFill>
                  <a:schemeClr val="tx1"/>
                </a:solidFill>
                <a:latin typeface="Times New Roman" pitchFamily="18" charset="0"/>
              </a:defRPr>
            </a:lvl9pPr>
          </a:lstStyle>
          <a:p>
            <a:r>
              <a:rPr lang="cs-CZ" altLang="cs-CZ" sz="1600" i="1" dirty="0" err="1"/>
              <a:t>Přech</a:t>
            </a:r>
            <a:r>
              <a:rPr lang="cs-CZ" altLang="cs-CZ" sz="1600" i="1" dirty="0"/>
              <a:t> et al.</a:t>
            </a:r>
            <a:r>
              <a:rPr lang="en-US" altLang="cs-CZ" sz="1600" i="1" dirty="0"/>
              <a:t>, </a:t>
            </a:r>
            <a:r>
              <a:rPr lang="en-US" altLang="cs-CZ" sz="1600" i="1" dirty="0" smtClean="0"/>
              <a:t>ASR19</a:t>
            </a:r>
            <a:r>
              <a:rPr lang="cs-CZ" altLang="cs-CZ" sz="1600" i="1" dirty="0"/>
              <a:t>95</a:t>
            </a:r>
          </a:p>
        </p:txBody>
      </p:sp>
      <p:grpSp>
        <p:nvGrpSpPr>
          <p:cNvPr id="2" name="Skupina 1"/>
          <p:cNvGrpSpPr/>
          <p:nvPr/>
        </p:nvGrpSpPr>
        <p:grpSpPr>
          <a:xfrm>
            <a:off x="467544" y="1370408"/>
            <a:ext cx="8199804" cy="2634656"/>
            <a:chOff x="944196" y="1718008"/>
            <a:chExt cx="8199804" cy="4668813"/>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44196" y="1718008"/>
              <a:ext cx="6868164" cy="46688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509" name="Line 5"/>
            <p:cNvSpPr>
              <a:spLocks noChangeShapeType="1"/>
            </p:cNvSpPr>
            <p:nvPr/>
          </p:nvSpPr>
          <p:spPr bwMode="auto">
            <a:xfrm>
              <a:off x="7696200" y="2362200"/>
              <a:ext cx="0" cy="2209800"/>
            </a:xfrm>
            <a:prstGeom prst="line">
              <a:avLst/>
            </a:prstGeom>
            <a:noFill/>
            <a:ln w="28575" cap="sq">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21510" name="Line 6"/>
            <p:cNvSpPr>
              <a:spLocks noChangeShapeType="1"/>
            </p:cNvSpPr>
            <p:nvPr/>
          </p:nvSpPr>
          <p:spPr bwMode="auto">
            <a:xfrm>
              <a:off x="7696200" y="1905000"/>
              <a:ext cx="0" cy="1295400"/>
            </a:xfrm>
            <a:prstGeom prst="line">
              <a:avLst/>
            </a:prstGeom>
            <a:noFill/>
            <a:ln w="28575" cap="sq">
              <a:solidFill>
                <a:srgbClr val="0070C0"/>
              </a:solidFill>
              <a:round/>
              <a:headEnd type="triangle" w="med" len="med"/>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21511" name="Text Box 7"/>
            <p:cNvSpPr txBox="1">
              <a:spLocks noChangeArrowheads="1"/>
            </p:cNvSpPr>
            <p:nvPr/>
          </p:nvSpPr>
          <p:spPr bwMode="auto">
            <a:xfrm>
              <a:off x="7696200" y="1905000"/>
              <a:ext cx="14478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sz="2400">
                  <a:solidFill>
                    <a:schemeClr val="tx1"/>
                  </a:solidFill>
                  <a:latin typeface="Times New Roman" pitchFamily="18" charset="0"/>
                </a:defRPr>
              </a:lvl1pPr>
              <a:lvl2pPr marL="742950" indent="-285750">
                <a:defRPr kumimoji="1" sz="2400">
                  <a:solidFill>
                    <a:schemeClr val="tx1"/>
                  </a:solidFill>
                  <a:latin typeface="Times New Roman" pitchFamily="18" charset="0"/>
                </a:defRPr>
              </a:lvl2pPr>
              <a:lvl3pPr marL="1143000" indent="-228600">
                <a:defRPr kumimoji="1" sz="2400">
                  <a:solidFill>
                    <a:schemeClr val="tx1"/>
                  </a:solidFill>
                  <a:latin typeface="Times New Roman" pitchFamily="18" charset="0"/>
                </a:defRPr>
              </a:lvl3pPr>
              <a:lvl4pPr marL="1600200" indent="-228600">
                <a:defRPr kumimoji="1" sz="2400">
                  <a:solidFill>
                    <a:schemeClr val="tx1"/>
                  </a:solidFill>
                  <a:latin typeface="Times New Roman" pitchFamily="18" charset="0"/>
                </a:defRPr>
              </a:lvl4pPr>
              <a:lvl5pPr marL="2057400" indent="-228600">
                <a:defRPr kumimoji="1" sz="2400">
                  <a:solidFill>
                    <a:schemeClr val="tx1"/>
                  </a:solidFill>
                  <a:latin typeface="Times New Roman" pitchFamily="18" charset="0"/>
                </a:defRPr>
              </a:lvl5pPr>
              <a:lvl6pPr marL="2514600" indent="-228600" eaLnBrk="0" fontAlgn="base" hangingPunct="0">
                <a:spcBef>
                  <a:spcPct val="0"/>
                </a:spcBef>
                <a:spcAft>
                  <a:spcPct val="0"/>
                </a:spcAft>
                <a:defRPr kumimoji="1" sz="2400">
                  <a:solidFill>
                    <a:schemeClr val="tx1"/>
                  </a:solidFill>
                  <a:latin typeface="Times New Roman" pitchFamily="18" charset="0"/>
                </a:defRPr>
              </a:lvl6pPr>
              <a:lvl7pPr marL="2971800" indent="-228600" eaLnBrk="0" fontAlgn="base" hangingPunct="0">
                <a:spcBef>
                  <a:spcPct val="0"/>
                </a:spcBef>
                <a:spcAft>
                  <a:spcPct val="0"/>
                </a:spcAft>
                <a:defRPr kumimoji="1" sz="2400">
                  <a:solidFill>
                    <a:schemeClr val="tx1"/>
                  </a:solidFill>
                  <a:latin typeface="Times New Roman" pitchFamily="18" charset="0"/>
                </a:defRPr>
              </a:lvl7pPr>
              <a:lvl8pPr marL="3429000" indent="-228600" eaLnBrk="0" fontAlgn="base" hangingPunct="0">
                <a:spcBef>
                  <a:spcPct val="0"/>
                </a:spcBef>
                <a:spcAft>
                  <a:spcPct val="0"/>
                </a:spcAft>
                <a:defRPr kumimoji="1" sz="2400">
                  <a:solidFill>
                    <a:schemeClr val="tx1"/>
                  </a:solidFill>
                  <a:latin typeface="Times New Roman" pitchFamily="18" charset="0"/>
                </a:defRPr>
              </a:lvl8pPr>
              <a:lvl9pPr marL="3886200" indent="-228600" eaLnBrk="0" fontAlgn="base" hangingPunct="0">
                <a:spcBef>
                  <a:spcPct val="0"/>
                </a:spcBef>
                <a:spcAft>
                  <a:spcPct val="0"/>
                </a:spcAft>
                <a:defRPr kumimoji="1" sz="2400">
                  <a:solidFill>
                    <a:schemeClr val="tx1"/>
                  </a:solidFill>
                  <a:latin typeface="Times New Roman" pitchFamily="18" charset="0"/>
                </a:defRPr>
              </a:lvl9pPr>
            </a:lstStyle>
            <a:p>
              <a:r>
                <a:rPr lang="en-US" altLang="cs-CZ" sz="1800" b="1" dirty="0" smtClean="0">
                  <a:solidFill>
                    <a:srgbClr val="00CC00"/>
                  </a:solidFill>
                </a:rPr>
                <a:t>S/c potential negative</a:t>
              </a:r>
              <a:endParaRPr lang="cs-CZ" altLang="cs-CZ" sz="1800" b="1" dirty="0">
                <a:solidFill>
                  <a:srgbClr val="00CC00"/>
                </a:solidFill>
              </a:endParaRPr>
            </a:p>
          </p:txBody>
        </p:sp>
        <p:sp>
          <p:nvSpPr>
            <p:cNvPr id="21512" name="Text Box 10"/>
            <p:cNvSpPr txBox="1">
              <a:spLocks noChangeArrowheads="1"/>
            </p:cNvSpPr>
            <p:nvPr/>
          </p:nvSpPr>
          <p:spPr bwMode="auto">
            <a:xfrm>
              <a:off x="7696200" y="3429000"/>
              <a:ext cx="14478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sz="2400">
                  <a:solidFill>
                    <a:schemeClr val="tx1"/>
                  </a:solidFill>
                  <a:latin typeface="Times New Roman" pitchFamily="18" charset="0"/>
                </a:defRPr>
              </a:lvl1pPr>
              <a:lvl2pPr marL="742950" indent="-285750">
                <a:defRPr kumimoji="1" sz="2400">
                  <a:solidFill>
                    <a:schemeClr val="tx1"/>
                  </a:solidFill>
                  <a:latin typeface="Times New Roman" pitchFamily="18" charset="0"/>
                </a:defRPr>
              </a:lvl2pPr>
              <a:lvl3pPr marL="1143000" indent="-228600">
                <a:defRPr kumimoji="1" sz="2400">
                  <a:solidFill>
                    <a:schemeClr val="tx1"/>
                  </a:solidFill>
                  <a:latin typeface="Times New Roman" pitchFamily="18" charset="0"/>
                </a:defRPr>
              </a:lvl3pPr>
              <a:lvl4pPr marL="1600200" indent="-228600">
                <a:defRPr kumimoji="1" sz="2400">
                  <a:solidFill>
                    <a:schemeClr val="tx1"/>
                  </a:solidFill>
                  <a:latin typeface="Times New Roman" pitchFamily="18" charset="0"/>
                </a:defRPr>
              </a:lvl4pPr>
              <a:lvl5pPr marL="2057400" indent="-228600">
                <a:defRPr kumimoji="1" sz="2400">
                  <a:solidFill>
                    <a:schemeClr val="tx1"/>
                  </a:solidFill>
                  <a:latin typeface="Times New Roman" pitchFamily="18" charset="0"/>
                </a:defRPr>
              </a:lvl5pPr>
              <a:lvl6pPr marL="2514600" indent="-228600" eaLnBrk="0" fontAlgn="base" hangingPunct="0">
                <a:spcBef>
                  <a:spcPct val="0"/>
                </a:spcBef>
                <a:spcAft>
                  <a:spcPct val="0"/>
                </a:spcAft>
                <a:defRPr kumimoji="1" sz="2400">
                  <a:solidFill>
                    <a:schemeClr val="tx1"/>
                  </a:solidFill>
                  <a:latin typeface="Times New Roman" pitchFamily="18" charset="0"/>
                </a:defRPr>
              </a:lvl6pPr>
              <a:lvl7pPr marL="2971800" indent="-228600" eaLnBrk="0" fontAlgn="base" hangingPunct="0">
                <a:spcBef>
                  <a:spcPct val="0"/>
                </a:spcBef>
                <a:spcAft>
                  <a:spcPct val="0"/>
                </a:spcAft>
                <a:defRPr kumimoji="1" sz="2400">
                  <a:solidFill>
                    <a:schemeClr val="tx1"/>
                  </a:solidFill>
                  <a:latin typeface="Times New Roman" pitchFamily="18" charset="0"/>
                </a:defRPr>
              </a:lvl7pPr>
              <a:lvl8pPr marL="3429000" indent="-228600" eaLnBrk="0" fontAlgn="base" hangingPunct="0">
                <a:spcBef>
                  <a:spcPct val="0"/>
                </a:spcBef>
                <a:spcAft>
                  <a:spcPct val="0"/>
                </a:spcAft>
                <a:defRPr kumimoji="1" sz="2400">
                  <a:solidFill>
                    <a:schemeClr val="tx1"/>
                  </a:solidFill>
                  <a:latin typeface="Times New Roman" pitchFamily="18" charset="0"/>
                </a:defRPr>
              </a:lvl8pPr>
              <a:lvl9pPr marL="3886200" indent="-228600" eaLnBrk="0" fontAlgn="base" hangingPunct="0">
                <a:spcBef>
                  <a:spcPct val="0"/>
                </a:spcBef>
                <a:spcAft>
                  <a:spcPct val="0"/>
                </a:spcAft>
                <a:defRPr kumimoji="1" sz="2400">
                  <a:solidFill>
                    <a:schemeClr val="tx1"/>
                  </a:solidFill>
                  <a:latin typeface="Times New Roman" pitchFamily="18" charset="0"/>
                </a:defRPr>
              </a:lvl9pPr>
            </a:lstStyle>
            <a:p>
              <a:r>
                <a:rPr lang="en-US" altLang="cs-CZ" sz="1800" b="1" dirty="0" smtClean="0">
                  <a:solidFill>
                    <a:srgbClr val="00CC00"/>
                  </a:solidFill>
                </a:rPr>
                <a:t>S/c potential positive</a:t>
              </a:r>
              <a:endParaRPr lang="cs-CZ" altLang="cs-CZ" sz="1800" b="1" dirty="0">
                <a:solidFill>
                  <a:srgbClr val="00CC00"/>
                </a:solidFill>
              </a:endParaRPr>
            </a:p>
          </p:txBody>
        </p:sp>
        <p:sp>
          <p:nvSpPr>
            <p:cNvPr id="21513" name="Line 12"/>
            <p:cNvSpPr>
              <a:spLocks noChangeShapeType="1"/>
            </p:cNvSpPr>
            <p:nvPr/>
          </p:nvSpPr>
          <p:spPr bwMode="auto">
            <a:xfrm>
              <a:off x="5181600" y="5334000"/>
              <a:ext cx="0" cy="381000"/>
            </a:xfrm>
            <a:prstGeom prst="line">
              <a:avLst/>
            </a:prstGeom>
            <a:noFill/>
            <a:ln w="57150">
              <a:solidFill>
                <a:srgbClr val="00CC00"/>
              </a:solidFill>
              <a:round/>
              <a:headEnd type="triangle" w="med" len="med"/>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21514" name="Line 13"/>
            <p:cNvSpPr>
              <a:spLocks noChangeShapeType="1"/>
            </p:cNvSpPr>
            <p:nvPr/>
          </p:nvSpPr>
          <p:spPr bwMode="auto">
            <a:xfrm>
              <a:off x="5380038" y="5335588"/>
              <a:ext cx="0" cy="381000"/>
            </a:xfrm>
            <a:prstGeom prst="line">
              <a:avLst/>
            </a:prstGeom>
            <a:noFill/>
            <a:ln w="57150">
              <a:solidFill>
                <a:srgbClr val="00CC00"/>
              </a:solidFill>
              <a:round/>
              <a:headEnd type="triangle" w="med" len="med"/>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21516" name="Line 15"/>
            <p:cNvSpPr>
              <a:spLocks noChangeShapeType="1"/>
            </p:cNvSpPr>
            <p:nvPr/>
          </p:nvSpPr>
          <p:spPr bwMode="auto">
            <a:xfrm flipV="1">
              <a:off x="5181600" y="2667000"/>
              <a:ext cx="0" cy="2667000"/>
            </a:xfrm>
            <a:prstGeom prst="line">
              <a:avLst/>
            </a:prstGeom>
            <a:noFill/>
            <a:ln w="12700" cap="sq">
              <a:solidFill>
                <a:srgbClr val="12EE2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21517" name="Line 16"/>
            <p:cNvSpPr>
              <a:spLocks noChangeShapeType="1"/>
            </p:cNvSpPr>
            <p:nvPr/>
          </p:nvSpPr>
          <p:spPr bwMode="auto">
            <a:xfrm flipV="1">
              <a:off x="5380038" y="2667000"/>
              <a:ext cx="0" cy="2667000"/>
            </a:xfrm>
            <a:prstGeom prst="line">
              <a:avLst/>
            </a:prstGeom>
            <a:noFill/>
            <a:ln w="12700" cap="sq">
              <a:solidFill>
                <a:srgbClr val="12EE2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21518" name="Text Box 17"/>
            <p:cNvSpPr txBox="1">
              <a:spLocks noChangeArrowheads="1"/>
            </p:cNvSpPr>
            <p:nvPr/>
          </p:nvSpPr>
          <p:spPr bwMode="auto">
            <a:xfrm>
              <a:off x="2527176" y="4365104"/>
              <a:ext cx="1828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sz="2400">
                  <a:solidFill>
                    <a:schemeClr val="tx1"/>
                  </a:solidFill>
                  <a:latin typeface="Times New Roman" pitchFamily="18" charset="0"/>
                </a:defRPr>
              </a:lvl1pPr>
              <a:lvl2pPr marL="742950" indent="-285750">
                <a:defRPr kumimoji="1" sz="2400">
                  <a:solidFill>
                    <a:schemeClr val="tx1"/>
                  </a:solidFill>
                  <a:latin typeface="Times New Roman" pitchFamily="18" charset="0"/>
                </a:defRPr>
              </a:lvl2pPr>
              <a:lvl3pPr marL="1143000" indent="-228600">
                <a:defRPr kumimoji="1" sz="2400">
                  <a:solidFill>
                    <a:schemeClr val="tx1"/>
                  </a:solidFill>
                  <a:latin typeface="Times New Roman" pitchFamily="18" charset="0"/>
                </a:defRPr>
              </a:lvl3pPr>
              <a:lvl4pPr marL="1600200" indent="-228600">
                <a:defRPr kumimoji="1" sz="2400">
                  <a:solidFill>
                    <a:schemeClr val="tx1"/>
                  </a:solidFill>
                  <a:latin typeface="Times New Roman" pitchFamily="18" charset="0"/>
                </a:defRPr>
              </a:lvl4pPr>
              <a:lvl5pPr marL="2057400" indent="-228600">
                <a:defRPr kumimoji="1" sz="2400">
                  <a:solidFill>
                    <a:schemeClr val="tx1"/>
                  </a:solidFill>
                  <a:latin typeface="Times New Roman" pitchFamily="18" charset="0"/>
                </a:defRPr>
              </a:lvl5pPr>
              <a:lvl6pPr marL="2514600" indent="-228600" eaLnBrk="0" fontAlgn="base" hangingPunct="0">
                <a:spcBef>
                  <a:spcPct val="0"/>
                </a:spcBef>
                <a:spcAft>
                  <a:spcPct val="0"/>
                </a:spcAft>
                <a:defRPr kumimoji="1" sz="2400">
                  <a:solidFill>
                    <a:schemeClr val="tx1"/>
                  </a:solidFill>
                  <a:latin typeface="Times New Roman" pitchFamily="18" charset="0"/>
                </a:defRPr>
              </a:lvl6pPr>
              <a:lvl7pPr marL="2971800" indent="-228600" eaLnBrk="0" fontAlgn="base" hangingPunct="0">
                <a:spcBef>
                  <a:spcPct val="0"/>
                </a:spcBef>
                <a:spcAft>
                  <a:spcPct val="0"/>
                </a:spcAft>
                <a:defRPr kumimoji="1" sz="2400">
                  <a:solidFill>
                    <a:schemeClr val="tx1"/>
                  </a:solidFill>
                  <a:latin typeface="Times New Roman" pitchFamily="18" charset="0"/>
                </a:defRPr>
              </a:lvl7pPr>
              <a:lvl8pPr marL="3429000" indent="-228600" eaLnBrk="0" fontAlgn="base" hangingPunct="0">
                <a:spcBef>
                  <a:spcPct val="0"/>
                </a:spcBef>
                <a:spcAft>
                  <a:spcPct val="0"/>
                </a:spcAft>
                <a:defRPr kumimoji="1" sz="2400">
                  <a:solidFill>
                    <a:schemeClr val="tx1"/>
                  </a:solidFill>
                  <a:latin typeface="Times New Roman" pitchFamily="18" charset="0"/>
                </a:defRPr>
              </a:lvl8pPr>
              <a:lvl9pPr marL="3886200" indent="-228600" eaLnBrk="0" fontAlgn="base" hangingPunct="0">
                <a:spcBef>
                  <a:spcPct val="0"/>
                </a:spcBef>
                <a:spcAft>
                  <a:spcPct val="0"/>
                </a:spcAft>
                <a:defRPr kumimoji="1" sz="2400">
                  <a:solidFill>
                    <a:schemeClr val="tx1"/>
                  </a:solidFill>
                  <a:latin typeface="Times New Roman" pitchFamily="18" charset="0"/>
                </a:defRPr>
              </a:lvl9pPr>
            </a:lstStyle>
            <a:p>
              <a:pPr>
                <a:spcBef>
                  <a:spcPct val="50000"/>
                </a:spcBef>
              </a:pPr>
              <a:r>
                <a:rPr lang="en-US" altLang="cs-CZ" sz="2000" dirty="0" err="1" smtClean="0">
                  <a:solidFill>
                    <a:schemeClr val="folHlink"/>
                  </a:solidFill>
                </a:rPr>
                <a:t>I_be</a:t>
              </a:r>
              <a:endParaRPr lang="cs-CZ" altLang="cs-CZ" sz="2000" dirty="0">
                <a:solidFill>
                  <a:schemeClr val="folHlink"/>
                </a:solidFill>
              </a:endParaRPr>
            </a:p>
          </p:txBody>
        </p:sp>
        <p:sp>
          <p:nvSpPr>
            <p:cNvPr id="21519" name="Text Box 18"/>
            <p:cNvSpPr txBox="1">
              <a:spLocks noChangeArrowheads="1"/>
            </p:cNvSpPr>
            <p:nvPr/>
          </p:nvSpPr>
          <p:spPr bwMode="auto">
            <a:xfrm>
              <a:off x="2057400" y="5301208"/>
              <a:ext cx="1828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sz="2400">
                  <a:solidFill>
                    <a:schemeClr val="tx1"/>
                  </a:solidFill>
                  <a:latin typeface="Times New Roman" pitchFamily="18" charset="0"/>
                </a:defRPr>
              </a:lvl1pPr>
              <a:lvl2pPr marL="742950" indent="-285750">
                <a:defRPr kumimoji="1" sz="2400">
                  <a:solidFill>
                    <a:schemeClr val="tx1"/>
                  </a:solidFill>
                  <a:latin typeface="Times New Roman" pitchFamily="18" charset="0"/>
                </a:defRPr>
              </a:lvl2pPr>
              <a:lvl3pPr marL="1143000" indent="-228600">
                <a:defRPr kumimoji="1" sz="2400">
                  <a:solidFill>
                    <a:schemeClr val="tx1"/>
                  </a:solidFill>
                  <a:latin typeface="Times New Roman" pitchFamily="18" charset="0"/>
                </a:defRPr>
              </a:lvl3pPr>
              <a:lvl4pPr marL="1600200" indent="-228600">
                <a:defRPr kumimoji="1" sz="2400">
                  <a:solidFill>
                    <a:schemeClr val="tx1"/>
                  </a:solidFill>
                  <a:latin typeface="Times New Roman" pitchFamily="18" charset="0"/>
                </a:defRPr>
              </a:lvl4pPr>
              <a:lvl5pPr marL="2057400" indent="-228600">
                <a:defRPr kumimoji="1" sz="2400">
                  <a:solidFill>
                    <a:schemeClr val="tx1"/>
                  </a:solidFill>
                  <a:latin typeface="Times New Roman" pitchFamily="18" charset="0"/>
                </a:defRPr>
              </a:lvl5pPr>
              <a:lvl6pPr marL="2514600" indent="-228600" eaLnBrk="0" fontAlgn="base" hangingPunct="0">
                <a:spcBef>
                  <a:spcPct val="0"/>
                </a:spcBef>
                <a:spcAft>
                  <a:spcPct val="0"/>
                </a:spcAft>
                <a:defRPr kumimoji="1" sz="2400">
                  <a:solidFill>
                    <a:schemeClr val="tx1"/>
                  </a:solidFill>
                  <a:latin typeface="Times New Roman" pitchFamily="18" charset="0"/>
                </a:defRPr>
              </a:lvl6pPr>
              <a:lvl7pPr marL="2971800" indent="-228600" eaLnBrk="0" fontAlgn="base" hangingPunct="0">
                <a:spcBef>
                  <a:spcPct val="0"/>
                </a:spcBef>
                <a:spcAft>
                  <a:spcPct val="0"/>
                </a:spcAft>
                <a:defRPr kumimoji="1" sz="2400">
                  <a:solidFill>
                    <a:schemeClr val="tx1"/>
                  </a:solidFill>
                  <a:latin typeface="Times New Roman" pitchFamily="18" charset="0"/>
                </a:defRPr>
              </a:lvl7pPr>
              <a:lvl8pPr marL="3429000" indent="-228600" eaLnBrk="0" fontAlgn="base" hangingPunct="0">
                <a:spcBef>
                  <a:spcPct val="0"/>
                </a:spcBef>
                <a:spcAft>
                  <a:spcPct val="0"/>
                </a:spcAft>
                <a:defRPr kumimoji="1" sz="2400">
                  <a:solidFill>
                    <a:schemeClr val="tx1"/>
                  </a:solidFill>
                  <a:latin typeface="Times New Roman" pitchFamily="18" charset="0"/>
                </a:defRPr>
              </a:lvl8pPr>
              <a:lvl9pPr marL="3886200" indent="-228600" eaLnBrk="0" fontAlgn="base" hangingPunct="0">
                <a:spcBef>
                  <a:spcPct val="0"/>
                </a:spcBef>
                <a:spcAft>
                  <a:spcPct val="0"/>
                </a:spcAft>
                <a:defRPr kumimoji="1" sz="2400">
                  <a:solidFill>
                    <a:schemeClr val="tx1"/>
                  </a:solidFill>
                  <a:latin typeface="Times New Roman" pitchFamily="18" charset="0"/>
                </a:defRPr>
              </a:lvl9pPr>
            </a:lstStyle>
            <a:p>
              <a:pPr>
                <a:spcBef>
                  <a:spcPct val="50000"/>
                </a:spcBef>
              </a:pPr>
              <a:r>
                <a:rPr lang="en-US" altLang="cs-CZ" sz="2000" dirty="0" err="1" smtClean="0">
                  <a:solidFill>
                    <a:schemeClr val="hlink"/>
                  </a:solidFill>
                </a:rPr>
                <a:t>I_bi</a:t>
              </a:r>
              <a:endParaRPr lang="cs-CZ" altLang="cs-CZ" sz="2000" dirty="0">
                <a:solidFill>
                  <a:schemeClr val="hlink"/>
                </a:solidFill>
              </a:endParaRPr>
            </a:p>
          </p:txBody>
        </p:sp>
      </p:grpSp>
      <p:grpSp>
        <p:nvGrpSpPr>
          <p:cNvPr id="3" name="Skupina 2"/>
          <p:cNvGrpSpPr/>
          <p:nvPr/>
        </p:nvGrpSpPr>
        <p:grpSpPr>
          <a:xfrm>
            <a:off x="478695" y="3933057"/>
            <a:ext cx="8205401" cy="2808312"/>
            <a:chOff x="478695" y="3933057"/>
            <a:chExt cx="8205401" cy="2808312"/>
          </a:xfrm>
        </p:grpSpPr>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8695" y="3933057"/>
              <a:ext cx="6881490" cy="28083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Text Box 17"/>
            <p:cNvSpPr txBox="1">
              <a:spLocks noChangeArrowheads="1"/>
            </p:cNvSpPr>
            <p:nvPr/>
          </p:nvSpPr>
          <p:spPr bwMode="auto">
            <a:xfrm>
              <a:off x="1691680" y="5581304"/>
              <a:ext cx="1828800" cy="2239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sz="2400">
                  <a:solidFill>
                    <a:schemeClr val="tx1"/>
                  </a:solidFill>
                  <a:latin typeface="Times New Roman" pitchFamily="18" charset="0"/>
                </a:defRPr>
              </a:lvl1pPr>
              <a:lvl2pPr marL="742950" indent="-285750">
                <a:defRPr kumimoji="1" sz="2400">
                  <a:solidFill>
                    <a:schemeClr val="tx1"/>
                  </a:solidFill>
                  <a:latin typeface="Times New Roman" pitchFamily="18" charset="0"/>
                </a:defRPr>
              </a:lvl2pPr>
              <a:lvl3pPr marL="1143000" indent="-228600">
                <a:defRPr kumimoji="1" sz="2400">
                  <a:solidFill>
                    <a:schemeClr val="tx1"/>
                  </a:solidFill>
                  <a:latin typeface="Times New Roman" pitchFamily="18" charset="0"/>
                </a:defRPr>
              </a:lvl3pPr>
              <a:lvl4pPr marL="1600200" indent="-228600">
                <a:defRPr kumimoji="1" sz="2400">
                  <a:solidFill>
                    <a:schemeClr val="tx1"/>
                  </a:solidFill>
                  <a:latin typeface="Times New Roman" pitchFamily="18" charset="0"/>
                </a:defRPr>
              </a:lvl4pPr>
              <a:lvl5pPr marL="2057400" indent="-228600">
                <a:defRPr kumimoji="1" sz="2400">
                  <a:solidFill>
                    <a:schemeClr val="tx1"/>
                  </a:solidFill>
                  <a:latin typeface="Times New Roman" pitchFamily="18" charset="0"/>
                </a:defRPr>
              </a:lvl5pPr>
              <a:lvl6pPr marL="2514600" indent="-228600" eaLnBrk="0" fontAlgn="base" hangingPunct="0">
                <a:spcBef>
                  <a:spcPct val="0"/>
                </a:spcBef>
                <a:spcAft>
                  <a:spcPct val="0"/>
                </a:spcAft>
                <a:defRPr kumimoji="1" sz="2400">
                  <a:solidFill>
                    <a:schemeClr val="tx1"/>
                  </a:solidFill>
                  <a:latin typeface="Times New Roman" pitchFamily="18" charset="0"/>
                </a:defRPr>
              </a:lvl6pPr>
              <a:lvl7pPr marL="2971800" indent="-228600" eaLnBrk="0" fontAlgn="base" hangingPunct="0">
                <a:spcBef>
                  <a:spcPct val="0"/>
                </a:spcBef>
                <a:spcAft>
                  <a:spcPct val="0"/>
                </a:spcAft>
                <a:defRPr kumimoji="1" sz="2400">
                  <a:solidFill>
                    <a:schemeClr val="tx1"/>
                  </a:solidFill>
                  <a:latin typeface="Times New Roman" pitchFamily="18" charset="0"/>
                </a:defRPr>
              </a:lvl7pPr>
              <a:lvl8pPr marL="3429000" indent="-228600" eaLnBrk="0" fontAlgn="base" hangingPunct="0">
                <a:spcBef>
                  <a:spcPct val="0"/>
                </a:spcBef>
                <a:spcAft>
                  <a:spcPct val="0"/>
                </a:spcAft>
                <a:defRPr kumimoji="1" sz="2400">
                  <a:solidFill>
                    <a:schemeClr val="tx1"/>
                  </a:solidFill>
                  <a:latin typeface="Times New Roman" pitchFamily="18" charset="0"/>
                </a:defRPr>
              </a:lvl8pPr>
              <a:lvl9pPr marL="3886200" indent="-228600" eaLnBrk="0" fontAlgn="base" hangingPunct="0">
                <a:spcBef>
                  <a:spcPct val="0"/>
                </a:spcBef>
                <a:spcAft>
                  <a:spcPct val="0"/>
                </a:spcAft>
                <a:defRPr kumimoji="1" sz="2400">
                  <a:solidFill>
                    <a:schemeClr val="tx1"/>
                  </a:solidFill>
                  <a:latin typeface="Times New Roman" pitchFamily="18" charset="0"/>
                </a:defRPr>
              </a:lvl9pPr>
            </a:lstStyle>
            <a:p>
              <a:pPr>
                <a:spcBef>
                  <a:spcPct val="50000"/>
                </a:spcBef>
              </a:pPr>
              <a:r>
                <a:rPr lang="en-US" altLang="cs-CZ" sz="2000" dirty="0" err="1" smtClean="0">
                  <a:solidFill>
                    <a:schemeClr val="folHlink"/>
                  </a:solidFill>
                </a:rPr>
                <a:t>I_be</a:t>
              </a:r>
              <a:endParaRPr lang="cs-CZ" altLang="cs-CZ" sz="2000" dirty="0">
                <a:solidFill>
                  <a:schemeClr val="folHlink"/>
                </a:solidFill>
              </a:endParaRPr>
            </a:p>
          </p:txBody>
        </p:sp>
        <p:sp>
          <p:nvSpPr>
            <p:cNvPr id="20" name="Text Box 18"/>
            <p:cNvSpPr txBox="1">
              <a:spLocks noChangeArrowheads="1"/>
            </p:cNvSpPr>
            <p:nvPr/>
          </p:nvSpPr>
          <p:spPr bwMode="auto">
            <a:xfrm>
              <a:off x="1691680" y="5954382"/>
              <a:ext cx="1828800" cy="2239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sz="2400">
                  <a:solidFill>
                    <a:schemeClr val="tx1"/>
                  </a:solidFill>
                  <a:latin typeface="Times New Roman" pitchFamily="18" charset="0"/>
                </a:defRPr>
              </a:lvl1pPr>
              <a:lvl2pPr marL="742950" indent="-285750">
                <a:defRPr kumimoji="1" sz="2400">
                  <a:solidFill>
                    <a:schemeClr val="tx1"/>
                  </a:solidFill>
                  <a:latin typeface="Times New Roman" pitchFamily="18" charset="0"/>
                </a:defRPr>
              </a:lvl2pPr>
              <a:lvl3pPr marL="1143000" indent="-228600">
                <a:defRPr kumimoji="1" sz="2400">
                  <a:solidFill>
                    <a:schemeClr val="tx1"/>
                  </a:solidFill>
                  <a:latin typeface="Times New Roman" pitchFamily="18" charset="0"/>
                </a:defRPr>
              </a:lvl3pPr>
              <a:lvl4pPr marL="1600200" indent="-228600">
                <a:defRPr kumimoji="1" sz="2400">
                  <a:solidFill>
                    <a:schemeClr val="tx1"/>
                  </a:solidFill>
                  <a:latin typeface="Times New Roman" pitchFamily="18" charset="0"/>
                </a:defRPr>
              </a:lvl4pPr>
              <a:lvl5pPr marL="2057400" indent="-228600">
                <a:defRPr kumimoji="1" sz="2400">
                  <a:solidFill>
                    <a:schemeClr val="tx1"/>
                  </a:solidFill>
                  <a:latin typeface="Times New Roman" pitchFamily="18" charset="0"/>
                </a:defRPr>
              </a:lvl5pPr>
              <a:lvl6pPr marL="2514600" indent="-228600" eaLnBrk="0" fontAlgn="base" hangingPunct="0">
                <a:spcBef>
                  <a:spcPct val="0"/>
                </a:spcBef>
                <a:spcAft>
                  <a:spcPct val="0"/>
                </a:spcAft>
                <a:defRPr kumimoji="1" sz="2400">
                  <a:solidFill>
                    <a:schemeClr val="tx1"/>
                  </a:solidFill>
                  <a:latin typeface="Times New Roman" pitchFamily="18" charset="0"/>
                </a:defRPr>
              </a:lvl6pPr>
              <a:lvl7pPr marL="2971800" indent="-228600" eaLnBrk="0" fontAlgn="base" hangingPunct="0">
                <a:spcBef>
                  <a:spcPct val="0"/>
                </a:spcBef>
                <a:spcAft>
                  <a:spcPct val="0"/>
                </a:spcAft>
                <a:defRPr kumimoji="1" sz="2400">
                  <a:solidFill>
                    <a:schemeClr val="tx1"/>
                  </a:solidFill>
                  <a:latin typeface="Times New Roman" pitchFamily="18" charset="0"/>
                </a:defRPr>
              </a:lvl7pPr>
              <a:lvl8pPr marL="3429000" indent="-228600" eaLnBrk="0" fontAlgn="base" hangingPunct="0">
                <a:spcBef>
                  <a:spcPct val="0"/>
                </a:spcBef>
                <a:spcAft>
                  <a:spcPct val="0"/>
                </a:spcAft>
                <a:defRPr kumimoji="1" sz="2400">
                  <a:solidFill>
                    <a:schemeClr val="tx1"/>
                  </a:solidFill>
                  <a:latin typeface="Times New Roman" pitchFamily="18" charset="0"/>
                </a:defRPr>
              </a:lvl8pPr>
              <a:lvl9pPr marL="3886200" indent="-228600" eaLnBrk="0" fontAlgn="base" hangingPunct="0">
                <a:spcBef>
                  <a:spcPct val="0"/>
                </a:spcBef>
                <a:spcAft>
                  <a:spcPct val="0"/>
                </a:spcAft>
                <a:defRPr kumimoji="1" sz="2400">
                  <a:solidFill>
                    <a:schemeClr val="tx1"/>
                  </a:solidFill>
                  <a:latin typeface="Times New Roman" pitchFamily="18" charset="0"/>
                </a:defRPr>
              </a:lvl9pPr>
            </a:lstStyle>
            <a:p>
              <a:pPr>
                <a:spcBef>
                  <a:spcPct val="50000"/>
                </a:spcBef>
              </a:pPr>
              <a:r>
                <a:rPr lang="en-US" altLang="cs-CZ" sz="2000" dirty="0" err="1" smtClean="0">
                  <a:solidFill>
                    <a:schemeClr val="hlink"/>
                  </a:solidFill>
                </a:rPr>
                <a:t>I_bi</a:t>
              </a:r>
              <a:endParaRPr lang="cs-CZ" altLang="cs-CZ" sz="2000" dirty="0">
                <a:solidFill>
                  <a:schemeClr val="hlink"/>
                </a:solidFill>
              </a:endParaRPr>
            </a:p>
          </p:txBody>
        </p:sp>
        <p:sp>
          <p:nvSpPr>
            <p:cNvPr id="22" name="Text Box 10"/>
            <p:cNvSpPr txBox="1">
              <a:spLocks noChangeArrowheads="1"/>
            </p:cNvSpPr>
            <p:nvPr/>
          </p:nvSpPr>
          <p:spPr bwMode="auto">
            <a:xfrm>
              <a:off x="7228656" y="5008485"/>
              <a:ext cx="1447800" cy="364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sz="2400">
                  <a:solidFill>
                    <a:schemeClr val="tx1"/>
                  </a:solidFill>
                  <a:latin typeface="Times New Roman" pitchFamily="18" charset="0"/>
                </a:defRPr>
              </a:lvl1pPr>
              <a:lvl2pPr marL="742950" indent="-285750">
                <a:defRPr kumimoji="1" sz="2400">
                  <a:solidFill>
                    <a:schemeClr val="tx1"/>
                  </a:solidFill>
                  <a:latin typeface="Times New Roman" pitchFamily="18" charset="0"/>
                </a:defRPr>
              </a:lvl2pPr>
              <a:lvl3pPr marL="1143000" indent="-228600">
                <a:defRPr kumimoji="1" sz="2400">
                  <a:solidFill>
                    <a:schemeClr val="tx1"/>
                  </a:solidFill>
                  <a:latin typeface="Times New Roman" pitchFamily="18" charset="0"/>
                </a:defRPr>
              </a:lvl3pPr>
              <a:lvl4pPr marL="1600200" indent="-228600">
                <a:defRPr kumimoji="1" sz="2400">
                  <a:solidFill>
                    <a:schemeClr val="tx1"/>
                  </a:solidFill>
                  <a:latin typeface="Times New Roman" pitchFamily="18" charset="0"/>
                </a:defRPr>
              </a:lvl4pPr>
              <a:lvl5pPr marL="2057400" indent="-228600">
                <a:defRPr kumimoji="1" sz="2400">
                  <a:solidFill>
                    <a:schemeClr val="tx1"/>
                  </a:solidFill>
                  <a:latin typeface="Times New Roman" pitchFamily="18" charset="0"/>
                </a:defRPr>
              </a:lvl5pPr>
              <a:lvl6pPr marL="2514600" indent="-228600" eaLnBrk="0" fontAlgn="base" hangingPunct="0">
                <a:spcBef>
                  <a:spcPct val="0"/>
                </a:spcBef>
                <a:spcAft>
                  <a:spcPct val="0"/>
                </a:spcAft>
                <a:defRPr kumimoji="1" sz="2400">
                  <a:solidFill>
                    <a:schemeClr val="tx1"/>
                  </a:solidFill>
                  <a:latin typeface="Times New Roman" pitchFamily="18" charset="0"/>
                </a:defRPr>
              </a:lvl6pPr>
              <a:lvl7pPr marL="2971800" indent="-228600" eaLnBrk="0" fontAlgn="base" hangingPunct="0">
                <a:spcBef>
                  <a:spcPct val="0"/>
                </a:spcBef>
                <a:spcAft>
                  <a:spcPct val="0"/>
                </a:spcAft>
                <a:defRPr kumimoji="1" sz="2400">
                  <a:solidFill>
                    <a:schemeClr val="tx1"/>
                  </a:solidFill>
                  <a:latin typeface="Times New Roman" pitchFamily="18" charset="0"/>
                </a:defRPr>
              </a:lvl7pPr>
              <a:lvl8pPr marL="3429000" indent="-228600" eaLnBrk="0" fontAlgn="base" hangingPunct="0">
                <a:spcBef>
                  <a:spcPct val="0"/>
                </a:spcBef>
                <a:spcAft>
                  <a:spcPct val="0"/>
                </a:spcAft>
                <a:defRPr kumimoji="1" sz="2400">
                  <a:solidFill>
                    <a:schemeClr val="tx1"/>
                  </a:solidFill>
                  <a:latin typeface="Times New Roman" pitchFamily="18" charset="0"/>
                </a:defRPr>
              </a:lvl8pPr>
              <a:lvl9pPr marL="3886200" indent="-228600" eaLnBrk="0" fontAlgn="base" hangingPunct="0">
                <a:spcBef>
                  <a:spcPct val="0"/>
                </a:spcBef>
                <a:spcAft>
                  <a:spcPct val="0"/>
                </a:spcAft>
                <a:defRPr kumimoji="1" sz="2400">
                  <a:solidFill>
                    <a:schemeClr val="tx1"/>
                  </a:solidFill>
                  <a:latin typeface="Times New Roman" pitchFamily="18" charset="0"/>
                </a:defRPr>
              </a:lvl9pPr>
            </a:lstStyle>
            <a:p>
              <a:r>
                <a:rPr lang="en-US" altLang="cs-CZ" sz="1800" b="1" dirty="0" smtClean="0">
                  <a:solidFill>
                    <a:srgbClr val="00CC00"/>
                  </a:solidFill>
                </a:rPr>
                <a:t>S/c potential positive</a:t>
              </a:r>
              <a:endParaRPr lang="cs-CZ" altLang="cs-CZ" sz="1800" b="1" dirty="0">
                <a:solidFill>
                  <a:srgbClr val="00CC00"/>
                </a:solidFill>
              </a:endParaRPr>
            </a:p>
          </p:txBody>
        </p:sp>
        <p:sp>
          <p:nvSpPr>
            <p:cNvPr id="23" name="Text Box 7"/>
            <p:cNvSpPr txBox="1">
              <a:spLocks noChangeArrowheads="1"/>
            </p:cNvSpPr>
            <p:nvPr/>
          </p:nvSpPr>
          <p:spPr bwMode="auto">
            <a:xfrm>
              <a:off x="7236296" y="4288405"/>
              <a:ext cx="1447800" cy="364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sz="2400">
                  <a:solidFill>
                    <a:schemeClr val="tx1"/>
                  </a:solidFill>
                  <a:latin typeface="Times New Roman" pitchFamily="18" charset="0"/>
                </a:defRPr>
              </a:lvl1pPr>
              <a:lvl2pPr marL="742950" indent="-285750">
                <a:defRPr kumimoji="1" sz="2400">
                  <a:solidFill>
                    <a:schemeClr val="tx1"/>
                  </a:solidFill>
                  <a:latin typeface="Times New Roman" pitchFamily="18" charset="0"/>
                </a:defRPr>
              </a:lvl2pPr>
              <a:lvl3pPr marL="1143000" indent="-228600">
                <a:defRPr kumimoji="1" sz="2400">
                  <a:solidFill>
                    <a:schemeClr val="tx1"/>
                  </a:solidFill>
                  <a:latin typeface="Times New Roman" pitchFamily="18" charset="0"/>
                </a:defRPr>
              </a:lvl3pPr>
              <a:lvl4pPr marL="1600200" indent="-228600">
                <a:defRPr kumimoji="1" sz="2400">
                  <a:solidFill>
                    <a:schemeClr val="tx1"/>
                  </a:solidFill>
                  <a:latin typeface="Times New Roman" pitchFamily="18" charset="0"/>
                </a:defRPr>
              </a:lvl4pPr>
              <a:lvl5pPr marL="2057400" indent="-228600">
                <a:defRPr kumimoji="1" sz="2400">
                  <a:solidFill>
                    <a:schemeClr val="tx1"/>
                  </a:solidFill>
                  <a:latin typeface="Times New Roman" pitchFamily="18" charset="0"/>
                </a:defRPr>
              </a:lvl5pPr>
              <a:lvl6pPr marL="2514600" indent="-228600" eaLnBrk="0" fontAlgn="base" hangingPunct="0">
                <a:spcBef>
                  <a:spcPct val="0"/>
                </a:spcBef>
                <a:spcAft>
                  <a:spcPct val="0"/>
                </a:spcAft>
                <a:defRPr kumimoji="1" sz="2400">
                  <a:solidFill>
                    <a:schemeClr val="tx1"/>
                  </a:solidFill>
                  <a:latin typeface="Times New Roman" pitchFamily="18" charset="0"/>
                </a:defRPr>
              </a:lvl6pPr>
              <a:lvl7pPr marL="2971800" indent="-228600" eaLnBrk="0" fontAlgn="base" hangingPunct="0">
                <a:spcBef>
                  <a:spcPct val="0"/>
                </a:spcBef>
                <a:spcAft>
                  <a:spcPct val="0"/>
                </a:spcAft>
                <a:defRPr kumimoji="1" sz="2400">
                  <a:solidFill>
                    <a:schemeClr val="tx1"/>
                  </a:solidFill>
                  <a:latin typeface="Times New Roman" pitchFamily="18" charset="0"/>
                </a:defRPr>
              </a:lvl7pPr>
              <a:lvl8pPr marL="3429000" indent="-228600" eaLnBrk="0" fontAlgn="base" hangingPunct="0">
                <a:spcBef>
                  <a:spcPct val="0"/>
                </a:spcBef>
                <a:spcAft>
                  <a:spcPct val="0"/>
                </a:spcAft>
                <a:defRPr kumimoji="1" sz="2400">
                  <a:solidFill>
                    <a:schemeClr val="tx1"/>
                  </a:solidFill>
                  <a:latin typeface="Times New Roman" pitchFamily="18" charset="0"/>
                </a:defRPr>
              </a:lvl8pPr>
              <a:lvl9pPr marL="3886200" indent="-228600" eaLnBrk="0" fontAlgn="base" hangingPunct="0">
                <a:spcBef>
                  <a:spcPct val="0"/>
                </a:spcBef>
                <a:spcAft>
                  <a:spcPct val="0"/>
                </a:spcAft>
                <a:defRPr kumimoji="1" sz="2400">
                  <a:solidFill>
                    <a:schemeClr val="tx1"/>
                  </a:solidFill>
                  <a:latin typeface="Times New Roman" pitchFamily="18" charset="0"/>
                </a:defRPr>
              </a:lvl9pPr>
            </a:lstStyle>
            <a:p>
              <a:r>
                <a:rPr lang="en-US" altLang="cs-CZ" sz="1800" b="1" dirty="0" smtClean="0">
                  <a:solidFill>
                    <a:srgbClr val="00CC00"/>
                  </a:solidFill>
                </a:rPr>
                <a:t>S/c potential negative</a:t>
              </a:r>
              <a:endParaRPr lang="cs-CZ" altLang="cs-CZ" sz="1800" b="1" dirty="0">
                <a:solidFill>
                  <a:srgbClr val="00CC00"/>
                </a:solidFill>
              </a:endParaRPr>
            </a:p>
          </p:txBody>
        </p:sp>
        <p:sp>
          <p:nvSpPr>
            <p:cNvPr id="24" name="Line 6"/>
            <p:cNvSpPr>
              <a:spLocks noChangeShapeType="1"/>
            </p:cNvSpPr>
            <p:nvPr/>
          </p:nvSpPr>
          <p:spPr bwMode="auto">
            <a:xfrm>
              <a:off x="7213994" y="4149080"/>
              <a:ext cx="0" cy="875023"/>
            </a:xfrm>
            <a:prstGeom prst="line">
              <a:avLst/>
            </a:prstGeom>
            <a:noFill/>
            <a:ln w="28575" cap="sq">
              <a:solidFill>
                <a:srgbClr val="0070C0"/>
              </a:solidFill>
              <a:round/>
              <a:headEnd type="triangle" w="med" len="med"/>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25" name="Line 5"/>
            <p:cNvSpPr>
              <a:spLocks noChangeShapeType="1"/>
            </p:cNvSpPr>
            <p:nvPr/>
          </p:nvSpPr>
          <p:spPr bwMode="auto">
            <a:xfrm flipH="1">
              <a:off x="7213994" y="5068931"/>
              <a:ext cx="0" cy="450232"/>
            </a:xfrm>
            <a:prstGeom prst="line">
              <a:avLst/>
            </a:prstGeom>
            <a:noFill/>
            <a:ln w="28575" cap="sq">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grpSp>
      <p:cxnSp>
        <p:nvCxnSpPr>
          <p:cNvPr id="6" name="Přímá spojnice 5"/>
          <p:cNvCxnSpPr/>
          <p:nvPr/>
        </p:nvCxnSpPr>
        <p:spPr>
          <a:xfrm>
            <a:off x="179512" y="3933057"/>
            <a:ext cx="8487836"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7" name="TextovéPole 6"/>
          <p:cNvSpPr txBox="1"/>
          <p:nvPr/>
        </p:nvSpPr>
        <p:spPr>
          <a:xfrm>
            <a:off x="7358010" y="3068960"/>
            <a:ext cx="1750494" cy="646331"/>
          </a:xfrm>
          <a:prstGeom prst="rect">
            <a:avLst/>
          </a:prstGeom>
          <a:noFill/>
        </p:spPr>
        <p:txBody>
          <a:bodyPr wrap="square" rtlCol="0">
            <a:spAutoFit/>
          </a:bodyPr>
          <a:lstStyle/>
          <a:p>
            <a:r>
              <a:rPr lang="en-US" dirty="0" smtClean="0"/>
              <a:t>Ni ~ 2×10</a:t>
            </a:r>
            <a:r>
              <a:rPr lang="en-US" baseline="30000" dirty="0" smtClean="0"/>
              <a:t>11</a:t>
            </a:r>
            <a:r>
              <a:rPr lang="en-US" dirty="0" smtClean="0"/>
              <a:t> m</a:t>
            </a:r>
            <a:r>
              <a:rPr lang="en-US" baseline="30000" dirty="0" smtClean="0"/>
              <a:t>-3 </a:t>
            </a:r>
            <a:r>
              <a:rPr lang="en-US" dirty="0" smtClean="0"/>
              <a:t>day</a:t>
            </a:r>
            <a:endParaRPr lang="cs-CZ" dirty="0"/>
          </a:p>
        </p:txBody>
      </p:sp>
      <p:sp>
        <p:nvSpPr>
          <p:cNvPr id="32" name="TextovéPole 31"/>
          <p:cNvSpPr txBox="1"/>
          <p:nvPr/>
        </p:nvSpPr>
        <p:spPr>
          <a:xfrm>
            <a:off x="7430018" y="5807005"/>
            <a:ext cx="1750494" cy="646331"/>
          </a:xfrm>
          <a:prstGeom prst="rect">
            <a:avLst/>
          </a:prstGeom>
          <a:noFill/>
        </p:spPr>
        <p:txBody>
          <a:bodyPr wrap="square" rtlCol="0">
            <a:spAutoFit/>
          </a:bodyPr>
          <a:lstStyle/>
          <a:p>
            <a:r>
              <a:rPr lang="en-US" dirty="0" smtClean="0"/>
              <a:t>Ni ~ 3×10</a:t>
            </a:r>
            <a:r>
              <a:rPr lang="en-US" baseline="30000" dirty="0" smtClean="0"/>
              <a:t>10</a:t>
            </a:r>
            <a:r>
              <a:rPr lang="en-US" dirty="0" smtClean="0"/>
              <a:t> m</a:t>
            </a:r>
            <a:r>
              <a:rPr lang="en-US" baseline="30000" dirty="0" smtClean="0"/>
              <a:t>-3 </a:t>
            </a:r>
            <a:r>
              <a:rPr lang="en-US" dirty="0" smtClean="0"/>
              <a:t>night</a:t>
            </a:r>
            <a:endParaRPr lang="cs-CZ" dirty="0"/>
          </a:p>
        </p:txBody>
      </p:sp>
      <p:cxnSp>
        <p:nvCxnSpPr>
          <p:cNvPr id="8" name="Přímá spojnice 7"/>
          <p:cNvCxnSpPr/>
          <p:nvPr/>
        </p:nvCxnSpPr>
        <p:spPr>
          <a:xfrm>
            <a:off x="1403648" y="2206936"/>
            <a:ext cx="54006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Přímá spojnice 30"/>
          <p:cNvCxnSpPr/>
          <p:nvPr/>
        </p:nvCxnSpPr>
        <p:spPr>
          <a:xfrm>
            <a:off x="1424856" y="5047084"/>
            <a:ext cx="54006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TextovéPole 8"/>
          <p:cNvSpPr txBox="1"/>
          <p:nvPr/>
        </p:nvSpPr>
        <p:spPr>
          <a:xfrm>
            <a:off x="4572000" y="1607494"/>
            <a:ext cx="720080" cy="369332"/>
          </a:xfrm>
          <a:prstGeom prst="rect">
            <a:avLst/>
          </a:prstGeom>
          <a:noFill/>
        </p:spPr>
        <p:txBody>
          <a:bodyPr wrap="square" rtlCol="0">
            <a:spAutoFit/>
          </a:bodyPr>
          <a:lstStyle/>
          <a:p>
            <a:r>
              <a:rPr lang="en-US" b="1" dirty="0" smtClean="0">
                <a:solidFill>
                  <a:srgbClr val="00B050"/>
                </a:solidFill>
              </a:rPr>
              <a:t>1  2</a:t>
            </a:r>
            <a:endParaRPr lang="cs-CZ" b="1" dirty="0">
              <a:solidFill>
                <a:srgbClr val="00B050"/>
              </a:solidFill>
            </a:endParaRPr>
          </a:p>
        </p:txBody>
      </p:sp>
      <p:sp>
        <p:nvSpPr>
          <p:cNvPr id="10" name="Zástupný symbol pro číslo snímku 9"/>
          <p:cNvSpPr>
            <a:spLocks noGrp="1"/>
          </p:cNvSpPr>
          <p:nvPr>
            <p:ph type="sldNum" sz="quarter" idx="11"/>
          </p:nvPr>
        </p:nvSpPr>
        <p:spPr/>
        <p:txBody>
          <a:bodyPr/>
          <a:lstStyle/>
          <a:p>
            <a:pPr algn="r"/>
            <a:fld id="{D4C49B74-5DB2-4B03-B1D2-7F6A3C51C318}" type="slidenum">
              <a:rPr lang="en-US" smtClean="0"/>
              <a:pPr algn="r"/>
              <a:t>27</a:t>
            </a:fld>
            <a:endParaRPr lang="en-US"/>
          </a:p>
        </p:txBody>
      </p:sp>
    </p:spTree>
    <p:extLst>
      <p:ext uri="{BB962C8B-B14F-4D97-AF65-F5344CB8AC3E}">
        <p14:creationId xmlns:p14="http://schemas.microsoft.com/office/powerpoint/2010/main" val="79262184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1026"/>
          <p:cNvSpPr>
            <a:spLocks noGrp="1" noChangeArrowheads="1"/>
          </p:cNvSpPr>
          <p:nvPr>
            <p:ph type="title"/>
          </p:nvPr>
        </p:nvSpPr>
        <p:spPr>
          <a:xfrm>
            <a:off x="228600" y="0"/>
            <a:ext cx="8686800" cy="1143000"/>
          </a:xfrm>
        </p:spPr>
        <p:txBody>
          <a:bodyPr>
            <a:normAutofit fontScale="90000"/>
          </a:bodyPr>
          <a:lstStyle/>
          <a:p>
            <a:pPr>
              <a:defRPr/>
            </a:pPr>
            <a:r>
              <a:rPr lang="en-US" altLang="cs-CZ" dirty="0" smtClean="0"/>
              <a:t>Hot electron p</a:t>
            </a:r>
            <a:r>
              <a:rPr lang="cs-CZ" altLang="cs-CZ" dirty="0" err="1" smtClean="0"/>
              <a:t>itch</a:t>
            </a:r>
            <a:r>
              <a:rPr lang="cs-CZ" altLang="cs-CZ" dirty="0" smtClean="0"/>
              <a:t>-</a:t>
            </a:r>
            <a:r>
              <a:rPr lang="en-US" altLang="cs-CZ" dirty="0" smtClean="0"/>
              <a:t>angle distributions during electron beam injections (S250 / F0 </a:t>
            </a:r>
            <a:r>
              <a:rPr lang="en-US" altLang="cs-CZ" dirty="0" err="1" smtClean="0"/>
              <a:t>Xe</a:t>
            </a:r>
            <a:r>
              <a:rPr lang="en-US" altLang="cs-CZ" dirty="0" smtClean="0"/>
              <a:t>-B)</a:t>
            </a:r>
            <a:endParaRPr lang="cs-CZ" altLang="cs-CZ" dirty="0" smtClean="0"/>
          </a:p>
        </p:txBody>
      </p:sp>
      <p:sp>
        <p:nvSpPr>
          <p:cNvPr id="22532" name="Rectangle 1027"/>
          <p:cNvSpPr>
            <a:spLocks noGrp="1" noChangeArrowheads="1"/>
          </p:cNvSpPr>
          <p:nvPr>
            <p:ph type="body" idx="1"/>
          </p:nvPr>
        </p:nvSpPr>
        <p:spPr>
          <a:xfrm>
            <a:off x="228600" y="1981200"/>
            <a:ext cx="7924800" cy="4114800"/>
          </a:xfrm>
        </p:spPr>
        <p:txBody>
          <a:bodyPr/>
          <a:lstStyle/>
          <a:p>
            <a:pPr>
              <a:buFont typeface="Monotype Sorts" pitchFamily="2" charset="2"/>
              <a:buNone/>
            </a:pPr>
            <a:r>
              <a:rPr lang="en-US" altLang="cs-CZ" sz="1800" dirty="0" smtClean="0"/>
              <a:t>PEAS </a:t>
            </a:r>
            <a:r>
              <a:rPr lang="cs-CZ" altLang="cs-CZ" sz="1800" dirty="0" smtClean="0"/>
              <a:t>AP-1</a:t>
            </a:r>
          </a:p>
          <a:p>
            <a:pPr>
              <a:buFont typeface="Monotype Sorts" pitchFamily="2" charset="2"/>
              <a:buNone/>
            </a:pPr>
            <a:r>
              <a:rPr lang="en-US" altLang="cs-CZ" sz="1400" dirty="0" smtClean="0"/>
              <a:t>Inside hot </a:t>
            </a:r>
          </a:p>
          <a:p>
            <a:pPr>
              <a:buFont typeface="Monotype Sorts" pitchFamily="2" charset="2"/>
              <a:buNone/>
            </a:pPr>
            <a:r>
              <a:rPr lang="en-US" altLang="cs-CZ" sz="1400" dirty="0" smtClean="0"/>
              <a:t>electron cylinder</a:t>
            </a:r>
            <a:endParaRPr lang="cs-CZ" altLang="cs-CZ" sz="2000" dirty="0" smtClean="0"/>
          </a:p>
          <a:p>
            <a:pPr>
              <a:buFont typeface="Monotype Sorts" pitchFamily="2" charset="2"/>
              <a:buNone/>
            </a:pPr>
            <a:endParaRPr lang="cs-CZ" altLang="cs-CZ" dirty="0" smtClean="0"/>
          </a:p>
          <a:p>
            <a:pPr>
              <a:buFont typeface="Monotype Sorts" pitchFamily="2" charset="2"/>
              <a:buNone/>
            </a:pPr>
            <a:r>
              <a:rPr lang="en-US" altLang="cs-CZ" sz="1800" dirty="0" smtClean="0"/>
              <a:t>PEAS </a:t>
            </a:r>
            <a:r>
              <a:rPr lang="cs-CZ" altLang="cs-CZ" sz="1800" dirty="0" smtClean="0"/>
              <a:t>AP-2</a:t>
            </a:r>
          </a:p>
          <a:p>
            <a:pPr>
              <a:buFont typeface="Monotype Sorts" pitchFamily="2" charset="2"/>
              <a:buNone/>
            </a:pPr>
            <a:r>
              <a:rPr lang="en-US" altLang="cs-CZ" sz="1400" dirty="0" smtClean="0"/>
              <a:t>Near hot electron</a:t>
            </a:r>
          </a:p>
          <a:p>
            <a:pPr>
              <a:buFont typeface="Monotype Sorts" pitchFamily="2" charset="2"/>
              <a:buNone/>
            </a:pPr>
            <a:r>
              <a:rPr lang="en-US" altLang="cs-CZ" sz="1400" dirty="0" smtClean="0"/>
              <a:t> cylinder edge</a:t>
            </a:r>
          </a:p>
          <a:p>
            <a:pPr>
              <a:buFont typeface="Monotype Sorts" pitchFamily="2" charset="2"/>
              <a:buNone/>
            </a:pPr>
            <a:endParaRPr lang="en-US" altLang="cs-CZ" sz="1400" dirty="0" smtClean="0"/>
          </a:p>
          <a:p>
            <a:pPr>
              <a:buFont typeface="Monotype Sorts" pitchFamily="2" charset="2"/>
              <a:buNone/>
            </a:pPr>
            <a:r>
              <a:rPr lang="en-US" altLang="cs-CZ" sz="1400" dirty="0" smtClean="0"/>
              <a:t>Inner sectors</a:t>
            </a:r>
            <a:endParaRPr lang="cs-CZ" altLang="cs-CZ" sz="1400" dirty="0" smtClean="0"/>
          </a:p>
          <a:p>
            <a:pPr>
              <a:buFont typeface="Monotype Sorts" pitchFamily="2" charset="2"/>
              <a:buNone/>
            </a:pPr>
            <a:endParaRPr lang="cs-CZ" altLang="cs-CZ" sz="1400" dirty="0" smtClean="0"/>
          </a:p>
          <a:p>
            <a:pPr>
              <a:buFont typeface="Monotype Sorts" pitchFamily="2" charset="2"/>
              <a:buNone/>
            </a:pPr>
            <a:r>
              <a:rPr lang="cs-CZ" altLang="cs-CZ" sz="1400" dirty="0" smtClean="0"/>
              <a:t>     </a:t>
            </a:r>
          </a:p>
          <a:p>
            <a:pPr>
              <a:buFont typeface="Monotype Sorts" pitchFamily="2" charset="2"/>
              <a:buNone/>
            </a:pPr>
            <a:endParaRPr lang="cs-CZ" altLang="cs-CZ" sz="1400" dirty="0" smtClean="0"/>
          </a:p>
          <a:p>
            <a:pPr>
              <a:buFont typeface="Monotype Sorts" pitchFamily="2" charset="2"/>
              <a:buNone/>
            </a:pPr>
            <a:endParaRPr lang="en-US" altLang="cs-CZ" sz="1400" dirty="0" smtClean="0"/>
          </a:p>
          <a:p>
            <a:pPr>
              <a:buFont typeface="Monotype Sorts" pitchFamily="2" charset="2"/>
              <a:buNone/>
            </a:pPr>
            <a:endParaRPr lang="en-US" altLang="cs-CZ" sz="1400" dirty="0"/>
          </a:p>
          <a:p>
            <a:pPr>
              <a:buFont typeface="Monotype Sorts" pitchFamily="2" charset="2"/>
              <a:buNone/>
            </a:pPr>
            <a:r>
              <a:rPr lang="en-US" altLang="cs-CZ" sz="1400" dirty="0" smtClean="0"/>
              <a:t>Outer sectors</a:t>
            </a:r>
            <a:endParaRPr lang="cs-CZ" altLang="cs-CZ" sz="1800" dirty="0" smtClean="0"/>
          </a:p>
        </p:txBody>
      </p:sp>
      <p:pic>
        <p:nvPicPr>
          <p:cNvPr id="22533" name="Picture 1028" descr="C:\Documents and Settings\prech\Dokumenty\Prezentace\AE_mar\a_j266c.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76400" y="1447800"/>
            <a:ext cx="6477000" cy="522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4" name="Text Box 1029"/>
          <p:cNvSpPr txBox="1">
            <a:spLocks noChangeArrowheads="1"/>
          </p:cNvSpPr>
          <p:nvPr/>
        </p:nvSpPr>
        <p:spPr bwMode="auto">
          <a:xfrm>
            <a:off x="1061988" y="6491288"/>
            <a:ext cx="3733800" cy="369332"/>
          </a:xfrm>
          <a:prstGeom prst="rect">
            <a:avLst/>
          </a:prstGeom>
          <a:noFill/>
          <a:ln>
            <a:noFill/>
          </a:ln>
          <a:effectLst/>
          <a:extLst/>
        </p:spPr>
        <p:txBody>
          <a:bodyPr>
            <a:spAutoFit/>
          </a:bodyPr>
          <a:lstStyle>
            <a:lvl1pPr>
              <a:defRPr kumimoji="1" sz="2400">
                <a:solidFill>
                  <a:schemeClr val="tx1"/>
                </a:solidFill>
                <a:latin typeface="Times New Roman" pitchFamily="18" charset="0"/>
              </a:defRPr>
            </a:lvl1pPr>
            <a:lvl2pPr marL="742950" indent="-285750">
              <a:defRPr kumimoji="1" sz="2400">
                <a:solidFill>
                  <a:schemeClr val="tx1"/>
                </a:solidFill>
                <a:latin typeface="Times New Roman" pitchFamily="18" charset="0"/>
              </a:defRPr>
            </a:lvl2pPr>
            <a:lvl3pPr marL="1143000" indent="-228600">
              <a:defRPr kumimoji="1" sz="2400">
                <a:solidFill>
                  <a:schemeClr val="tx1"/>
                </a:solidFill>
                <a:latin typeface="Times New Roman" pitchFamily="18" charset="0"/>
              </a:defRPr>
            </a:lvl3pPr>
            <a:lvl4pPr marL="1600200" indent="-228600">
              <a:defRPr kumimoji="1" sz="2400">
                <a:solidFill>
                  <a:schemeClr val="tx1"/>
                </a:solidFill>
                <a:latin typeface="Times New Roman" pitchFamily="18" charset="0"/>
              </a:defRPr>
            </a:lvl4pPr>
            <a:lvl5pPr marL="2057400" indent="-228600">
              <a:defRPr kumimoji="1" sz="2400">
                <a:solidFill>
                  <a:schemeClr val="tx1"/>
                </a:solidFill>
                <a:latin typeface="Times New Roman" pitchFamily="18" charset="0"/>
              </a:defRPr>
            </a:lvl5pPr>
            <a:lvl6pPr marL="2514600" indent="-228600" eaLnBrk="0" fontAlgn="base" hangingPunct="0">
              <a:spcBef>
                <a:spcPct val="0"/>
              </a:spcBef>
              <a:spcAft>
                <a:spcPct val="0"/>
              </a:spcAft>
              <a:defRPr kumimoji="1" sz="2400">
                <a:solidFill>
                  <a:schemeClr val="tx1"/>
                </a:solidFill>
                <a:latin typeface="Times New Roman" pitchFamily="18" charset="0"/>
              </a:defRPr>
            </a:lvl6pPr>
            <a:lvl7pPr marL="2971800" indent="-228600" eaLnBrk="0" fontAlgn="base" hangingPunct="0">
              <a:spcBef>
                <a:spcPct val="0"/>
              </a:spcBef>
              <a:spcAft>
                <a:spcPct val="0"/>
              </a:spcAft>
              <a:defRPr kumimoji="1" sz="2400">
                <a:solidFill>
                  <a:schemeClr val="tx1"/>
                </a:solidFill>
                <a:latin typeface="Times New Roman" pitchFamily="18" charset="0"/>
              </a:defRPr>
            </a:lvl7pPr>
            <a:lvl8pPr marL="3429000" indent="-228600" eaLnBrk="0" fontAlgn="base" hangingPunct="0">
              <a:spcBef>
                <a:spcPct val="0"/>
              </a:spcBef>
              <a:spcAft>
                <a:spcPct val="0"/>
              </a:spcAft>
              <a:defRPr kumimoji="1" sz="2400">
                <a:solidFill>
                  <a:schemeClr val="tx1"/>
                </a:solidFill>
                <a:latin typeface="Times New Roman" pitchFamily="18" charset="0"/>
              </a:defRPr>
            </a:lvl8pPr>
            <a:lvl9pPr marL="3886200" indent="-228600" eaLnBrk="0" fontAlgn="base" hangingPunct="0">
              <a:spcBef>
                <a:spcPct val="0"/>
              </a:spcBef>
              <a:spcAft>
                <a:spcPct val="0"/>
              </a:spcAft>
              <a:defRPr kumimoji="1" sz="2400">
                <a:solidFill>
                  <a:schemeClr val="tx1"/>
                </a:solidFill>
                <a:latin typeface="Times New Roman" pitchFamily="18" charset="0"/>
              </a:defRPr>
            </a:lvl9pPr>
          </a:lstStyle>
          <a:p>
            <a:pPr>
              <a:spcBef>
                <a:spcPct val="50000"/>
              </a:spcBef>
            </a:pPr>
            <a:r>
              <a:rPr lang="en-US" altLang="cs-CZ" sz="1800" dirty="0" smtClean="0">
                <a:solidFill>
                  <a:srgbClr val="00B050"/>
                </a:solidFill>
              </a:rPr>
              <a:t>1 - UEM beam base current </a:t>
            </a:r>
            <a:endParaRPr lang="cs-CZ" altLang="cs-CZ" sz="1800" dirty="0">
              <a:solidFill>
                <a:srgbClr val="00B050"/>
              </a:solidFill>
            </a:endParaRPr>
          </a:p>
        </p:txBody>
      </p:sp>
      <p:sp>
        <p:nvSpPr>
          <p:cNvPr id="22535" name="Text Box 1031"/>
          <p:cNvSpPr txBox="1">
            <a:spLocks noChangeArrowheads="1"/>
          </p:cNvSpPr>
          <p:nvPr/>
        </p:nvSpPr>
        <p:spPr bwMode="auto">
          <a:xfrm>
            <a:off x="4800600" y="6491288"/>
            <a:ext cx="4235896" cy="369332"/>
          </a:xfrm>
          <a:prstGeom prst="rect">
            <a:avLst/>
          </a:prstGeom>
          <a:noFill/>
          <a:ln>
            <a:noFill/>
          </a:ln>
          <a:effectLst/>
          <a:extLst/>
        </p:spPr>
        <p:txBody>
          <a:bodyPr wrap="square">
            <a:spAutoFit/>
          </a:bodyPr>
          <a:lstStyle>
            <a:lvl1pPr>
              <a:defRPr kumimoji="1" sz="2400">
                <a:solidFill>
                  <a:schemeClr val="tx1"/>
                </a:solidFill>
                <a:latin typeface="Times New Roman" pitchFamily="18" charset="0"/>
              </a:defRPr>
            </a:lvl1pPr>
            <a:lvl2pPr marL="742950" indent="-285750">
              <a:defRPr kumimoji="1" sz="2400">
                <a:solidFill>
                  <a:schemeClr val="tx1"/>
                </a:solidFill>
                <a:latin typeface="Times New Roman" pitchFamily="18" charset="0"/>
              </a:defRPr>
            </a:lvl2pPr>
            <a:lvl3pPr marL="1143000" indent="-228600">
              <a:defRPr kumimoji="1" sz="2400">
                <a:solidFill>
                  <a:schemeClr val="tx1"/>
                </a:solidFill>
                <a:latin typeface="Times New Roman" pitchFamily="18" charset="0"/>
              </a:defRPr>
            </a:lvl3pPr>
            <a:lvl4pPr marL="1600200" indent="-228600">
              <a:defRPr kumimoji="1" sz="2400">
                <a:solidFill>
                  <a:schemeClr val="tx1"/>
                </a:solidFill>
                <a:latin typeface="Times New Roman" pitchFamily="18" charset="0"/>
              </a:defRPr>
            </a:lvl4pPr>
            <a:lvl5pPr marL="2057400" indent="-228600">
              <a:defRPr kumimoji="1" sz="2400">
                <a:solidFill>
                  <a:schemeClr val="tx1"/>
                </a:solidFill>
                <a:latin typeface="Times New Roman" pitchFamily="18" charset="0"/>
              </a:defRPr>
            </a:lvl5pPr>
            <a:lvl6pPr marL="2514600" indent="-228600" eaLnBrk="0" fontAlgn="base" hangingPunct="0">
              <a:spcBef>
                <a:spcPct val="0"/>
              </a:spcBef>
              <a:spcAft>
                <a:spcPct val="0"/>
              </a:spcAft>
              <a:defRPr kumimoji="1" sz="2400">
                <a:solidFill>
                  <a:schemeClr val="tx1"/>
                </a:solidFill>
                <a:latin typeface="Times New Roman" pitchFamily="18" charset="0"/>
              </a:defRPr>
            </a:lvl6pPr>
            <a:lvl7pPr marL="2971800" indent="-228600" eaLnBrk="0" fontAlgn="base" hangingPunct="0">
              <a:spcBef>
                <a:spcPct val="0"/>
              </a:spcBef>
              <a:spcAft>
                <a:spcPct val="0"/>
              </a:spcAft>
              <a:defRPr kumimoji="1" sz="2400">
                <a:solidFill>
                  <a:schemeClr val="tx1"/>
                </a:solidFill>
                <a:latin typeface="Times New Roman" pitchFamily="18" charset="0"/>
              </a:defRPr>
            </a:lvl7pPr>
            <a:lvl8pPr marL="3429000" indent="-228600" eaLnBrk="0" fontAlgn="base" hangingPunct="0">
              <a:spcBef>
                <a:spcPct val="0"/>
              </a:spcBef>
              <a:spcAft>
                <a:spcPct val="0"/>
              </a:spcAft>
              <a:defRPr kumimoji="1" sz="2400">
                <a:solidFill>
                  <a:schemeClr val="tx1"/>
                </a:solidFill>
                <a:latin typeface="Times New Roman" pitchFamily="18" charset="0"/>
              </a:defRPr>
            </a:lvl8pPr>
            <a:lvl9pPr marL="3886200" indent="-228600" eaLnBrk="0" fontAlgn="base" hangingPunct="0">
              <a:spcBef>
                <a:spcPct val="0"/>
              </a:spcBef>
              <a:spcAft>
                <a:spcPct val="0"/>
              </a:spcAft>
              <a:defRPr kumimoji="1" sz="2400">
                <a:solidFill>
                  <a:schemeClr val="tx1"/>
                </a:solidFill>
                <a:latin typeface="Times New Roman" pitchFamily="18" charset="0"/>
              </a:defRPr>
            </a:lvl9pPr>
          </a:lstStyle>
          <a:p>
            <a:pPr>
              <a:spcBef>
                <a:spcPct val="50000"/>
              </a:spcBef>
            </a:pPr>
            <a:r>
              <a:rPr lang="en-US" altLang="cs-CZ" sz="1800" dirty="0" smtClean="0">
                <a:solidFill>
                  <a:srgbClr val="00B050"/>
                </a:solidFill>
              </a:rPr>
              <a:t>2 - UEM beam </a:t>
            </a:r>
            <a:r>
              <a:rPr lang="cs-CZ" altLang="cs-CZ" sz="1800" dirty="0" smtClean="0">
                <a:solidFill>
                  <a:srgbClr val="00B050"/>
                </a:solidFill>
              </a:rPr>
              <a:t>max</a:t>
            </a:r>
            <a:r>
              <a:rPr lang="cs-CZ" altLang="cs-CZ" sz="1800" dirty="0">
                <a:solidFill>
                  <a:srgbClr val="00B050"/>
                </a:solidFill>
              </a:rPr>
              <a:t>. </a:t>
            </a:r>
            <a:r>
              <a:rPr lang="en-US" altLang="cs-CZ" sz="1800" dirty="0" smtClean="0">
                <a:solidFill>
                  <a:srgbClr val="00B050"/>
                </a:solidFill>
              </a:rPr>
              <a:t>current (DC pulse)</a:t>
            </a:r>
            <a:endParaRPr lang="cs-CZ" altLang="cs-CZ" sz="1800" dirty="0">
              <a:solidFill>
                <a:srgbClr val="00B050"/>
              </a:solidFill>
            </a:endParaRPr>
          </a:p>
        </p:txBody>
      </p:sp>
      <p:sp>
        <p:nvSpPr>
          <p:cNvPr id="22536" name="Text Box 1032"/>
          <p:cNvSpPr txBox="1">
            <a:spLocks noChangeArrowheads="1"/>
          </p:cNvSpPr>
          <p:nvPr/>
        </p:nvSpPr>
        <p:spPr bwMode="auto">
          <a:xfrm>
            <a:off x="7020272" y="760348"/>
            <a:ext cx="2892928"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2400">
                <a:solidFill>
                  <a:schemeClr val="tx1"/>
                </a:solidFill>
                <a:latin typeface="Times New Roman" pitchFamily="18" charset="0"/>
              </a:defRPr>
            </a:lvl1pPr>
            <a:lvl2pPr marL="742950" indent="-285750">
              <a:defRPr kumimoji="1" sz="2400">
                <a:solidFill>
                  <a:schemeClr val="tx1"/>
                </a:solidFill>
                <a:latin typeface="Times New Roman" pitchFamily="18" charset="0"/>
              </a:defRPr>
            </a:lvl2pPr>
            <a:lvl3pPr marL="1143000" indent="-228600">
              <a:defRPr kumimoji="1" sz="2400">
                <a:solidFill>
                  <a:schemeClr val="tx1"/>
                </a:solidFill>
                <a:latin typeface="Times New Roman" pitchFamily="18" charset="0"/>
              </a:defRPr>
            </a:lvl3pPr>
            <a:lvl4pPr marL="1600200" indent="-228600">
              <a:defRPr kumimoji="1" sz="2400">
                <a:solidFill>
                  <a:schemeClr val="tx1"/>
                </a:solidFill>
                <a:latin typeface="Times New Roman" pitchFamily="18" charset="0"/>
              </a:defRPr>
            </a:lvl4pPr>
            <a:lvl5pPr marL="2057400" indent="-228600">
              <a:defRPr kumimoji="1" sz="2400">
                <a:solidFill>
                  <a:schemeClr val="tx1"/>
                </a:solidFill>
                <a:latin typeface="Times New Roman" pitchFamily="18" charset="0"/>
              </a:defRPr>
            </a:lvl5pPr>
            <a:lvl6pPr marL="2514600" indent="-228600" eaLnBrk="0" fontAlgn="base" hangingPunct="0">
              <a:spcBef>
                <a:spcPct val="0"/>
              </a:spcBef>
              <a:spcAft>
                <a:spcPct val="0"/>
              </a:spcAft>
              <a:defRPr kumimoji="1" sz="2400">
                <a:solidFill>
                  <a:schemeClr val="tx1"/>
                </a:solidFill>
                <a:latin typeface="Times New Roman" pitchFamily="18" charset="0"/>
              </a:defRPr>
            </a:lvl6pPr>
            <a:lvl7pPr marL="2971800" indent="-228600" eaLnBrk="0" fontAlgn="base" hangingPunct="0">
              <a:spcBef>
                <a:spcPct val="0"/>
              </a:spcBef>
              <a:spcAft>
                <a:spcPct val="0"/>
              </a:spcAft>
              <a:defRPr kumimoji="1" sz="2400">
                <a:solidFill>
                  <a:schemeClr val="tx1"/>
                </a:solidFill>
                <a:latin typeface="Times New Roman" pitchFamily="18" charset="0"/>
              </a:defRPr>
            </a:lvl7pPr>
            <a:lvl8pPr marL="3429000" indent="-228600" eaLnBrk="0" fontAlgn="base" hangingPunct="0">
              <a:spcBef>
                <a:spcPct val="0"/>
              </a:spcBef>
              <a:spcAft>
                <a:spcPct val="0"/>
              </a:spcAft>
              <a:defRPr kumimoji="1" sz="2400">
                <a:solidFill>
                  <a:schemeClr val="tx1"/>
                </a:solidFill>
                <a:latin typeface="Times New Roman" pitchFamily="18" charset="0"/>
              </a:defRPr>
            </a:lvl8pPr>
            <a:lvl9pPr marL="3886200" indent="-228600" eaLnBrk="0" fontAlgn="base" hangingPunct="0">
              <a:spcBef>
                <a:spcPct val="0"/>
              </a:spcBef>
              <a:spcAft>
                <a:spcPct val="0"/>
              </a:spcAft>
              <a:defRPr kumimoji="1" sz="2400">
                <a:solidFill>
                  <a:schemeClr val="tx1"/>
                </a:solidFill>
                <a:latin typeface="Times New Roman" pitchFamily="18" charset="0"/>
              </a:defRPr>
            </a:lvl9pPr>
          </a:lstStyle>
          <a:p>
            <a:r>
              <a:rPr lang="en-US" altLang="cs-CZ" sz="1600" i="1" dirty="0" smtClean="0"/>
              <a:t>See also </a:t>
            </a:r>
          </a:p>
          <a:p>
            <a:r>
              <a:rPr lang="en-US" altLang="cs-CZ" sz="1600" i="1" dirty="0" err="1" smtClean="0"/>
              <a:t>Nemecek</a:t>
            </a:r>
            <a:r>
              <a:rPr lang="en-US" altLang="cs-CZ" sz="1600" i="1" dirty="0" smtClean="0"/>
              <a:t> et al., JGR1997</a:t>
            </a:r>
          </a:p>
          <a:p>
            <a:r>
              <a:rPr lang="cs-CZ" altLang="cs-CZ" sz="1600" i="1" dirty="0" err="1" smtClean="0"/>
              <a:t>Přech</a:t>
            </a:r>
            <a:r>
              <a:rPr lang="en-US" altLang="cs-CZ" sz="1600" i="1" dirty="0" smtClean="0"/>
              <a:t> et al., ASR19</a:t>
            </a:r>
            <a:r>
              <a:rPr lang="cs-CZ" altLang="cs-CZ" sz="1600" i="1" dirty="0" smtClean="0"/>
              <a:t>9</a:t>
            </a:r>
            <a:r>
              <a:rPr lang="en-US" altLang="cs-CZ" sz="1600" i="1" dirty="0" smtClean="0"/>
              <a:t>8</a:t>
            </a:r>
            <a:endParaRPr lang="cs-CZ" altLang="cs-CZ" sz="1600" i="1" dirty="0"/>
          </a:p>
        </p:txBody>
      </p:sp>
      <p:sp>
        <p:nvSpPr>
          <p:cNvPr id="22537" name="Text Box 1033"/>
          <p:cNvSpPr txBox="1">
            <a:spLocks noChangeArrowheads="1"/>
          </p:cNvSpPr>
          <p:nvPr/>
        </p:nvSpPr>
        <p:spPr bwMode="auto">
          <a:xfrm>
            <a:off x="5334000" y="1492250"/>
            <a:ext cx="29718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sz="2400">
                <a:solidFill>
                  <a:schemeClr val="tx1"/>
                </a:solidFill>
                <a:latin typeface="Times New Roman" pitchFamily="18" charset="0"/>
              </a:defRPr>
            </a:lvl1pPr>
            <a:lvl2pPr marL="742950" indent="-285750">
              <a:defRPr kumimoji="1" sz="2400">
                <a:solidFill>
                  <a:schemeClr val="tx1"/>
                </a:solidFill>
                <a:latin typeface="Times New Roman" pitchFamily="18" charset="0"/>
              </a:defRPr>
            </a:lvl2pPr>
            <a:lvl3pPr marL="1143000" indent="-228600">
              <a:defRPr kumimoji="1" sz="2400">
                <a:solidFill>
                  <a:schemeClr val="tx1"/>
                </a:solidFill>
                <a:latin typeface="Times New Roman" pitchFamily="18" charset="0"/>
              </a:defRPr>
            </a:lvl3pPr>
            <a:lvl4pPr marL="1600200" indent="-228600">
              <a:defRPr kumimoji="1" sz="2400">
                <a:solidFill>
                  <a:schemeClr val="tx1"/>
                </a:solidFill>
                <a:latin typeface="Times New Roman" pitchFamily="18" charset="0"/>
              </a:defRPr>
            </a:lvl4pPr>
            <a:lvl5pPr marL="2057400" indent="-228600">
              <a:defRPr kumimoji="1" sz="2400">
                <a:solidFill>
                  <a:schemeClr val="tx1"/>
                </a:solidFill>
                <a:latin typeface="Times New Roman" pitchFamily="18" charset="0"/>
              </a:defRPr>
            </a:lvl5pPr>
            <a:lvl6pPr marL="2514600" indent="-228600" eaLnBrk="0" fontAlgn="base" hangingPunct="0">
              <a:spcBef>
                <a:spcPct val="0"/>
              </a:spcBef>
              <a:spcAft>
                <a:spcPct val="0"/>
              </a:spcAft>
              <a:defRPr kumimoji="1" sz="2400">
                <a:solidFill>
                  <a:schemeClr val="tx1"/>
                </a:solidFill>
                <a:latin typeface="Times New Roman" pitchFamily="18" charset="0"/>
              </a:defRPr>
            </a:lvl6pPr>
            <a:lvl7pPr marL="2971800" indent="-228600" eaLnBrk="0" fontAlgn="base" hangingPunct="0">
              <a:spcBef>
                <a:spcPct val="0"/>
              </a:spcBef>
              <a:spcAft>
                <a:spcPct val="0"/>
              </a:spcAft>
              <a:defRPr kumimoji="1" sz="2400">
                <a:solidFill>
                  <a:schemeClr val="tx1"/>
                </a:solidFill>
                <a:latin typeface="Times New Roman" pitchFamily="18" charset="0"/>
              </a:defRPr>
            </a:lvl7pPr>
            <a:lvl8pPr marL="3429000" indent="-228600" eaLnBrk="0" fontAlgn="base" hangingPunct="0">
              <a:spcBef>
                <a:spcPct val="0"/>
              </a:spcBef>
              <a:spcAft>
                <a:spcPct val="0"/>
              </a:spcAft>
              <a:defRPr kumimoji="1" sz="2400">
                <a:solidFill>
                  <a:schemeClr val="tx1"/>
                </a:solidFill>
                <a:latin typeface="Times New Roman" pitchFamily="18" charset="0"/>
              </a:defRPr>
            </a:lvl8pPr>
            <a:lvl9pPr marL="3886200" indent="-228600" eaLnBrk="0" fontAlgn="base" hangingPunct="0">
              <a:spcBef>
                <a:spcPct val="0"/>
              </a:spcBef>
              <a:spcAft>
                <a:spcPct val="0"/>
              </a:spcAft>
              <a:defRPr kumimoji="1" sz="2400">
                <a:solidFill>
                  <a:schemeClr val="tx1"/>
                </a:solidFill>
                <a:latin typeface="Times New Roman" pitchFamily="18" charset="0"/>
              </a:defRPr>
            </a:lvl9pPr>
          </a:lstStyle>
          <a:p>
            <a:pPr>
              <a:spcBef>
                <a:spcPct val="50000"/>
              </a:spcBef>
            </a:pPr>
            <a:r>
              <a:rPr lang="cs-CZ" altLang="cs-CZ" sz="1600">
                <a:solidFill>
                  <a:srgbClr val="808080"/>
                </a:solidFill>
                <a:latin typeface="Arial" charset="0"/>
              </a:rPr>
              <a:t>el. beam p.a. 78</a:t>
            </a:r>
            <a:r>
              <a:rPr lang="cs-CZ" altLang="cs-CZ" sz="1600" baseline="30000">
                <a:solidFill>
                  <a:srgbClr val="808080"/>
                </a:solidFill>
                <a:latin typeface="Arial" charset="0"/>
              </a:rPr>
              <a:t>o </a:t>
            </a:r>
            <a:r>
              <a:rPr lang="cs-CZ" altLang="cs-CZ" sz="1600">
                <a:solidFill>
                  <a:srgbClr val="808080"/>
                </a:solidFill>
                <a:latin typeface="Arial" charset="0"/>
              </a:rPr>
              <a:t>- downward</a:t>
            </a:r>
          </a:p>
        </p:txBody>
      </p:sp>
      <p:sp>
        <p:nvSpPr>
          <p:cNvPr id="22538" name="Text Box 1034"/>
          <p:cNvSpPr txBox="1">
            <a:spLocks noChangeArrowheads="1"/>
          </p:cNvSpPr>
          <p:nvPr/>
        </p:nvSpPr>
        <p:spPr bwMode="auto">
          <a:xfrm>
            <a:off x="395536" y="1052736"/>
            <a:ext cx="612068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2400">
                <a:solidFill>
                  <a:schemeClr val="tx1"/>
                </a:solidFill>
                <a:latin typeface="Times New Roman" pitchFamily="18" charset="0"/>
              </a:defRPr>
            </a:lvl1pPr>
            <a:lvl2pPr marL="742950" indent="-285750">
              <a:defRPr kumimoji="1" sz="2400">
                <a:solidFill>
                  <a:schemeClr val="tx1"/>
                </a:solidFill>
                <a:latin typeface="Times New Roman" pitchFamily="18" charset="0"/>
              </a:defRPr>
            </a:lvl2pPr>
            <a:lvl3pPr marL="1143000" indent="-228600">
              <a:defRPr kumimoji="1" sz="2400">
                <a:solidFill>
                  <a:schemeClr val="tx1"/>
                </a:solidFill>
                <a:latin typeface="Times New Roman" pitchFamily="18" charset="0"/>
              </a:defRPr>
            </a:lvl3pPr>
            <a:lvl4pPr marL="1600200" indent="-228600">
              <a:defRPr kumimoji="1" sz="2400">
                <a:solidFill>
                  <a:schemeClr val="tx1"/>
                </a:solidFill>
                <a:latin typeface="Times New Roman" pitchFamily="18" charset="0"/>
              </a:defRPr>
            </a:lvl4pPr>
            <a:lvl5pPr marL="2057400" indent="-228600">
              <a:defRPr kumimoji="1" sz="2400">
                <a:solidFill>
                  <a:schemeClr val="tx1"/>
                </a:solidFill>
                <a:latin typeface="Times New Roman" pitchFamily="18" charset="0"/>
              </a:defRPr>
            </a:lvl5pPr>
            <a:lvl6pPr marL="2514600" indent="-228600" eaLnBrk="0" fontAlgn="base" hangingPunct="0">
              <a:spcBef>
                <a:spcPct val="0"/>
              </a:spcBef>
              <a:spcAft>
                <a:spcPct val="0"/>
              </a:spcAft>
              <a:defRPr kumimoji="1" sz="2400">
                <a:solidFill>
                  <a:schemeClr val="tx1"/>
                </a:solidFill>
                <a:latin typeface="Times New Roman" pitchFamily="18" charset="0"/>
              </a:defRPr>
            </a:lvl6pPr>
            <a:lvl7pPr marL="2971800" indent="-228600" eaLnBrk="0" fontAlgn="base" hangingPunct="0">
              <a:spcBef>
                <a:spcPct val="0"/>
              </a:spcBef>
              <a:spcAft>
                <a:spcPct val="0"/>
              </a:spcAft>
              <a:defRPr kumimoji="1" sz="2400">
                <a:solidFill>
                  <a:schemeClr val="tx1"/>
                </a:solidFill>
                <a:latin typeface="Times New Roman" pitchFamily="18" charset="0"/>
              </a:defRPr>
            </a:lvl7pPr>
            <a:lvl8pPr marL="3429000" indent="-228600" eaLnBrk="0" fontAlgn="base" hangingPunct="0">
              <a:spcBef>
                <a:spcPct val="0"/>
              </a:spcBef>
              <a:spcAft>
                <a:spcPct val="0"/>
              </a:spcAft>
              <a:defRPr kumimoji="1" sz="2400">
                <a:solidFill>
                  <a:schemeClr val="tx1"/>
                </a:solidFill>
                <a:latin typeface="Times New Roman" pitchFamily="18" charset="0"/>
              </a:defRPr>
            </a:lvl8pPr>
            <a:lvl9pPr marL="3886200" indent="-228600" eaLnBrk="0" fontAlgn="base" hangingPunct="0">
              <a:spcBef>
                <a:spcPct val="0"/>
              </a:spcBef>
              <a:spcAft>
                <a:spcPct val="0"/>
              </a:spcAft>
              <a:defRPr kumimoji="1" sz="2400">
                <a:solidFill>
                  <a:schemeClr val="tx1"/>
                </a:solidFill>
                <a:latin typeface="Times New Roman" pitchFamily="18" charset="0"/>
              </a:defRPr>
            </a:lvl9pPr>
          </a:lstStyle>
          <a:p>
            <a:pPr>
              <a:spcBef>
                <a:spcPct val="50000"/>
              </a:spcBef>
            </a:pPr>
            <a:r>
              <a:rPr lang="en-US" altLang="cs-CZ" sz="1800" dirty="0">
                <a:solidFill>
                  <a:srgbClr val="7030A0"/>
                </a:solidFill>
              </a:rPr>
              <a:t>E</a:t>
            </a:r>
            <a:r>
              <a:rPr lang="cs-CZ" altLang="cs-CZ" sz="1800" dirty="0" smtClean="0">
                <a:solidFill>
                  <a:srgbClr val="7030A0"/>
                </a:solidFill>
              </a:rPr>
              <a:t>l</a:t>
            </a:r>
            <a:r>
              <a:rPr lang="en-US" altLang="cs-CZ" sz="1800" dirty="0" err="1" smtClean="0">
                <a:solidFill>
                  <a:srgbClr val="7030A0"/>
                </a:solidFill>
              </a:rPr>
              <a:t>ectron</a:t>
            </a:r>
            <a:r>
              <a:rPr lang="cs-CZ" altLang="cs-CZ" sz="1800" dirty="0" smtClean="0">
                <a:solidFill>
                  <a:srgbClr val="7030A0"/>
                </a:solidFill>
              </a:rPr>
              <a:t> </a:t>
            </a:r>
            <a:r>
              <a:rPr lang="en-US" altLang="cs-CZ" sz="1800" dirty="0">
                <a:solidFill>
                  <a:srgbClr val="7030A0"/>
                </a:solidFill>
              </a:rPr>
              <a:t>b</a:t>
            </a:r>
            <a:r>
              <a:rPr lang="en-US" altLang="cs-CZ" sz="1800" dirty="0" smtClean="0">
                <a:solidFill>
                  <a:srgbClr val="7030A0"/>
                </a:solidFill>
              </a:rPr>
              <a:t>eam evolves to a hollow cylinder, </a:t>
            </a:r>
            <a:r>
              <a:rPr lang="en-US" altLang="cs-CZ" sz="1800" dirty="0">
                <a:solidFill>
                  <a:srgbClr val="7030A0"/>
                </a:solidFill>
              </a:rPr>
              <a:t>return currents w. hot </a:t>
            </a:r>
            <a:r>
              <a:rPr lang="en-US" altLang="cs-CZ" sz="1800" dirty="0" smtClean="0">
                <a:solidFill>
                  <a:srgbClr val="7030A0"/>
                </a:solidFill>
              </a:rPr>
              <a:t>electrons from both behind/ahead of s/c</a:t>
            </a:r>
            <a:endParaRPr lang="cs-CZ" altLang="cs-CZ" sz="1800" dirty="0">
              <a:solidFill>
                <a:srgbClr val="7030A0"/>
              </a:solidFill>
            </a:endParaRPr>
          </a:p>
        </p:txBody>
      </p:sp>
      <p:sp>
        <p:nvSpPr>
          <p:cNvPr id="22539" name="Text Box 1035"/>
          <p:cNvSpPr txBox="1">
            <a:spLocks noChangeArrowheads="1"/>
          </p:cNvSpPr>
          <p:nvPr/>
        </p:nvSpPr>
        <p:spPr bwMode="auto">
          <a:xfrm>
            <a:off x="1828800" y="1524000"/>
            <a:ext cx="29718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sz="2400">
                <a:solidFill>
                  <a:schemeClr val="tx1"/>
                </a:solidFill>
                <a:latin typeface="Times New Roman" pitchFamily="18" charset="0"/>
              </a:defRPr>
            </a:lvl1pPr>
            <a:lvl2pPr marL="742950" indent="-285750">
              <a:defRPr kumimoji="1" sz="2400">
                <a:solidFill>
                  <a:schemeClr val="tx1"/>
                </a:solidFill>
                <a:latin typeface="Times New Roman" pitchFamily="18" charset="0"/>
              </a:defRPr>
            </a:lvl2pPr>
            <a:lvl3pPr marL="1143000" indent="-228600">
              <a:defRPr kumimoji="1" sz="2400">
                <a:solidFill>
                  <a:schemeClr val="tx1"/>
                </a:solidFill>
                <a:latin typeface="Times New Roman" pitchFamily="18" charset="0"/>
              </a:defRPr>
            </a:lvl3pPr>
            <a:lvl4pPr marL="1600200" indent="-228600">
              <a:defRPr kumimoji="1" sz="2400">
                <a:solidFill>
                  <a:schemeClr val="tx1"/>
                </a:solidFill>
                <a:latin typeface="Times New Roman" pitchFamily="18" charset="0"/>
              </a:defRPr>
            </a:lvl4pPr>
            <a:lvl5pPr marL="2057400" indent="-228600">
              <a:defRPr kumimoji="1" sz="2400">
                <a:solidFill>
                  <a:schemeClr val="tx1"/>
                </a:solidFill>
                <a:latin typeface="Times New Roman" pitchFamily="18" charset="0"/>
              </a:defRPr>
            </a:lvl5pPr>
            <a:lvl6pPr marL="2514600" indent="-228600" eaLnBrk="0" fontAlgn="base" hangingPunct="0">
              <a:spcBef>
                <a:spcPct val="0"/>
              </a:spcBef>
              <a:spcAft>
                <a:spcPct val="0"/>
              </a:spcAft>
              <a:defRPr kumimoji="1" sz="2400">
                <a:solidFill>
                  <a:schemeClr val="tx1"/>
                </a:solidFill>
                <a:latin typeface="Times New Roman" pitchFamily="18" charset="0"/>
              </a:defRPr>
            </a:lvl6pPr>
            <a:lvl7pPr marL="2971800" indent="-228600" eaLnBrk="0" fontAlgn="base" hangingPunct="0">
              <a:spcBef>
                <a:spcPct val="0"/>
              </a:spcBef>
              <a:spcAft>
                <a:spcPct val="0"/>
              </a:spcAft>
              <a:defRPr kumimoji="1" sz="2400">
                <a:solidFill>
                  <a:schemeClr val="tx1"/>
                </a:solidFill>
                <a:latin typeface="Times New Roman" pitchFamily="18" charset="0"/>
              </a:defRPr>
            </a:lvl7pPr>
            <a:lvl8pPr marL="3429000" indent="-228600" eaLnBrk="0" fontAlgn="base" hangingPunct="0">
              <a:spcBef>
                <a:spcPct val="0"/>
              </a:spcBef>
              <a:spcAft>
                <a:spcPct val="0"/>
              </a:spcAft>
              <a:defRPr kumimoji="1" sz="2400">
                <a:solidFill>
                  <a:schemeClr val="tx1"/>
                </a:solidFill>
                <a:latin typeface="Times New Roman" pitchFamily="18" charset="0"/>
              </a:defRPr>
            </a:lvl8pPr>
            <a:lvl9pPr marL="3886200" indent="-228600" eaLnBrk="0" fontAlgn="base" hangingPunct="0">
              <a:spcBef>
                <a:spcPct val="0"/>
              </a:spcBef>
              <a:spcAft>
                <a:spcPct val="0"/>
              </a:spcAft>
              <a:defRPr kumimoji="1" sz="2400">
                <a:solidFill>
                  <a:schemeClr val="tx1"/>
                </a:solidFill>
                <a:latin typeface="Times New Roman" pitchFamily="18" charset="0"/>
              </a:defRPr>
            </a:lvl9pPr>
          </a:lstStyle>
          <a:p>
            <a:pPr>
              <a:spcBef>
                <a:spcPct val="50000"/>
              </a:spcBef>
            </a:pPr>
            <a:r>
              <a:rPr lang="cs-CZ" altLang="cs-CZ" sz="1600">
                <a:solidFill>
                  <a:srgbClr val="808080"/>
                </a:solidFill>
                <a:latin typeface="Arial" charset="0"/>
              </a:rPr>
              <a:t>S250 / Xe</a:t>
            </a:r>
          </a:p>
        </p:txBody>
      </p:sp>
      <p:sp>
        <p:nvSpPr>
          <p:cNvPr id="12" name="TextovéPole 11"/>
          <p:cNvSpPr txBox="1"/>
          <p:nvPr/>
        </p:nvSpPr>
        <p:spPr>
          <a:xfrm>
            <a:off x="7430553" y="5949280"/>
            <a:ext cx="1750494" cy="369332"/>
          </a:xfrm>
          <a:prstGeom prst="rect">
            <a:avLst/>
          </a:prstGeom>
          <a:noFill/>
        </p:spPr>
        <p:txBody>
          <a:bodyPr wrap="square" rtlCol="0">
            <a:spAutoFit/>
          </a:bodyPr>
          <a:lstStyle/>
          <a:p>
            <a:r>
              <a:rPr lang="en-US" dirty="0" smtClean="0"/>
              <a:t>Ni ~ 2×10</a:t>
            </a:r>
            <a:r>
              <a:rPr lang="en-US" baseline="30000" dirty="0" smtClean="0"/>
              <a:t>11</a:t>
            </a:r>
            <a:r>
              <a:rPr lang="en-US" dirty="0" smtClean="0"/>
              <a:t> m</a:t>
            </a:r>
            <a:r>
              <a:rPr lang="en-US" baseline="30000" dirty="0" smtClean="0"/>
              <a:t>-3</a:t>
            </a:r>
            <a:endParaRPr lang="cs-CZ" baseline="30000" dirty="0"/>
          </a:p>
        </p:txBody>
      </p:sp>
      <p:sp>
        <p:nvSpPr>
          <p:cNvPr id="2" name="Zástupný symbol pro číslo snímku 1"/>
          <p:cNvSpPr>
            <a:spLocks noGrp="1"/>
          </p:cNvSpPr>
          <p:nvPr>
            <p:ph type="sldNum" sz="quarter" idx="11"/>
          </p:nvPr>
        </p:nvSpPr>
        <p:spPr/>
        <p:txBody>
          <a:bodyPr/>
          <a:lstStyle/>
          <a:p>
            <a:pPr algn="r"/>
            <a:fld id="{D4C49B74-5DB2-4B03-B1D2-7F6A3C51C318}" type="slidenum">
              <a:rPr lang="en-US" smtClean="0"/>
              <a:pPr algn="r"/>
              <a:t>28</a:t>
            </a:fld>
            <a:endParaRPr lang="en-US" dirty="0"/>
          </a:p>
        </p:txBody>
      </p:sp>
    </p:spTree>
    <p:extLst>
      <p:ext uri="{BB962C8B-B14F-4D97-AF65-F5344CB8AC3E}">
        <p14:creationId xmlns:p14="http://schemas.microsoft.com/office/powerpoint/2010/main" val="219848738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1026"/>
          <p:cNvSpPr>
            <a:spLocks noGrp="1" noChangeArrowheads="1"/>
          </p:cNvSpPr>
          <p:nvPr>
            <p:ph type="title"/>
          </p:nvPr>
        </p:nvSpPr>
        <p:spPr>
          <a:xfrm>
            <a:off x="228600" y="0"/>
            <a:ext cx="8686800" cy="1143000"/>
          </a:xfrm>
        </p:spPr>
        <p:txBody>
          <a:bodyPr>
            <a:normAutofit fontScale="90000"/>
          </a:bodyPr>
          <a:lstStyle/>
          <a:p>
            <a:pPr>
              <a:defRPr/>
            </a:pPr>
            <a:r>
              <a:rPr lang="en-US" altLang="cs-CZ" dirty="0" smtClean="0"/>
              <a:t>Hot electron p</a:t>
            </a:r>
            <a:r>
              <a:rPr lang="cs-CZ" altLang="cs-CZ" dirty="0" err="1" smtClean="0"/>
              <a:t>itch</a:t>
            </a:r>
            <a:r>
              <a:rPr lang="cs-CZ" altLang="cs-CZ" dirty="0" smtClean="0"/>
              <a:t>-</a:t>
            </a:r>
            <a:r>
              <a:rPr lang="en-US" altLang="cs-CZ" dirty="0" smtClean="0"/>
              <a:t>angle distributions during electron beam injections (F40K / </a:t>
            </a:r>
            <a:r>
              <a:rPr lang="en-US" altLang="cs-CZ" dirty="0" err="1" smtClean="0"/>
              <a:t>Xe</a:t>
            </a:r>
            <a:r>
              <a:rPr lang="en-US" altLang="cs-CZ" dirty="0" smtClean="0"/>
              <a:t>-A)</a:t>
            </a:r>
            <a:endParaRPr lang="cs-CZ" altLang="cs-CZ" dirty="0" smtClean="0"/>
          </a:p>
        </p:txBody>
      </p:sp>
      <p:sp>
        <p:nvSpPr>
          <p:cNvPr id="22532" name="Rectangle 1027"/>
          <p:cNvSpPr>
            <a:spLocks noGrp="1" noChangeArrowheads="1"/>
          </p:cNvSpPr>
          <p:nvPr>
            <p:ph type="body" idx="1"/>
          </p:nvPr>
        </p:nvSpPr>
        <p:spPr>
          <a:xfrm>
            <a:off x="107504" y="1981200"/>
            <a:ext cx="8045896" cy="4114800"/>
          </a:xfrm>
        </p:spPr>
        <p:txBody>
          <a:bodyPr/>
          <a:lstStyle/>
          <a:p>
            <a:pPr>
              <a:buFont typeface="Monotype Sorts" pitchFamily="2" charset="2"/>
              <a:buNone/>
            </a:pPr>
            <a:r>
              <a:rPr lang="en-US" altLang="cs-CZ" sz="1800" dirty="0" smtClean="0"/>
              <a:t>PEAS </a:t>
            </a:r>
            <a:r>
              <a:rPr lang="cs-CZ" altLang="cs-CZ" sz="1800" dirty="0" smtClean="0"/>
              <a:t>AP-1</a:t>
            </a:r>
          </a:p>
          <a:p>
            <a:pPr>
              <a:buFont typeface="Monotype Sorts" pitchFamily="2" charset="2"/>
              <a:buNone/>
            </a:pPr>
            <a:r>
              <a:rPr lang="en-US" altLang="cs-CZ" sz="1400" dirty="0" smtClean="0"/>
              <a:t>Inside hot </a:t>
            </a:r>
          </a:p>
          <a:p>
            <a:pPr>
              <a:buFont typeface="Monotype Sorts" pitchFamily="2" charset="2"/>
              <a:buNone/>
            </a:pPr>
            <a:r>
              <a:rPr lang="en-US" altLang="cs-CZ" sz="1400" dirty="0" smtClean="0"/>
              <a:t>electron cylinder</a:t>
            </a:r>
            <a:endParaRPr lang="cs-CZ" altLang="cs-CZ" sz="2000" dirty="0" smtClean="0"/>
          </a:p>
          <a:p>
            <a:pPr>
              <a:buFont typeface="Monotype Sorts" pitchFamily="2" charset="2"/>
              <a:buNone/>
            </a:pPr>
            <a:endParaRPr lang="en-US" altLang="cs-CZ" dirty="0" smtClean="0"/>
          </a:p>
          <a:p>
            <a:pPr>
              <a:buFont typeface="Monotype Sorts" pitchFamily="2" charset="2"/>
              <a:buNone/>
            </a:pPr>
            <a:endParaRPr lang="en-US" altLang="cs-CZ" dirty="0"/>
          </a:p>
          <a:p>
            <a:pPr>
              <a:buFont typeface="Monotype Sorts" pitchFamily="2" charset="2"/>
              <a:buNone/>
            </a:pPr>
            <a:endParaRPr lang="en-US" altLang="cs-CZ" dirty="0" smtClean="0"/>
          </a:p>
          <a:p>
            <a:pPr>
              <a:buFont typeface="Monotype Sorts" pitchFamily="2" charset="2"/>
              <a:buNone/>
            </a:pPr>
            <a:endParaRPr lang="en-US" altLang="cs-CZ" dirty="0"/>
          </a:p>
          <a:p>
            <a:pPr>
              <a:buFont typeface="Monotype Sorts" pitchFamily="2" charset="2"/>
              <a:buNone/>
            </a:pPr>
            <a:r>
              <a:rPr lang="en-US" altLang="cs-CZ" sz="1800" dirty="0"/>
              <a:t>PEAS </a:t>
            </a:r>
            <a:endParaRPr lang="en-US" altLang="cs-CZ" sz="1800" dirty="0" smtClean="0"/>
          </a:p>
          <a:p>
            <a:pPr>
              <a:buFont typeface="Monotype Sorts" pitchFamily="2" charset="2"/>
              <a:buNone/>
            </a:pPr>
            <a:r>
              <a:rPr lang="en-US" altLang="cs-CZ" sz="1800" dirty="0" smtClean="0"/>
              <a:t>AP-1 + </a:t>
            </a:r>
            <a:r>
              <a:rPr lang="cs-CZ" altLang="cs-CZ" sz="1800" dirty="0" smtClean="0"/>
              <a:t>AP-</a:t>
            </a:r>
            <a:r>
              <a:rPr lang="en-US" altLang="cs-CZ" sz="1800" dirty="0" smtClean="0"/>
              <a:t>2</a:t>
            </a:r>
            <a:endParaRPr lang="cs-CZ" altLang="cs-CZ" sz="1800" dirty="0"/>
          </a:p>
          <a:p>
            <a:pPr>
              <a:buFont typeface="Monotype Sorts" pitchFamily="2" charset="2"/>
              <a:buNone/>
            </a:pPr>
            <a:r>
              <a:rPr lang="en-US" altLang="cs-CZ" sz="1400" dirty="0" smtClean="0"/>
              <a:t>All sectors </a:t>
            </a:r>
          </a:p>
          <a:p>
            <a:pPr>
              <a:buFont typeface="Monotype Sorts" pitchFamily="2" charset="2"/>
              <a:buNone/>
            </a:pPr>
            <a:endParaRPr lang="cs-CZ" altLang="cs-CZ" sz="2000" dirty="0" smtClean="0"/>
          </a:p>
        </p:txBody>
      </p:sp>
      <p:sp>
        <p:nvSpPr>
          <p:cNvPr id="22535" name="Text Box 1031"/>
          <p:cNvSpPr txBox="1">
            <a:spLocks noChangeArrowheads="1"/>
          </p:cNvSpPr>
          <p:nvPr/>
        </p:nvSpPr>
        <p:spPr bwMode="auto">
          <a:xfrm>
            <a:off x="2668052" y="6134385"/>
            <a:ext cx="4712259" cy="369332"/>
          </a:xfrm>
          <a:prstGeom prst="rect">
            <a:avLst/>
          </a:prstGeom>
          <a:noFill/>
          <a:ln>
            <a:noFill/>
          </a:ln>
          <a:effectLst/>
          <a:extLst/>
        </p:spPr>
        <p:txBody>
          <a:bodyPr wrap="square">
            <a:spAutoFit/>
          </a:bodyPr>
          <a:lstStyle>
            <a:lvl1pPr>
              <a:defRPr kumimoji="1" sz="2400">
                <a:solidFill>
                  <a:schemeClr val="tx1"/>
                </a:solidFill>
                <a:latin typeface="Times New Roman" pitchFamily="18" charset="0"/>
              </a:defRPr>
            </a:lvl1pPr>
            <a:lvl2pPr marL="742950" indent="-285750">
              <a:defRPr kumimoji="1" sz="2400">
                <a:solidFill>
                  <a:schemeClr val="tx1"/>
                </a:solidFill>
                <a:latin typeface="Times New Roman" pitchFamily="18" charset="0"/>
              </a:defRPr>
            </a:lvl2pPr>
            <a:lvl3pPr marL="1143000" indent="-228600">
              <a:defRPr kumimoji="1" sz="2400">
                <a:solidFill>
                  <a:schemeClr val="tx1"/>
                </a:solidFill>
                <a:latin typeface="Times New Roman" pitchFamily="18" charset="0"/>
              </a:defRPr>
            </a:lvl3pPr>
            <a:lvl4pPr marL="1600200" indent="-228600">
              <a:defRPr kumimoji="1" sz="2400">
                <a:solidFill>
                  <a:schemeClr val="tx1"/>
                </a:solidFill>
                <a:latin typeface="Times New Roman" pitchFamily="18" charset="0"/>
              </a:defRPr>
            </a:lvl4pPr>
            <a:lvl5pPr marL="2057400" indent="-228600">
              <a:defRPr kumimoji="1" sz="2400">
                <a:solidFill>
                  <a:schemeClr val="tx1"/>
                </a:solidFill>
                <a:latin typeface="Times New Roman" pitchFamily="18" charset="0"/>
              </a:defRPr>
            </a:lvl5pPr>
            <a:lvl6pPr marL="2514600" indent="-228600" eaLnBrk="0" fontAlgn="base" hangingPunct="0">
              <a:spcBef>
                <a:spcPct val="0"/>
              </a:spcBef>
              <a:spcAft>
                <a:spcPct val="0"/>
              </a:spcAft>
              <a:defRPr kumimoji="1" sz="2400">
                <a:solidFill>
                  <a:schemeClr val="tx1"/>
                </a:solidFill>
                <a:latin typeface="Times New Roman" pitchFamily="18" charset="0"/>
              </a:defRPr>
            </a:lvl6pPr>
            <a:lvl7pPr marL="2971800" indent="-228600" eaLnBrk="0" fontAlgn="base" hangingPunct="0">
              <a:spcBef>
                <a:spcPct val="0"/>
              </a:spcBef>
              <a:spcAft>
                <a:spcPct val="0"/>
              </a:spcAft>
              <a:defRPr kumimoji="1" sz="2400">
                <a:solidFill>
                  <a:schemeClr val="tx1"/>
                </a:solidFill>
                <a:latin typeface="Times New Roman" pitchFamily="18" charset="0"/>
              </a:defRPr>
            </a:lvl7pPr>
            <a:lvl8pPr marL="3429000" indent="-228600" eaLnBrk="0" fontAlgn="base" hangingPunct="0">
              <a:spcBef>
                <a:spcPct val="0"/>
              </a:spcBef>
              <a:spcAft>
                <a:spcPct val="0"/>
              </a:spcAft>
              <a:defRPr kumimoji="1" sz="2400">
                <a:solidFill>
                  <a:schemeClr val="tx1"/>
                </a:solidFill>
                <a:latin typeface="Times New Roman" pitchFamily="18" charset="0"/>
              </a:defRPr>
            </a:lvl8pPr>
            <a:lvl9pPr marL="3886200" indent="-228600" eaLnBrk="0" fontAlgn="base" hangingPunct="0">
              <a:spcBef>
                <a:spcPct val="0"/>
              </a:spcBef>
              <a:spcAft>
                <a:spcPct val="0"/>
              </a:spcAft>
              <a:defRPr kumimoji="1" sz="2400">
                <a:solidFill>
                  <a:schemeClr val="tx1"/>
                </a:solidFill>
                <a:latin typeface="Times New Roman" pitchFamily="18" charset="0"/>
              </a:defRPr>
            </a:lvl9pPr>
          </a:lstStyle>
          <a:p>
            <a:pPr>
              <a:spcBef>
                <a:spcPct val="50000"/>
              </a:spcBef>
            </a:pPr>
            <a:r>
              <a:rPr lang="en-US" altLang="cs-CZ" sz="1800" dirty="0" smtClean="0">
                <a:solidFill>
                  <a:srgbClr val="3333FF"/>
                </a:solidFill>
              </a:rPr>
              <a:t>UEM-2 beam </a:t>
            </a:r>
            <a:r>
              <a:rPr lang="cs-CZ" altLang="cs-CZ" sz="1800" dirty="0" smtClean="0">
                <a:solidFill>
                  <a:srgbClr val="3333FF"/>
                </a:solidFill>
              </a:rPr>
              <a:t>max</a:t>
            </a:r>
            <a:r>
              <a:rPr lang="cs-CZ" altLang="cs-CZ" sz="1800" dirty="0">
                <a:solidFill>
                  <a:srgbClr val="3333FF"/>
                </a:solidFill>
              </a:rPr>
              <a:t>. </a:t>
            </a:r>
            <a:r>
              <a:rPr lang="en-US" altLang="cs-CZ" sz="1800" dirty="0" smtClean="0">
                <a:solidFill>
                  <a:srgbClr val="3333FF"/>
                </a:solidFill>
              </a:rPr>
              <a:t>current (2us/40kHz pulses)</a:t>
            </a:r>
            <a:endParaRPr lang="cs-CZ" altLang="cs-CZ" sz="1800" dirty="0">
              <a:solidFill>
                <a:srgbClr val="3333FF"/>
              </a:solidFill>
            </a:endParaRPr>
          </a:p>
        </p:txBody>
      </p:sp>
      <p:sp>
        <p:nvSpPr>
          <p:cNvPr id="22536" name="Text Box 1032"/>
          <p:cNvSpPr txBox="1">
            <a:spLocks noChangeArrowheads="1"/>
          </p:cNvSpPr>
          <p:nvPr/>
        </p:nvSpPr>
        <p:spPr bwMode="auto">
          <a:xfrm>
            <a:off x="7020272" y="760348"/>
            <a:ext cx="2892928"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2400">
                <a:solidFill>
                  <a:schemeClr val="tx1"/>
                </a:solidFill>
                <a:latin typeface="Times New Roman" pitchFamily="18" charset="0"/>
              </a:defRPr>
            </a:lvl1pPr>
            <a:lvl2pPr marL="742950" indent="-285750">
              <a:defRPr kumimoji="1" sz="2400">
                <a:solidFill>
                  <a:schemeClr val="tx1"/>
                </a:solidFill>
                <a:latin typeface="Times New Roman" pitchFamily="18" charset="0"/>
              </a:defRPr>
            </a:lvl2pPr>
            <a:lvl3pPr marL="1143000" indent="-228600">
              <a:defRPr kumimoji="1" sz="2400">
                <a:solidFill>
                  <a:schemeClr val="tx1"/>
                </a:solidFill>
                <a:latin typeface="Times New Roman" pitchFamily="18" charset="0"/>
              </a:defRPr>
            </a:lvl3pPr>
            <a:lvl4pPr marL="1600200" indent="-228600">
              <a:defRPr kumimoji="1" sz="2400">
                <a:solidFill>
                  <a:schemeClr val="tx1"/>
                </a:solidFill>
                <a:latin typeface="Times New Roman" pitchFamily="18" charset="0"/>
              </a:defRPr>
            </a:lvl4pPr>
            <a:lvl5pPr marL="2057400" indent="-228600">
              <a:defRPr kumimoji="1" sz="2400">
                <a:solidFill>
                  <a:schemeClr val="tx1"/>
                </a:solidFill>
                <a:latin typeface="Times New Roman" pitchFamily="18" charset="0"/>
              </a:defRPr>
            </a:lvl5pPr>
            <a:lvl6pPr marL="2514600" indent="-228600" eaLnBrk="0" fontAlgn="base" hangingPunct="0">
              <a:spcBef>
                <a:spcPct val="0"/>
              </a:spcBef>
              <a:spcAft>
                <a:spcPct val="0"/>
              </a:spcAft>
              <a:defRPr kumimoji="1" sz="2400">
                <a:solidFill>
                  <a:schemeClr val="tx1"/>
                </a:solidFill>
                <a:latin typeface="Times New Roman" pitchFamily="18" charset="0"/>
              </a:defRPr>
            </a:lvl6pPr>
            <a:lvl7pPr marL="2971800" indent="-228600" eaLnBrk="0" fontAlgn="base" hangingPunct="0">
              <a:spcBef>
                <a:spcPct val="0"/>
              </a:spcBef>
              <a:spcAft>
                <a:spcPct val="0"/>
              </a:spcAft>
              <a:defRPr kumimoji="1" sz="2400">
                <a:solidFill>
                  <a:schemeClr val="tx1"/>
                </a:solidFill>
                <a:latin typeface="Times New Roman" pitchFamily="18" charset="0"/>
              </a:defRPr>
            </a:lvl7pPr>
            <a:lvl8pPr marL="3429000" indent="-228600" eaLnBrk="0" fontAlgn="base" hangingPunct="0">
              <a:spcBef>
                <a:spcPct val="0"/>
              </a:spcBef>
              <a:spcAft>
                <a:spcPct val="0"/>
              </a:spcAft>
              <a:defRPr kumimoji="1" sz="2400">
                <a:solidFill>
                  <a:schemeClr val="tx1"/>
                </a:solidFill>
                <a:latin typeface="Times New Roman" pitchFamily="18" charset="0"/>
              </a:defRPr>
            </a:lvl8pPr>
            <a:lvl9pPr marL="3886200" indent="-228600" eaLnBrk="0" fontAlgn="base" hangingPunct="0">
              <a:spcBef>
                <a:spcPct val="0"/>
              </a:spcBef>
              <a:spcAft>
                <a:spcPct val="0"/>
              </a:spcAft>
              <a:defRPr kumimoji="1" sz="2400">
                <a:solidFill>
                  <a:schemeClr val="tx1"/>
                </a:solidFill>
                <a:latin typeface="Times New Roman" pitchFamily="18" charset="0"/>
              </a:defRPr>
            </a:lvl9pPr>
          </a:lstStyle>
          <a:p>
            <a:r>
              <a:rPr lang="en-US" altLang="cs-CZ" sz="1600" i="1" dirty="0" smtClean="0"/>
              <a:t>See also </a:t>
            </a:r>
          </a:p>
          <a:p>
            <a:r>
              <a:rPr lang="en-US" altLang="cs-CZ" sz="1600" i="1" dirty="0" err="1" smtClean="0"/>
              <a:t>Nemecek</a:t>
            </a:r>
            <a:r>
              <a:rPr lang="en-US" altLang="cs-CZ" sz="1600" i="1" dirty="0" smtClean="0"/>
              <a:t> et al., JGR1997</a:t>
            </a:r>
          </a:p>
          <a:p>
            <a:r>
              <a:rPr lang="cs-CZ" altLang="cs-CZ" sz="1600" i="1" dirty="0" err="1" smtClean="0"/>
              <a:t>Přech</a:t>
            </a:r>
            <a:r>
              <a:rPr lang="en-US" altLang="cs-CZ" sz="1600" i="1" dirty="0" smtClean="0"/>
              <a:t> et al., ASR19</a:t>
            </a:r>
            <a:r>
              <a:rPr lang="cs-CZ" altLang="cs-CZ" sz="1600" i="1" dirty="0" smtClean="0"/>
              <a:t>9</a:t>
            </a:r>
            <a:r>
              <a:rPr lang="en-US" altLang="cs-CZ" sz="1600" i="1" dirty="0" smtClean="0"/>
              <a:t>8</a:t>
            </a:r>
            <a:endParaRPr lang="cs-CZ" altLang="cs-CZ" sz="1600" i="1" dirty="0"/>
          </a:p>
        </p:txBody>
      </p:sp>
      <p:sp>
        <p:nvSpPr>
          <p:cNvPr id="22537" name="Text Box 1033"/>
          <p:cNvSpPr txBox="1">
            <a:spLocks noChangeArrowheads="1"/>
          </p:cNvSpPr>
          <p:nvPr/>
        </p:nvSpPr>
        <p:spPr bwMode="auto">
          <a:xfrm>
            <a:off x="5334000" y="1492250"/>
            <a:ext cx="29718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sz="2400">
                <a:solidFill>
                  <a:schemeClr val="tx1"/>
                </a:solidFill>
                <a:latin typeface="Times New Roman" pitchFamily="18" charset="0"/>
              </a:defRPr>
            </a:lvl1pPr>
            <a:lvl2pPr marL="742950" indent="-285750">
              <a:defRPr kumimoji="1" sz="2400">
                <a:solidFill>
                  <a:schemeClr val="tx1"/>
                </a:solidFill>
                <a:latin typeface="Times New Roman" pitchFamily="18" charset="0"/>
              </a:defRPr>
            </a:lvl2pPr>
            <a:lvl3pPr marL="1143000" indent="-228600">
              <a:defRPr kumimoji="1" sz="2400">
                <a:solidFill>
                  <a:schemeClr val="tx1"/>
                </a:solidFill>
                <a:latin typeface="Times New Roman" pitchFamily="18" charset="0"/>
              </a:defRPr>
            </a:lvl3pPr>
            <a:lvl4pPr marL="1600200" indent="-228600">
              <a:defRPr kumimoji="1" sz="2400">
                <a:solidFill>
                  <a:schemeClr val="tx1"/>
                </a:solidFill>
                <a:latin typeface="Times New Roman" pitchFamily="18" charset="0"/>
              </a:defRPr>
            </a:lvl4pPr>
            <a:lvl5pPr marL="2057400" indent="-228600">
              <a:defRPr kumimoji="1" sz="2400">
                <a:solidFill>
                  <a:schemeClr val="tx1"/>
                </a:solidFill>
                <a:latin typeface="Times New Roman" pitchFamily="18" charset="0"/>
              </a:defRPr>
            </a:lvl5pPr>
            <a:lvl6pPr marL="2514600" indent="-228600" eaLnBrk="0" fontAlgn="base" hangingPunct="0">
              <a:spcBef>
                <a:spcPct val="0"/>
              </a:spcBef>
              <a:spcAft>
                <a:spcPct val="0"/>
              </a:spcAft>
              <a:defRPr kumimoji="1" sz="2400">
                <a:solidFill>
                  <a:schemeClr val="tx1"/>
                </a:solidFill>
                <a:latin typeface="Times New Roman" pitchFamily="18" charset="0"/>
              </a:defRPr>
            </a:lvl6pPr>
            <a:lvl7pPr marL="2971800" indent="-228600" eaLnBrk="0" fontAlgn="base" hangingPunct="0">
              <a:spcBef>
                <a:spcPct val="0"/>
              </a:spcBef>
              <a:spcAft>
                <a:spcPct val="0"/>
              </a:spcAft>
              <a:defRPr kumimoji="1" sz="2400">
                <a:solidFill>
                  <a:schemeClr val="tx1"/>
                </a:solidFill>
                <a:latin typeface="Times New Roman" pitchFamily="18" charset="0"/>
              </a:defRPr>
            </a:lvl7pPr>
            <a:lvl8pPr marL="3429000" indent="-228600" eaLnBrk="0" fontAlgn="base" hangingPunct="0">
              <a:spcBef>
                <a:spcPct val="0"/>
              </a:spcBef>
              <a:spcAft>
                <a:spcPct val="0"/>
              </a:spcAft>
              <a:defRPr kumimoji="1" sz="2400">
                <a:solidFill>
                  <a:schemeClr val="tx1"/>
                </a:solidFill>
                <a:latin typeface="Times New Roman" pitchFamily="18" charset="0"/>
              </a:defRPr>
            </a:lvl8pPr>
            <a:lvl9pPr marL="3886200" indent="-228600" eaLnBrk="0" fontAlgn="base" hangingPunct="0">
              <a:spcBef>
                <a:spcPct val="0"/>
              </a:spcBef>
              <a:spcAft>
                <a:spcPct val="0"/>
              </a:spcAft>
              <a:defRPr kumimoji="1" sz="2400">
                <a:solidFill>
                  <a:schemeClr val="tx1"/>
                </a:solidFill>
                <a:latin typeface="Times New Roman" pitchFamily="18" charset="0"/>
              </a:defRPr>
            </a:lvl9pPr>
          </a:lstStyle>
          <a:p>
            <a:pPr>
              <a:spcBef>
                <a:spcPct val="50000"/>
              </a:spcBef>
            </a:pPr>
            <a:r>
              <a:rPr lang="cs-CZ" altLang="cs-CZ" sz="1600" dirty="0">
                <a:solidFill>
                  <a:srgbClr val="808080"/>
                </a:solidFill>
                <a:latin typeface="Arial" charset="0"/>
              </a:rPr>
              <a:t>el. </a:t>
            </a:r>
            <a:r>
              <a:rPr lang="cs-CZ" altLang="cs-CZ" sz="1600" dirty="0" err="1">
                <a:solidFill>
                  <a:srgbClr val="808080"/>
                </a:solidFill>
                <a:latin typeface="Arial" charset="0"/>
              </a:rPr>
              <a:t>beam</a:t>
            </a:r>
            <a:r>
              <a:rPr lang="cs-CZ" altLang="cs-CZ" sz="1600" dirty="0">
                <a:solidFill>
                  <a:srgbClr val="808080"/>
                </a:solidFill>
                <a:latin typeface="Arial" charset="0"/>
              </a:rPr>
              <a:t> </a:t>
            </a:r>
            <a:r>
              <a:rPr lang="cs-CZ" altLang="cs-CZ" sz="1600" dirty="0" err="1">
                <a:solidFill>
                  <a:srgbClr val="808080"/>
                </a:solidFill>
                <a:latin typeface="Arial" charset="0"/>
              </a:rPr>
              <a:t>p.a</a:t>
            </a:r>
            <a:r>
              <a:rPr lang="cs-CZ" altLang="cs-CZ" sz="1600" dirty="0">
                <a:solidFill>
                  <a:srgbClr val="808080"/>
                </a:solidFill>
                <a:latin typeface="Arial" charset="0"/>
              </a:rPr>
              <a:t>. </a:t>
            </a:r>
            <a:r>
              <a:rPr lang="en-US" altLang="cs-CZ" sz="1600" dirty="0" smtClean="0">
                <a:solidFill>
                  <a:srgbClr val="808080"/>
                </a:solidFill>
                <a:latin typeface="Arial" charset="0"/>
              </a:rPr>
              <a:t>69</a:t>
            </a:r>
            <a:r>
              <a:rPr lang="cs-CZ" altLang="cs-CZ" sz="1600" baseline="30000" dirty="0" smtClean="0">
                <a:solidFill>
                  <a:srgbClr val="808080"/>
                </a:solidFill>
                <a:latin typeface="Arial" charset="0"/>
              </a:rPr>
              <a:t>o </a:t>
            </a:r>
            <a:r>
              <a:rPr lang="cs-CZ" altLang="cs-CZ" sz="1600" dirty="0">
                <a:solidFill>
                  <a:srgbClr val="808080"/>
                </a:solidFill>
                <a:latin typeface="Arial" charset="0"/>
              </a:rPr>
              <a:t>- </a:t>
            </a:r>
            <a:r>
              <a:rPr lang="cs-CZ" altLang="cs-CZ" sz="1600" dirty="0" err="1">
                <a:solidFill>
                  <a:srgbClr val="808080"/>
                </a:solidFill>
                <a:latin typeface="Arial" charset="0"/>
              </a:rPr>
              <a:t>downward</a:t>
            </a:r>
            <a:endParaRPr lang="cs-CZ" altLang="cs-CZ" sz="1600" dirty="0">
              <a:solidFill>
                <a:srgbClr val="808080"/>
              </a:solidFill>
              <a:latin typeface="Arial" charset="0"/>
            </a:endParaRPr>
          </a:p>
        </p:txBody>
      </p:sp>
      <p:sp>
        <p:nvSpPr>
          <p:cNvPr id="22538" name="Text Box 1034"/>
          <p:cNvSpPr txBox="1">
            <a:spLocks noChangeArrowheads="1"/>
          </p:cNvSpPr>
          <p:nvPr/>
        </p:nvSpPr>
        <p:spPr bwMode="auto">
          <a:xfrm>
            <a:off x="395536" y="1052736"/>
            <a:ext cx="612068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2400">
                <a:solidFill>
                  <a:schemeClr val="tx1"/>
                </a:solidFill>
                <a:latin typeface="Times New Roman" pitchFamily="18" charset="0"/>
              </a:defRPr>
            </a:lvl1pPr>
            <a:lvl2pPr marL="742950" indent="-285750">
              <a:defRPr kumimoji="1" sz="2400">
                <a:solidFill>
                  <a:schemeClr val="tx1"/>
                </a:solidFill>
                <a:latin typeface="Times New Roman" pitchFamily="18" charset="0"/>
              </a:defRPr>
            </a:lvl2pPr>
            <a:lvl3pPr marL="1143000" indent="-228600">
              <a:defRPr kumimoji="1" sz="2400">
                <a:solidFill>
                  <a:schemeClr val="tx1"/>
                </a:solidFill>
                <a:latin typeface="Times New Roman" pitchFamily="18" charset="0"/>
              </a:defRPr>
            </a:lvl3pPr>
            <a:lvl4pPr marL="1600200" indent="-228600">
              <a:defRPr kumimoji="1" sz="2400">
                <a:solidFill>
                  <a:schemeClr val="tx1"/>
                </a:solidFill>
                <a:latin typeface="Times New Roman" pitchFamily="18" charset="0"/>
              </a:defRPr>
            </a:lvl4pPr>
            <a:lvl5pPr marL="2057400" indent="-228600">
              <a:defRPr kumimoji="1" sz="2400">
                <a:solidFill>
                  <a:schemeClr val="tx1"/>
                </a:solidFill>
                <a:latin typeface="Times New Roman" pitchFamily="18" charset="0"/>
              </a:defRPr>
            </a:lvl5pPr>
            <a:lvl6pPr marL="2514600" indent="-228600" eaLnBrk="0" fontAlgn="base" hangingPunct="0">
              <a:spcBef>
                <a:spcPct val="0"/>
              </a:spcBef>
              <a:spcAft>
                <a:spcPct val="0"/>
              </a:spcAft>
              <a:defRPr kumimoji="1" sz="2400">
                <a:solidFill>
                  <a:schemeClr val="tx1"/>
                </a:solidFill>
                <a:latin typeface="Times New Roman" pitchFamily="18" charset="0"/>
              </a:defRPr>
            </a:lvl6pPr>
            <a:lvl7pPr marL="2971800" indent="-228600" eaLnBrk="0" fontAlgn="base" hangingPunct="0">
              <a:spcBef>
                <a:spcPct val="0"/>
              </a:spcBef>
              <a:spcAft>
                <a:spcPct val="0"/>
              </a:spcAft>
              <a:defRPr kumimoji="1" sz="2400">
                <a:solidFill>
                  <a:schemeClr val="tx1"/>
                </a:solidFill>
                <a:latin typeface="Times New Roman" pitchFamily="18" charset="0"/>
              </a:defRPr>
            </a:lvl7pPr>
            <a:lvl8pPr marL="3429000" indent="-228600" eaLnBrk="0" fontAlgn="base" hangingPunct="0">
              <a:spcBef>
                <a:spcPct val="0"/>
              </a:spcBef>
              <a:spcAft>
                <a:spcPct val="0"/>
              </a:spcAft>
              <a:defRPr kumimoji="1" sz="2400">
                <a:solidFill>
                  <a:schemeClr val="tx1"/>
                </a:solidFill>
                <a:latin typeface="Times New Roman" pitchFamily="18" charset="0"/>
              </a:defRPr>
            </a:lvl8pPr>
            <a:lvl9pPr marL="3886200" indent="-228600" eaLnBrk="0" fontAlgn="base" hangingPunct="0">
              <a:spcBef>
                <a:spcPct val="0"/>
              </a:spcBef>
              <a:spcAft>
                <a:spcPct val="0"/>
              </a:spcAft>
              <a:defRPr kumimoji="1" sz="2400">
                <a:solidFill>
                  <a:schemeClr val="tx1"/>
                </a:solidFill>
                <a:latin typeface="Times New Roman" pitchFamily="18" charset="0"/>
              </a:defRPr>
            </a:lvl9pPr>
          </a:lstStyle>
          <a:p>
            <a:pPr>
              <a:spcBef>
                <a:spcPct val="50000"/>
              </a:spcBef>
            </a:pPr>
            <a:r>
              <a:rPr lang="en-US" altLang="cs-CZ" sz="1800" dirty="0">
                <a:solidFill>
                  <a:srgbClr val="7030A0"/>
                </a:solidFill>
              </a:rPr>
              <a:t>E</a:t>
            </a:r>
            <a:r>
              <a:rPr lang="cs-CZ" altLang="cs-CZ" sz="1800" dirty="0" smtClean="0">
                <a:solidFill>
                  <a:srgbClr val="7030A0"/>
                </a:solidFill>
              </a:rPr>
              <a:t>l</a:t>
            </a:r>
            <a:r>
              <a:rPr lang="en-US" altLang="cs-CZ" sz="1800" dirty="0" err="1" smtClean="0">
                <a:solidFill>
                  <a:srgbClr val="7030A0"/>
                </a:solidFill>
              </a:rPr>
              <a:t>ectron</a:t>
            </a:r>
            <a:r>
              <a:rPr lang="cs-CZ" altLang="cs-CZ" sz="1800" dirty="0" smtClean="0">
                <a:solidFill>
                  <a:srgbClr val="7030A0"/>
                </a:solidFill>
              </a:rPr>
              <a:t> </a:t>
            </a:r>
            <a:r>
              <a:rPr lang="en-US" altLang="cs-CZ" sz="1800" dirty="0">
                <a:solidFill>
                  <a:srgbClr val="7030A0"/>
                </a:solidFill>
              </a:rPr>
              <a:t>b</a:t>
            </a:r>
            <a:r>
              <a:rPr lang="en-US" altLang="cs-CZ" sz="1800" dirty="0" smtClean="0">
                <a:solidFill>
                  <a:srgbClr val="7030A0"/>
                </a:solidFill>
              </a:rPr>
              <a:t>eam evolves to a hollow cylinder, </a:t>
            </a:r>
            <a:r>
              <a:rPr lang="en-US" altLang="cs-CZ" sz="1800" dirty="0">
                <a:solidFill>
                  <a:srgbClr val="7030A0"/>
                </a:solidFill>
              </a:rPr>
              <a:t>return currents w. hot </a:t>
            </a:r>
            <a:r>
              <a:rPr lang="en-US" altLang="cs-CZ" sz="1800" dirty="0" smtClean="0">
                <a:solidFill>
                  <a:srgbClr val="7030A0"/>
                </a:solidFill>
              </a:rPr>
              <a:t>electrons from both behind/ahead of s/c</a:t>
            </a:r>
            <a:endParaRPr lang="cs-CZ" altLang="cs-CZ" sz="1800" dirty="0">
              <a:solidFill>
                <a:srgbClr val="7030A0"/>
              </a:solidFill>
            </a:endParaRPr>
          </a:p>
        </p:txBody>
      </p:sp>
      <p:sp>
        <p:nvSpPr>
          <p:cNvPr id="22539" name="Text Box 1035"/>
          <p:cNvSpPr txBox="1">
            <a:spLocks noChangeArrowheads="1"/>
          </p:cNvSpPr>
          <p:nvPr/>
        </p:nvSpPr>
        <p:spPr bwMode="auto">
          <a:xfrm>
            <a:off x="1828800" y="1524000"/>
            <a:ext cx="29718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sz="2400">
                <a:solidFill>
                  <a:schemeClr val="tx1"/>
                </a:solidFill>
                <a:latin typeface="Times New Roman" pitchFamily="18" charset="0"/>
              </a:defRPr>
            </a:lvl1pPr>
            <a:lvl2pPr marL="742950" indent="-285750">
              <a:defRPr kumimoji="1" sz="2400">
                <a:solidFill>
                  <a:schemeClr val="tx1"/>
                </a:solidFill>
                <a:latin typeface="Times New Roman" pitchFamily="18" charset="0"/>
              </a:defRPr>
            </a:lvl2pPr>
            <a:lvl3pPr marL="1143000" indent="-228600">
              <a:defRPr kumimoji="1" sz="2400">
                <a:solidFill>
                  <a:schemeClr val="tx1"/>
                </a:solidFill>
                <a:latin typeface="Times New Roman" pitchFamily="18" charset="0"/>
              </a:defRPr>
            </a:lvl3pPr>
            <a:lvl4pPr marL="1600200" indent="-228600">
              <a:defRPr kumimoji="1" sz="2400">
                <a:solidFill>
                  <a:schemeClr val="tx1"/>
                </a:solidFill>
                <a:latin typeface="Times New Roman" pitchFamily="18" charset="0"/>
              </a:defRPr>
            </a:lvl4pPr>
            <a:lvl5pPr marL="2057400" indent="-228600">
              <a:defRPr kumimoji="1" sz="2400">
                <a:solidFill>
                  <a:schemeClr val="tx1"/>
                </a:solidFill>
                <a:latin typeface="Times New Roman" pitchFamily="18" charset="0"/>
              </a:defRPr>
            </a:lvl5pPr>
            <a:lvl6pPr marL="2514600" indent="-228600" eaLnBrk="0" fontAlgn="base" hangingPunct="0">
              <a:spcBef>
                <a:spcPct val="0"/>
              </a:spcBef>
              <a:spcAft>
                <a:spcPct val="0"/>
              </a:spcAft>
              <a:defRPr kumimoji="1" sz="2400">
                <a:solidFill>
                  <a:schemeClr val="tx1"/>
                </a:solidFill>
                <a:latin typeface="Times New Roman" pitchFamily="18" charset="0"/>
              </a:defRPr>
            </a:lvl6pPr>
            <a:lvl7pPr marL="2971800" indent="-228600" eaLnBrk="0" fontAlgn="base" hangingPunct="0">
              <a:spcBef>
                <a:spcPct val="0"/>
              </a:spcBef>
              <a:spcAft>
                <a:spcPct val="0"/>
              </a:spcAft>
              <a:defRPr kumimoji="1" sz="2400">
                <a:solidFill>
                  <a:schemeClr val="tx1"/>
                </a:solidFill>
                <a:latin typeface="Times New Roman" pitchFamily="18" charset="0"/>
              </a:defRPr>
            </a:lvl7pPr>
            <a:lvl8pPr marL="3429000" indent="-228600" eaLnBrk="0" fontAlgn="base" hangingPunct="0">
              <a:spcBef>
                <a:spcPct val="0"/>
              </a:spcBef>
              <a:spcAft>
                <a:spcPct val="0"/>
              </a:spcAft>
              <a:defRPr kumimoji="1" sz="2400">
                <a:solidFill>
                  <a:schemeClr val="tx1"/>
                </a:solidFill>
                <a:latin typeface="Times New Roman" pitchFamily="18" charset="0"/>
              </a:defRPr>
            </a:lvl8pPr>
            <a:lvl9pPr marL="3886200" indent="-228600" eaLnBrk="0" fontAlgn="base" hangingPunct="0">
              <a:spcBef>
                <a:spcPct val="0"/>
              </a:spcBef>
              <a:spcAft>
                <a:spcPct val="0"/>
              </a:spcAft>
              <a:defRPr kumimoji="1" sz="2400">
                <a:solidFill>
                  <a:schemeClr val="tx1"/>
                </a:solidFill>
                <a:latin typeface="Times New Roman" pitchFamily="18" charset="0"/>
              </a:defRPr>
            </a:lvl9pPr>
          </a:lstStyle>
          <a:p>
            <a:pPr>
              <a:spcBef>
                <a:spcPct val="50000"/>
              </a:spcBef>
            </a:pPr>
            <a:r>
              <a:rPr lang="en-US" altLang="cs-CZ" sz="1600" dirty="0" smtClean="0">
                <a:solidFill>
                  <a:srgbClr val="808080"/>
                </a:solidFill>
                <a:latin typeface="Arial" charset="0"/>
              </a:rPr>
              <a:t>F40K</a:t>
            </a:r>
            <a:r>
              <a:rPr lang="cs-CZ" altLang="cs-CZ" sz="1600" dirty="0" smtClean="0">
                <a:solidFill>
                  <a:srgbClr val="808080"/>
                </a:solidFill>
                <a:latin typeface="Arial" charset="0"/>
              </a:rPr>
              <a:t> </a:t>
            </a:r>
            <a:r>
              <a:rPr lang="cs-CZ" altLang="cs-CZ" sz="1600" dirty="0">
                <a:solidFill>
                  <a:srgbClr val="808080"/>
                </a:solidFill>
                <a:latin typeface="Arial" charset="0"/>
              </a:rPr>
              <a:t>/ </a:t>
            </a:r>
            <a:r>
              <a:rPr lang="cs-CZ" altLang="cs-CZ" sz="1600" dirty="0" err="1">
                <a:solidFill>
                  <a:srgbClr val="808080"/>
                </a:solidFill>
                <a:latin typeface="Arial" charset="0"/>
              </a:rPr>
              <a:t>Xe</a:t>
            </a:r>
            <a:endParaRPr lang="cs-CZ" altLang="cs-CZ" sz="1600" dirty="0">
              <a:solidFill>
                <a:srgbClr val="808080"/>
              </a:solidFill>
              <a:latin typeface="Arial" charset="0"/>
            </a:endParaRPr>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69243" y="1860550"/>
            <a:ext cx="6462713" cy="421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ovéPole 1"/>
          <p:cNvSpPr txBox="1"/>
          <p:nvPr/>
        </p:nvSpPr>
        <p:spPr>
          <a:xfrm>
            <a:off x="8031956" y="2060848"/>
            <a:ext cx="1436588" cy="3077766"/>
          </a:xfrm>
          <a:prstGeom prst="rect">
            <a:avLst/>
          </a:prstGeom>
          <a:noFill/>
        </p:spPr>
        <p:txBody>
          <a:bodyPr wrap="square" rtlCol="0">
            <a:spAutoFit/>
          </a:bodyPr>
          <a:lstStyle/>
          <a:p>
            <a:pPr>
              <a:buFont typeface="Monotype Sorts" pitchFamily="2" charset="2"/>
              <a:buNone/>
            </a:pPr>
            <a:r>
              <a:rPr lang="en-US" altLang="cs-CZ" dirty="0"/>
              <a:t>PEAS </a:t>
            </a:r>
            <a:endParaRPr lang="en-US" altLang="cs-CZ" dirty="0" smtClean="0"/>
          </a:p>
          <a:p>
            <a:pPr>
              <a:buFont typeface="Monotype Sorts" pitchFamily="2" charset="2"/>
              <a:buNone/>
            </a:pPr>
            <a:r>
              <a:rPr lang="cs-CZ" altLang="cs-CZ" dirty="0" smtClean="0"/>
              <a:t>AP-2</a:t>
            </a:r>
            <a:endParaRPr lang="cs-CZ" altLang="cs-CZ" dirty="0"/>
          </a:p>
          <a:p>
            <a:pPr>
              <a:buFont typeface="Monotype Sorts" pitchFamily="2" charset="2"/>
              <a:buNone/>
            </a:pPr>
            <a:endParaRPr lang="en-US" altLang="cs-CZ" sz="1400" dirty="0"/>
          </a:p>
          <a:p>
            <a:pPr>
              <a:buFont typeface="Monotype Sorts" pitchFamily="2" charset="2"/>
              <a:buNone/>
            </a:pPr>
            <a:r>
              <a:rPr lang="en-US" altLang="cs-CZ" sz="1400" dirty="0"/>
              <a:t>Inner sectors</a:t>
            </a:r>
            <a:endParaRPr lang="cs-CZ" altLang="cs-CZ" sz="1400" dirty="0"/>
          </a:p>
          <a:p>
            <a:pPr>
              <a:buFont typeface="Monotype Sorts" pitchFamily="2" charset="2"/>
              <a:buNone/>
            </a:pPr>
            <a:endParaRPr lang="cs-CZ" altLang="cs-CZ" sz="1400" dirty="0"/>
          </a:p>
          <a:p>
            <a:pPr>
              <a:buFont typeface="Monotype Sorts" pitchFamily="2" charset="2"/>
              <a:buNone/>
            </a:pPr>
            <a:r>
              <a:rPr lang="cs-CZ" altLang="cs-CZ" sz="1400" dirty="0"/>
              <a:t>     </a:t>
            </a:r>
          </a:p>
          <a:p>
            <a:pPr>
              <a:buFont typeface="Monotype Sorts" pitchFamily="2" charset="2"/>
              <a:buNone/>
            </a:pPr>
            <a:endParaRPr lang="cs-CZ" altLang="cs-CZ" sz="1400" dirty="0"/>
          </a:p>
          <a:p>
            <a:pPr>
              <a:buFont typeface="Monotype Sorts" pitchFamily="2" charset="2"/>
              <a:buNone/>
            </a:pPr>
            <a:endParaRPr lang="en-US" altLang="cs-CZ" sz="1400" dirty="0" smtClean="0"/>
          </a:p>
          <a:p>
            <a:pPr>
              <a:buFont typeface="Monotype Sorts" pitchFamily="2" charset="2"/>
              <a:buNone/>
            </a:pPr>
            <a:endParaRPr lang="en-US" altLang="cs-CZ" sz="1400" dirty="0"/>
          </a:p>
          <a:p>
            <a:pPr>
              <a:buFont typeface="Monotype Sorts" pitchFamily="2" charset="2"/>
              <a:buNone/>
            </a:pPr>
            <a:endParaRPr lang="en-US" altLang="cs-CZ" sz="1400" dirty="0"/>
          </a:p>
          <a:p>
            <a:pPr>
              <a:buFont typeface="Monotype Sorts" pitchFamily="2" charset="2"/>
              <a:buNone/>
            </a:pPr>
            <a:endParaRPr lang="en-US" altLang="cs-CZ" sz="1400" dirty="0"/>
          </a:p>
          <a:p>
            <a:pPr>
              <a:buFont typeface="Monotype Sorts" pitchFamily="2" charset="2"/>
              <a:buNone/>
            </a:pPr>
            <a:r>
              <a:rPr lang="en-US" altLang="cs-CZ" sz="1400" dirty="0"/>
              <a:t>Outer sectors</a:t>
            </a:r>
            <a:endParaRPr lang="cs-CZ" altLang="cs-CZ" dirty="0"/>
          </a:p>
          <a:p>
            <a:endParaRPr lang="cs-CZ" dirty="0"/>
          </a:p>
        </p:txBody>
      </p:sp>
      <p:sp>
        <p:nvSpPr>
          <p:cNvPr id="14" name="TextovéPole 13"/>
          <p:cNvSpPr txBox="1"/>
          <p:nvPr/>
        </p:nvSpPr>
        <p:spPr>
          <a:xfrm>
            <a:off x="6999756" y="6334369"/>
            <a:ext cx="1750494" cy="369332"/>
          </a:xfrm>
          <a:prstGeom prst="rect">
            <a:avLst/>
          </a:prstGeom>
          <a:noFill/>
        </p:spPr>
        <p:txBody>
          <a:bodyPr wrap="square" rtlCol="0">
            <a:spAutoFit/>
          </a:bodyPr>
          <a:lstStyle/>
          <a:p>
            <a:r>
              <a:rPr lang="en-US" dirty="0" smtClean="0"/>
              <a:t>Ni ~ 4×10</a:t>
            </a:r>
            <a:r>
              <a:rPr lang="en-US" baseline="30000" dirty="0" smtClean="0"/>
              <a:t>10</a:t>
            </a:r>
            <a:r>
              <a:rPr lang="en-US" dirty="0" smtClean="0"/>
              <a:t> m</a:t>
            </a:r>
            <a:r>
              <a:rPr lang="en-US" baseline="30000" dirty="0" smtClean="0"/>
              <a:t>-3</a:t>
            </a:r>
            <a:endParaRPr lang="cs-CZ" baseline="30000" dirty="0"/>
          </a:p>
        </p:txBody>
      </p:sp>
      <p:sp>
        <p:nvSpPr>
          <p:cNvPr id="3" name="Zástupný symbol pro číslo snímku 2"/>
          <p:cNvSpPr>
            <a:spLocks noGrp="1"/>
          </p:cNvSpPr>
          <p:nvPr>
            <p:ph type="sldNum" sz="quarter" idx="11"/>
          </p:nvPr>
        </p:nvSpPr>
        <p:spPr/>
        <p:txBody>
          <a:bodyPr/>
          <a:lstStyle/>
          <a:p>
            <a:pPr algn="r"/>
            <a:fld id="{D4C49B74-5DB2-4B03-B1D2-7F6A3C51C318}" type="slidenum">
              <a:rPr lang="en-US" smtClean="0"/>
              <a:pPr algn="r"/>
              <a:t>29</a:t>
            </a:fld>
            <a:endParaRPr lang="en-US" dirty="0"/>
          </a:p>
        </p:txBody>
      </p:sp>
    </p:spTree>
    <p:extLst>
      <p:ext uri="{BB962C8B-B14F-4D97-AF65-F5344CB8AC3E}">
        <p14:creationId xmlns:p14="http://schemas.microsoft.com/office/powerpoint/2010/main" val="19144431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text 1"/>
          <p:cNvSpPr>
            <a:spLocks noGrp="1"/>
          </p:cNvSpPr>
          <p:nvPr>
            <p:ph type="body" idx="1"/>
          </p:nvPr>
        </p:nvSpPr>
        <p:spPr>
          <a:xfrm>
            <a:off x="251520" y="1124744"/>
            <a:ext cx="8568952" cy="5001419"/>
          </a:xfrm>
        </p:spPr>
        <p:txBody>
          <a:bodyPr>
            <a:normAutofit/>
          </a:bodyPr>
          <a:lstStyle/>
          <a:p>
            <a:r>
              <a:rPr lang="en-US" sz="1800" dirty="0" smtClean="0"/>
              <a:t>International experiment in frame of the INTERCOSMOS science program suggested by IZMIRAN – </a:t>
            </a:r>
            <a:r>
              <a:rPr lang="en-US" sz="1800" i="1" dirty="0" err="1" smtClean="0"/>
              <a:t>Pushkov</a:t>
            </a:r>
            <a:r>
              <a:rPr lang="en-US" sz="1800" i="1" dirty="0" smtClean="0"/>
              <a:t> Institute of Terrestrial Magnetism, Ionosphere and Radio Wave Propagation</a:t>
            </a:r>
            <a:r>
              <a:rPr lang="en-US" sz="1800" dirty="0" smtClean="0"/>
              <a:t> of the Russian Academy of Sciences, </a:t>
            </a:r>
            <a:r>
              <a:rPr lang="en-US" sz="1800" dirty="0" err="1" smtClean="0"/>
              <a:t>Troitsk</a:t>
            </a:r>
            <a:r>
              <a:rPr lang="en-US" sz="1800" dirty="0" smtClean="0"/>
              <a:t>, Russia, and  </a:t>
            </a:r>
            <a:r>
              <a:rPr lang="en-US" sz="1800" i="1" dirty="0" smtClean="0"/>
              <a:t>Geophysical Institute</a:t>
            </a:r>
            <a:r>
              <a:rPr lang="en-US" sz="1800" dirty="0" smtClean="0"/>
              <a:t> of Czechoslovak Academy of Sciences, Prague, CR  </a:t>
            </a:r>
            <a:r>
              <a:rPr lang="en-US" sz="1400" dirty="0" smtClean="0"/>
              <a:t>(now </a:t>
            </a:r>
            <a:r>
              <a:rPr lang="en-US" sz="1400" i="1" dirty="0" smtClean="0"/>
              <a:t>Institute of Atmospheric Physic</a:t>
            </a:r>
            <a:r>
              <a:rPr lang="en-US" sz="1400" dirty="0" smtClean="0"/>
              <a:t>s of Czech Academy of Sciences</a:t>
            </a:r>
            <a:r>
              <a:rPr lang="en-US" sz="1800" dirty="0" smtClean="0"/>
              <a:t>)  in mid 1980’s</a:t>
            </a:r>
          </a:p>
          <a:p>
            <a:r>
              <a:rPr lang="en-US" sz="1800" dirty="0" smtClean="0"/>
              <a:t>The project followed previous Soviet/international active experiments with sounding rockets and satellites (</a:t>
            </a:r>
            <a:r>
              <a:rPr lang="en-US" sz="1600" dirty="0" err="1" smtClean="0"/>
              <a:t>Stereoskop</a:t>
            </a:r>
            <a:r>
              <a:rPr lang="en-US" sz="1600" dirty="0" smtClean="0"/>
              <a:t>, Porcupine, Trigger, ARAKS, </a:t>
            </a:r>
            <a:r>
              <a:rPr lang="en-US" sz="1600" dirty="0" err="1" smtClean="0"/>
              <a:t>Zarnica</a:t>
            </a:r>
            <a:r>
              <a:rPr lang="en-US" sz="1600" dirty="0" smtClean="0"/>
              <a:t>, Active</a:t>
            </a:r>
            <a:r>
              <a:rPr lang="en-US" sz="1800" dirty="0" smtClean="0"/>
              <a:t>), this time  in mother-daughter configuration and with wide international  payload </a:t>
            </a:r>
            <a:r>
              <a:rPr lang="en-US" sz="1600" dirty="0" smtClean="0"/>
              <a:t>(Russia, Ukraine, Czechoslovakia, Poland, Rumania, Bulgaria, Hungary, eastern Germany) </a:t>
            </a:r>
          </a:p>
          <a:p>
            <a:endParaRPr lang="cs-CZ" sz="2000" dirty="0"/>
          </a:p>
        </p:txBody>
      </p:sp>
      <p:sp>
        <p:nvSpPr>
          <p:cNvPr id="3" name="Nadpis 2"/>
          <p:cNvSpPr>
            <a:spLocks noGrp="1"/>
          </p:cNvSpPr>
          <p:nvPr>
            <p:ph type="title"/>
          </p:nvPr>
        </p:nvSpPr>
        <p:spPr>
          <a:xfrm>
            <a:off x="395536" y="332656"/>
            <a:ext cx="8229600" cy="621263"/>
          </a:xfrm>
        </p:spPr>
        <p:txBody>
          <a:bodyPr>
            <a:normAutofit fontScale="90000"/>
          </a:bodyPr>
          <a:lstStyle/>
          <a:p>
            <a:r>
              <a:rPr lang="en-US" dirty="0" smtClean="0"/>
              <a:t>APEX project origin</a:t>
            </a:r>
            <a:endParaRPr lang="cs-CZ" dirty="0"/>
          </a:p>
        </p:txBody>
      </p:sp>
      <p:pic>
        <p:nvPicPr>
          <p:cNvPr id="1028" name="Рисунок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3861048"/>
            <a:ext cx="4673600"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ovéPole 3"/>
          <p:cNvSpPr txBox="1"/>
          <p:nvPr/>
        </p:nvSpPr>
        <p:spPr>
          <a:xfrm>
            <a:off x="4788024" y="5850269"/>
            <a:ext cx="3456384" cy="954107"/>
          </a:xfrm>
          <a:prstGeom prst="rect">
            <a:avLst/>
          </a:prstGeom>
          <a:noFill/>
        </p:spPr>
        <p:txBody>
          <a:bodyPr wrap="square" rtlCol="0">
            <a:spAutoFit/>
          </a:bodyPr>
          <a:lstStyle/>
          <a:p>
            <a:r>
              <a:rPr lang="en-US" sz="1400" dirty="0" smtClean="0"/>
              <a:t>IZMIRAN Laboratory of Active Experiments in Space – Dr. </a:t>
            </a:r>
            <a:r>
              <a:rPr lang="en-US" sz="1400" dirty="0" err="1" smtClean="0"/>
              <a:t>Bershadsky</a:t>
            </a:r>
            <a:r>
              <a:rPr lang="en-US" sz="1400" dirty="0" smtClean="0"/>
              <a:t>, Dr. </a:t>
            </a:r>
            <a:r>
              <a:rPr lang="en-US" sz="1400" dirty="0" err="1" smtClean="0"/>
              <a:t>Dokukin</a:t>
            </a:r>
            <a:r>
              <a:rPr lang="en-US" sz="1400" dirty="0" smtClean="0"/>
              <a:t>, Dr. </a:t>
            </a:r>
            <a:r>
              <a:rPr lang="en-US" sz="1400" dirty="0" err="1" smtClean="0"/>
              <a:t>Ruzhin</a:t>
            </a:r>
            <a:r>
              <a:rPr lang="en-US" sz="1400" dirty="0" smtClean="0"/>
              <a:t>, and Prof. </a:t>
            </a:r>
            <a:r>
              <a:rPr lang="en-US" sz="1400" dirty="0" err="1" smtClean="0"/>
              <a:t>Blaunstein</a:t>
            </a:r>
            <a:r>
              <a:rPr lang="en-US" sz="1400" dirty="0" smtClean="0"/>
              <a:t> </a:t>
            </a:r>
            <a:r>
              <a:rPr lang="en-US" sz="1400" dirty="0" err="1" smtClean="0"/>
              <a:t>concepting</a:t>
            </a:r>
            <a:r>
              <a:rPr lang="en-US" sz="1400" dirty="0" smtClean="0"/>
              <a:t> the APEX experiment </a:t>
            </a:r>
            <a:r>
              <a:rPr lang="en-US" sz="1400" i="1" dirty="0" smtClean="0"/>
              <a:t>(Photo: Y. </a:t>
            </a:r>
            <a:r>
              <a:rPr lang="en-US" sz="1400" i="1" dirty="0" err="1" smtClean="0"/>
              <a:t>Ruzhin</a:t>
            </a:r>
            <a:r>
              <a:rPr lang="en-US" sz="1400" i="1" dirty="0" smtClean="0"/>
              <a:t>) </a:t>
            </a:r>
            <a:endParaRPr lang="cs-CZ" sz="1400" i="1" dirty="0"/>
          </a:p>
        </p:txBody>
      </p:sp>
      <p:sp>
        <p:nvSpPr>
          <p:cNvPr id="5" name="TextovéPole 4"/>
          <p:cNvSpPr txBox="1"/>
          <p:nvPr/>
        </p:nvSpPr>
        <p:spPr>
          <a:xfrm>
            <a:off x="4788024" y="3933056"/>
            <a:ext cx="4176464" cy="1815882"/>
          </a:xfrm>
          <a:prstGeom prst="rect">
            <a:avLst/>
          </a:prstGeom>
          <a:noFill/>
        </p:spPr>
        <p:txBody>
          <a:bodyPr wrap="square" rtlCol="0">
            <a:spAutoFit/>
          </a:bodyPr>
          <a:lstStyle/>
          <a:p>
            <a:r>
              <a:rPr lang="en-US" sz="1600" dirty="0" smtClean="0"/>
              <a:t>The project consists of </a:t>
            </a:r>
          </a:p>
          <a:p>
            <a:pPr marL="285750" indent="-285750">
              <a:buFontTx/>
              <a:buChar char="-"/>
            </a:pPr>
            <a:r>
              <a:rPr lang="en-US" sz="1600" dirty="0" smtClean="0">
                <a:solidFill>
                  <a:srgbClr val="FF0000"/>
                </a:solidFill>
              </a:rPr>
              <a:t>INTERCOSMOS-25 mother s/c  - </a:t>
            </a:r>
            <a:r>
              <a:rPr lang="cs-CZ" sz="1600" dirty="0">
                <a:solidFill>
                  <a:srgbClr val="FF0000"/>
                </a:solidFill>
              </a:rPr>
              <a:t> </a:t>
            </a:r>
            <a:r>
              <a:rPr lang="cs-CZ" sz="1600" dirty="0" smtClean="0">
                <a:solidFill>
                  <a:srgbClr val="FF0000"/>
                </a:solidFill>
              </a:rPr>
              <a:t>AUOS-Z-AP-IK</a:t>
            </a:r>
            <a:r>
              <a:rPr lang="en-US" sz="1600" dirty="0" smtClean="0">
                <a:solidFill>
                  <a:srgbClr val="FF0000"/>
                </a:solidFill>
              </a:rPr>
              <a:t> bus</a:t>
            </a:r>
            <a:r>
              <a:rPr lang="en-US" sz="1600" dirty="0" smtClean="0"/>
              <a:t> (</a:t>
            </a:r>
            <a:r>
              <a:rPr lang="cs-CZ" sz="1600" dirty="0" smtClean="0"/>
              <a:t>KB </a:t>
            </a:r>
            <a:r>
              <a:rPr lang="cs-CZ" sz="1600" dirty="0" err="1" smtClean="0"/>
              <a:t>Yuzhnoe</a:t>
            </a:r>
            <a:r>
              <a:rPr lang="en-US" sz="1600" dirty="0" smtClean="0"/>
              <a:t>, </a:t>
            </a:r>
            <a:r>
              <a:rPr lang="cs-CZ" sz="1600" dirty="0" err="1" smtClean="0"/>
              <a:t>Dnepropetrovsk</a:t>
            </a:r>
            <a:r>
              <a:rPr lang="en-US" sz="1600" dirty="0" smtClean="0"/>
              <a:t>, Ukraine)</a:t>
            </a:r>
          </a:p>
          <a:p>
            <a:pPr marL="285750" indent="-285750">
              <a:buFontTx/>
              <a:buChar char="-"/>
            </a:pPr>
            <a:r>
              <a:rPr lang="en-US" sz="1600" dirty="0" smtClean="0">
                <a:solidFill>
                  <a:srgbClr val="0070C0"/>
                </a:solidFill>
              </a:rPr>
              <a:t>MAGION-3 </a:t>
            </a:r>
            <a:r>
              <a:rPr lang="en-US" sz="1600" dirty="0" err="1" smtClean="0">
                <a:solidFill>
                  <a:srgbClr val="0070C0"/>
                </a:solidFill>
              </a:rPr>
              <a:t>subsatellite</a:t>
            </a:r>
            <a:r>
              <a:rPr lang="en-US" sz="1600" dirty="0" smtClean="0">
                <a:solidFill>
                  <a:srgbClr val="0070C0"/>
                </a:solidFill>
              </a:rPr>
              <a:t> </a:t>
            </a:r>
            <a:r>
              <a:rPr lang="en-US" sz="1600" dirty="0" smtClean="0"/>
              <a:t>(IAP Prague, Czech Republic)  </a:t>
            </a:r>
          </a:p>
          <a:p>
            <a:r>
              <a:rPr lang="en-US" sz="1600" dirty="0" smtClean="0"/>
              <a:t>Launch Dec. 18, 1991 from </a:t>
            </a:r>
            <a:r>
              <a:rPr lang="en-US" sz="1600" dirty="0" err="1" smtClean="0"/>
              <a:t>Plesetsk</a:t>
            </a:r>
            <a:endParaRPr lang="cs-CZ" sz="1600" dirty="0"/>
          </a:p>
        </p:txBody>
      </p:sp>
      <p:sp>
        <p:nvSpPr>
          <p:cNvPr id="6" name="Zástupný symbol pro číslo snímku 5"/>
          <p:cNvSpPr>
            <a:spLocks noGrp="1"/>
          </p:cNvSpPr>
          <p:nvPr>
            <p:ph type="sldNum" sz="quarter" idx="11"/>
          </p:nvPr>
        </p:nvSpPr>
        <p:spPr/>
        <p:txBody>
          <a:bodyPr/>
          <a:lstStyle/>
          <a:p>
            <a:pPr algn="r"/>
            <a:fld id="{D4C49B74-5DB2-4B03-B1D2-7F6A3C51C318}" type="slidenum">
              <a:rPr lang="en-US" smtClean="0"/>
              <a:pPr algn="r"/>
              <a:t>3</a:t>
            </a:fld>
            <a:endParaRPr lang="en-US"/>
          </a:p>
        </p:txBody>
      </p:sp>
    </p:spTree>
    <p:extLst>
      <p:ext uri="{BB962C8B-B14F-4D97-AF65-F5344CB8AC3E}">
        <p14:creationId xmlns:p14="http://schemas.microsoft.com/office/powerpoint/2010/main" val="191386884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a:xfrm>
            <a:off x="682625" y="609600"/>
            <a:ext cx="3813175" cy="1143000"/>
          </a:xfrm>
        </p:spPr>
        <p:txBody>
          <a:bodyPr/>
          <a:lstStyle/>
          <a:p>
            <a:pPr>
              <a:defRPr/>
            </a:pPr>
            <a:endParaRPr lang="cs-CZ" altLang="cs-CZ" smtClean="0"/>
          </a:p>
        </p:txBody>
      </p:sp>
      <p:sp>
        <p:nvSpPr>
          <p:cNvPr id="23556" name="Rectangle 3"/>
          <p:cNvSpPr>
            <a:spLocks noGrp="1" noChangeArrowheads="1"/>
          </p:cNvSpPr>
          <p:nvPr>
            <p:ph type="body" sz="half" idx="1"/>
          </p:nvPr>
        </p:nvSpPr>
        <p:spPr>
          <a:xfrm>
            <a:off x="228600" y="1981200"/>
            <a:ext cx="8519864" cy="4114800"/>
          </a:xfrm>
        </p:spPr>
        <p:txBody>
          <a:bodyPr/>
          <a:lstStyle/>
          <a:p>
            <a:pPr>
              <a:buFont typeface="Monotype Sorts" pitchFamily="2" charset="2"/>
              <a:buNone/>
            </a:pPr>
            <a:endParaRPr lang="cs-CZ" altLang="cs-CZ" smtClean="0"/>
          </a:p>
        </p:txBody>
      </p:sp>
      <p:sp>
        <p:nvSpPr>
          <p:cNvPr id="23557" name="Rectangle 6"/>
          <p:cNvSpPr>
            <a:spLocks noGrp="1" noChangeArrowheads="1"/>
          </p:cNvSpPr>
          <p:nvPr>
            <p:ph type="body" sz="half" idx="2"/>
          </p:nvPr>
        </p:nvSpPr>
        <p:spPr>
          <a:xfrm>
            <a:off x="4419600" y="381000"/>
            <a:ext cx="4572000" cy="6324600"/>
          </a:xfrm>
        </p:spPr>
        <p:txBody>
          <a:bodyPr>
            <a:normAutofit fontScale="92500" lnSpcReduction="10000"/>
          </a:bodyPr>
          <a:lstStyle/>
          <a:p>
            <a:pPr>
              <a:buFont typeface="Monotype Sorts" pitchFamily="2" charset="2"/>
              <a:buNone/>
            </a:pPr>
            <a:r>
              <a:rPr lang="en-US" altLang="cs-CZ" dirty="0" smtClean="0">
                <a:solidFill>
                  <a:schemeClr val="tx2"/>
                </a:solidFill>
                <a:latin typeface="Arial" charset="0"/>
              </a:rPr>
              <a:t>Return current w. hot electrons</a:t>
            </a:r>
            <a:endParaRPr lang="cs-CZ" altLang="cs-CZ" dirty="0" smtClean="0">
              <a:solidFill>
                <a:schemeClr val="tx2"/>
              </a:solidFill>
              <a:latin typeface="Arial" charset="0"/>
            </a:endParaRPr>
          </a:p>
          <a:p>
            <a:r>
              <a:rPr lang="en-US" altLang="cs-CZ" sz="2000" dirty="0" smtClean="0"/>
              <a:t>Shell of cylinder contains </a:t>
            </a:r>
            <a:r>
              <a:rPr lang="en-US" altLang="cs-CZ" sz="2000" dirty="0" smtClean="0">
                <a:solidFill>
                  <a:srgbClr val="12EE22"/>
                </a:solidFill>
              </a:rPr>
              <a:t>hot electrons</a:t>
            </a:r>
            <a:r>
              <a:rPr lang="en-US" altLang="cs-CZ" sz="2000" dirty="0" smtClean="0"/>
              <a:t> accelerated to ~10</a:t>
            </a:r>
            <a:r>
              <a:rPr lang="en-US" altLang="cs-CZ" sz="2000" baseline="30000" dirty="0" smtClean="0"/>
              <a:t>3</a:t>
            </a:r>
            <a:r>
              <a:rPr lang="en-US" altLang="cs-CZ" sz="2000" dirty="0" smtClean="0"/>
              <a:t> eV – energy rises w. mean UEM-2 current, acceleration </a:t>
            </a:r>
            <a:r>
              <a:rPr lang="en-US" altLang="cs-CZ" sz="2000" dirty="0" smtClean="0">
                <a:solidFill>
                  <a:srgbClr val="12EE22"/>
                </a:solidFill>
              </a:rPr>
              <a:t>more efficient for p.a. near 90</a:t>
            </a:r>
            <a:r>
              <a:rPr lang="en-US" altLang="cs-CZ" sz="2000" baseline="30000" dirty="0" smtClean="0">
                <a:solidFill>
                  <a:srgbClr val="12EE22"/>
                </a:solidFill>
              </a:rPr>
              <a:t>o</a:t>
            </a:r>
            <a:r>
              <a:rPr lang="en-US" altLang="cs-CZ" sz="2000" dirty="0" smtClean="0"/>
              <a:t>, weaker during simultaneous </a:t>
            </a:r>
            <a:r>
              <a:rPr lang="en-US" altLang="cs-CZ" sz="2000" dirty="0" err="1" smtClean="0"/>
              <a:t>Xe</a:t>
            </a:r>
            <a:r>
              <a:rPr lang="en-US" altLang="cs-CZ" sz="2000" dirty="0" smtClean="0"/>
              <a:t>+ plasma emission</a:t>
            </a:r>
            <a:r>
              <a:rPr lang="en-US" altLang="cs-CZ" sz="2000" baseline="30000" dirty="0" smtClean="0"/>
              <a:t> </a:t>
            </a:r>
            <a:r>
              <a:rPr lang="en-US" altLang="cs-CZ" sz="2000" dirty="0" smtClean="0"/>
              <a:t>   </a:t>
            </a:r>
          </a:p>
          <a:p>
            <a:r>
              <a:rPr lang="en-US" altLang="cs-CZ" sz="2000" dirty="0" smtClean="0">
                <a:solidFill>
                  <a:srgbClr val="12EE22"/>
                </a:solidFill>
              </a:rPr>
              <a:t>Angular distribution of </a:t>
            </a:r>
            <a:r>
              <a:rPr lang="en-US" altLang="cs-CZ" sz="2000" dirty="0" smtClean="0"/>
              <a:t>electrons in the cylinder shell </a:t>
            </a:r>
            <a:r>
              <a:rPr lang="en-US" altLang="cs-CZ" sz="2000" dirty="0" smtClean="0">
                <a:solidFill>
                  <a:srgbClr val="12EE22"/>
                </a:solidFill>
              </a:rPr>
              <a:t>asymmetric against B</a:t>
            </a:r>
            <a:r>
              <a:rPr lang="en-US" altLang="cs-CZ" sz="2000" dirty="0" smtClean="0"/>
              <a:t> – strong electric fields, </a:t>
            </a:r>
            <a:r>
              <a:rPr lang="en-US" altLang="cs-CZ" sz="2000" dirty="0" err="1" smtClean="0"/>
              <a:t>ExB</a:t>
            </a:r>
            <a:r>
              <a:rPr lang="en-US" altLang="cs-CZ" sz="2000" dirty="0" smtClean="0"/>
              <a:t> drift –&gt; AP2 inner/outer sectors differ</a:t>
            </a:r>
          </a:p>
          <a:p>
            <a:r>
              <a:rPr lang="en-US" altLang="cs-CZ" sz="2000" dirty="0" smtClean="0">
                <a:solidFill>
                  <a:srgbClr val="12EE22"/>
                </a:solidFill>
              </a:rPr>
              <a:t>Scattered/decelerated </a:t>
            </a:r>
            <a:r>
              <a:rPr lang="en-US" altLang="cs-CZ" sz="2000" dirty="0">
                <a:solidFill>
                  <a:schemeClr val="tx1"/>
                </a:solidFill>
              </a:rPr>
              <a:t>beam electrons observed b</a:t>
            </a:r>
            <a:r>
              <a:rPr lang="en-US" altLang="cs-CZ" sz="2000" dirty="0" smtClean="0">
                <a:solidFill>
                  <a:schemeClr val="tx1"/>
                </a:solidFill>
              </a:rPr>
              <a:t>oth from </a:t>
            </a:r>
            <a:r>
              <a:rPr lang="en-US" altLang="cs-CZ" sz="2000" dirty="0" smtClean="0">
                <a:solidFill>
                  <a:srgbClr val="12EE22"/>
                </a:solidFill>
              </a:rPr>
              <a:t>upward/ downward directions </a:t>
            </a:r>
            <a:r>
              <a:rPr lang="en-US" altLang="cs-CZ" sz="2000" dirty="0" smtClean="0">
                <a:solidFill>
                  <a:schemeClr val="tx1"/>
                </a:solidFill>
              </a:rPr>
              <a:t>(</a:t>
            </a:r>
            <a:r>
              <a:rPr lang="en-US" altLang="cs-CZ" sz="2000" dirty="0" smtClean="0"/>
              <a:t>several  </a:t>
            </a:r>
            <a:r>
              <a:rPr lang="en-US" altLang="cs-CZ" sz="2000" dirty="0" err="1" smtClean="0"/>
              <a:t>keV</a:t>
            </a:r>
            <a:r>
              <a:rPr lang="en-US" altLang="cs-CZ" sz="2000" dirty="0" smtClean="0"/>
              <a:t>)</a:t>
            </a:r>
          </a:p>
          <a:p>
            <a:r>
              <a:rPr lang="en-US" altLang="cs-CZ" sz="2000" dirty="0" smtClean="0"/>
              <a:t>Acceleration of electrons </a:t>
            </a:r>
            <a:r>
              <a:rPr lang="en-US" altLang="cs-CZ" sz="2000" dirty="0" smtClean="0">
                <a:solidFill>
                  <a:srgbClr val="12EE22"/>
                </a:solidFill>
              </a:rPr>
              <a:t>above beam energy not observed locally</a:t>
            </a:r>
            <a:r>
              <a:rPr lang="en-US" altLang="cs-CZ" sz="2000" dirty="0" smtClean="0"/>
              <a:t>, no resonance effects related to changing S250 beam modulation frequency (but PEAS has low time resolution 2.6s)</a:t>
            </a:r>
          </a:p>
          <a:p>
            <a:r>
              <a:rPr lang="en-US" altLang="cs-CZ" sz="2000" dirty="0" smtClean="0"/>
              <a:t>Hot electron flux observed by PEAS (~0.02 mA/m</a:t>
            </a:r>
            <a:r>
              <a:rPr lang="en-US" altLang="cs-CZ" sz="2000" baseline="30000" dirty="0" smtClean="0"/>
              <a:t>2</a:t>
            </a:r>
            <a:r>
              <a:rPr lang="en-US" altLang="cs-CZ" sz="2000" dirty="0" smtClean="0"/>
              <a:t>) </a:t>
            </a:r>
            <a:r>
              <a:rPr lang="en-US" altLang="cs-CZ" sz="2000" b="1" dirty="0" smtClean="0"/>
              <a:t>cannot provide </a:t>
            </a:r>
            <a:r>
              <a:rPr lang="en-US" altLang="cs-CZ" sz="2000" dirty="0" smtClean="0"/>
              <a:t>full beam neutralization, electrons below 50eV important</a:t>
            </a:r>
          </a:p>
          <a:p>
            <a:endParaRPr lang="cs-CZ" altLang="cs-CZ" sz="2000" dirty="0" smtClean="0"/>
          </a:p>
        </p:txBody>
      </p:sp>
      <p:pic>
        <p:nvPicPr>
          <p:cNvPr id="23558" name="Picture 4" descr="C:\Documents and Settings\prech\Dokumenty\Prezentace\AE_mar\A_tra325.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4938" y="196850"/>
            <a:ext cx="4152900" cy="655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9" name="Text Box 5"/>
          <p:cNvSpPr txBox="1">
            <a:spLocks noChangeArrowheads="1"/>
          </p:cNvSpPr>
          <p:nvPr/>
        </p:nvSpPr>
        <p:spPr bwMode="auto">
          <a:xfrm>
            <a:off x="4306888" y="0"/>
            <a:ext cx="163671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sz="2400">
                <a:solidFill>
                  <a:schemeClr val="tx1"/>
                </a:solidFill>
                <a:latin typeface="Times New Roman" pitchFamily="18" charset="0"/>
              </a:defRPr>
            </a:lvl1pPr>
            <a:lvl2pPr marL="742950" indent="-285750">
              <a:defRPr kumimoji="1" sz="2400">
                <a:solidFill>
                  <a:schemeClr val="tx1"/>
                </a:solidFill>
                <a:latin typeface="Times New Roman" pitchFamily="18" charset="0"/>
              </a:defRPr>
            </a:lvl2pPr>
            <a:lvl3pPr marL="1143000" indent="-228600">
              <a:defRPr kumimoji="1" sz="2400">
                <a:solidFill>
                  <a:schemeClr val="tx1"/>
                </a:solidFill>
                <a:latin typeface="Times New Roman" pitchFamily="18" charset="0"/>
              </a:defRPr>
            </a:lvl3pPr>
            <a:lvl4pPr marL="1600200" indent="-228600">
              <a:defRPr kumimoji="1" sz="2400">
                <a:solidFill>
                  <a:schemeClr val="tx1"/>
                </a:solidFill>
                <a:latin typeface="Times New Roman" pitchFamily="18" charset="0"/>
              </a:defRPr>
            </a:lvl4pPr>
            <a:lvl5pPr marL="2057400" indent="-228600">
              <a:defRPr kumimoji="1" sz="2400">
                <a:solidFill>
                  <a:schemeClr val="tx1"/>
                </a:solidFill>
                <a:latin typeface="Times New Roman" pitchFamily="18" charset="0"/>
              </a:defRPr>
            </a:lvl5pPr>
            <a:lvl6pPr marL="2514600" indent="-228600" eaLnBrk="0" fontAlgn="base" hangingPunct="0">
              <a:spcBef>
                <a:spcPct val="0"/>
              </a:spcBef>
              <a:spcAft>
                <a:spcPct val="0"/>
              </a:spcAft>
              <a:defRPr kumimoji="1" sz="2400">
                <a:solidFill>
                  <a:schemeClr val="tx1"/>
                </a:solidFill>
                <a:latin typeface="Times New Roman" pitchFamily="18" charset="0"/>
              </a:defRPr>
            </a:lvl6pPr>
            <a:lvl7pPr marL="2971800" indent="-228600" eaLnBrk="0" fontAlgn="base" hangingPunct="0">
              <a:spcBef>
                <a:spcPct val="0"/>
              </a:spcBef>
              <a:spcAft>
                <a:spcPct val="0"/>
              </a:spcAft>
              <a:defRPr kumimoji="1" sz="2400">
                <a:solidFill>
                  <a:schemeClr val="tx1"/>
                </a:solidFill>
                <a:latin typeface="Times New Roman" pitchFamily="18" charset="0"/>
              </a:defRPr>
            </a:lvl7pPr>
            <a:lvl8pPr marL="3429000" indent="-228600" eaLnBrk="0" fontAlgn="base" hangingPunct="0">
              <a:spcBef>
                <a:spcPct val="0"/>
              </a:spcBef>
              <a:spcAft>
                <a:spcPct val="0"/>
              </a:spcAft>
              <a:defRPr kumimoji="1" sz="2400">
                <a:solidFill>
                  <a:schemeClr val="tx1"/>
                </a:solidFill>
                <a:latin typeface="Times New Roman" pitchFamily="18" charset="0"/>
              </a:defRPr>
            </a:lvl8pPr>
            <a:lvl9pPr marL="3886200" indent="-228600" eaLnBrk="0" fontAlgn="base" hangingPunct="0">
              <a:spcBef>
                <a:spcPct val="0"/>
              </a:spcBef>
              <a:spcAft>
                <a:spcPct val="0"/>
              </a:spcAft>
              <a:defRPr kumimoji="1" sz="2400">
                <a:solidFill>
                  <a:schemeClr val="tx1"/>
                </a:solidFill>
                <a:latin typeface="Times New Roman" pitchFamily="18" charset="0"/>
              </a:defRPr>
            </a:lvl9pPr>
          </a:lstStyle>
          <a:p>
            <a:r>
              <a:rPr lang="cs-CZ" altLang="cs-CZ" sz="1600" i="1" dirty="0" err="1"/>
              <a:t>Přech</a:t>
            </a:r>
            <a:r>
              <a:rPr lang="cs-CZ" altLang="cs-CZ" sz="1600" i="1" dirty="0"/>
              <a:t> et al.</a:t>
            </a:r>
            <a:r>
              <a:rPr lang="en-US" altLang="cs-CZ" sz="1600" i="1" dirty="0"/>
              <a:t>, 19</a:t>
            </a:r>
            <a:r>
              <a:rPr lang="cs-CZ" altLang="cs-CZ" sz="1600" i="1" dirty="0"/>
              <a:t>98</a:t>
            </a:r>
          </a:p>
        </p:txBody>
      </p:sp>
      <p:sp>
        <p:nvSpPr>
          <p:cNvPr id="23560" name="Text Box 7"/>
          <p:cNvSpPr txBox="1">
            <a:spLocks noChangeArrowheads="1"/>
          </p:cNvSpPr>
          <p:nvPr/>
        </p:nvSpPr>
        <p:spPr bwMode="auto">
          <a:xfrm>
            <a:off x="2057400" y="2362200"/>
            <a:ext cx="2286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sz="2400">
                <a:solidFill>
                  <a:schemeClr val="tx1"/>
                </a:solidFill>
                <a:latin typeface="Times New Roman" pitchFamily="18" charset="0"/>
              </a:defRPr>
            </a:lvl1pPr>
            <a:lvl2pPr marL="742950" indent="-285750">
              <a:defRPr kumimoji="1" sz="2400">
                <a:solidFill>
                  <a:schemeClr val="tx1"/>
                </a:solidFill>
                <a:latin typeface="Times New Roman" pitchFamily="18" charset="0"/>
              </a:defRPr>
            </a:lvl2pPr>
            <a:lvl3pPr marL="1143000" indent="-228600">
              <a:defRPr kumimoji="1" sz="2400">
                <a:solidFill>
                  <a:schemeClr val="tx1"/>
                </a:solidFill>
                <a:latin typeface="Times New Roman" pitchFamily="18" charset="0"/>
              </a:defRPr>
            </a:lvl3pPr>
            <a:lvl4pPr marL="1600200" indent="-228600">
              <a:defRPr kumimoji="1" sz="2400">
                <a:solidFill>
                  <a:schemeClr val="tx1"/>
                </a:solidFill>
                <a:latin typeface="Times New Roman" pitchFamily="18" charset="0"/>
              </a:defRPr>
            </a:lvl4pPr>
            <a:lvl5pPr marL="2057400" indent="-228600">
              <a:defRPr kumimoji="1" sz="2400">
                <a:solidFill>
                  <a:schemeClr val="tx1"/>
                </a:solidFill>
                <a:latin typeface="Times New Roman" pitchFamily="18" charset="0"/>
              </a:defRPr>
            </a:lvl5pPr>
            <a:lvl6pPr marL="2514600" indent="-228600" eaLnBrk="0" fontAlgn="base" hangingPunct="0">
              <a:spcBef>
                <a:spcPct val="0"/>
              </a:spcBef>
              <a:spcAft>
                <a:spcPct val="0"/>
              </a:spcAft>
              <a:defRPr kumimoji="1" sz="2400">
                <a:solidFill>
                  <a:schemeClr val="tx1"/>
                </a:solidFill>
                <a:latin typeface="Times New Roman" pitchFamily="18" charset="0"/>
              </a:defRPr>
            </a:lvl6pPr>
            <a:lvl7pPr marL="2971800" indent="-228600" eaLnBrk="0" fontAlgn="base" hangingPunct="0">
              <a:spcBef>
                <a:spcPct val="0"/>
              </a:spcBef>
              <a:spcAft>
                <a:spcPct val="0"/>
              </a:spcAft>
              <a:defRPr kumimoji="1" sz="2400">
                <a:solidFill>
                  <a:schemeClr val="tx1"/>
                </a:solidFill>
                <a:latin typeface="Times New Roman" pitchFamily="18" charset="0"/>
              </a:defRPr>
            </a:lvl7pPr>
            <a:lvl8pPr marL="3429000" indent="-228600" eaLnBrk="0" fontAlgn="base" hangingPunct="0">
              <a:spcBef>
                <a:spcPct val="0"/>
              </a:spcBef>
              <a:spcAft>
                <a:spcPct val="0"/>
              </a:spcAft>
              <a:defRPr kumimoji="1" sz="2400">
                <a:solidFill>
                  <a:schemeClr val="tx1"/>
                </a:solidFill>
                <a:latin typeface="Times New Roman" pitchFamily="18" charset="0"/>
              </a:defRPr>
            </a:lvl8pPr>
            <a:lvl9pPr marL="3886200" indent="-228600" eaLnBrk="0" fontAlgn="base" hangingPunct="0">
              <a:spcBef>
                <a:spcPct val="0"/>
              </a:spcBef>
              <a:spcAft>
                <a:spcPct val="0"/>
              </a:spcAft>
              <a:defRPr kumimoji="1" sz="2400">
                <a:solidFill>
                  <a:schemeClr val="tx1"/>
                </a:solidFill>
                <a:latin typeface="Times New Roman" pitchFamily="18" charset="0"/>
              </a:defRPr>
            </a:lvl9pPr>
          </a:lstStyle>
          <a:p>
            <a:pPr>
              <a:spcBef>
                <a:spcPct val="50000"/>
              </a:spcBef>
            </a:pPr>
            <a:r>
              <a:rPr lang="cs-CZ" altLang="cs-CZ" sz="1800" dirty="0">
                <a:solidFill>
                  <a:schemeClr val="folHlink"/>
                </a:solidFill>
              </a:rPr>
              <a:t>AP2 – </a:t>
            </a:r>
            <a:r>
              <a:rPr lang="en-US" altLang="cs-CZ" sz="1800" dirty="0" smtClean="0">
                <a:solidFill>
                  <a:schemeClr val="folHlink"/>
                </a:solidFill>
              </a:rPr>
              <a:t>outer</a:t>
            </a:r>
            <a:r>
              <a:rPr lang="cs-CZ" altLang="cs-CZ" sz="1800" dirty="0" smtClean="0">
                <a:solidFill>
                  <a:schemeClr val="folHlink"/>
                </a:solidFill>
              </a:rPr>
              <a:t> se</a:t>
            </a:r>
            <a:r>
              <a:rPr lang="en-US" altLang="cs-CZ" sz="1800" dirty="0" smtClean="0">
                <a:solidFill>
                  <a:schemeClr val="folHlink"/>
                </a:solidFill>
              </a:rPr>
              <a:t>c</a:t>
            </a:r>
            <a:r>
              <a:rPr lang="cs-CZ" altLang="cs-CZ" sz="1800" dirty="0" smtClean="0">
                <a:solidFill>
                  <a:schemeClr val="folHlink"/>
                </a:solidFill>
              </a:rPr>
              <a:t>tor</a:t>
            </a:r>
            <a:r>
              <a:rPr lang="en-US" altLang="cs-CZ" sz="1800" dirty="0" smtClean="0">
                <a:solidFill>
                  <a:schemeClr val="folHlink"/>
                </a:solidFill>
              </a:rPr>
              <a:t>s</a:t>
            </a:r>
            <a:endParaRPr lang="cs-CZ" altLang="cs-CZ" sz="1800" dirty="0">
              <a:solidFill>
                <a:schemeClr val="folHlink"/>
              </a:solidFill>
            </a:endParaRPr>
          </a:p>
        </p:txBody>
      </p:sp>
      <p:sp>
        <p:nvSpPr>
          <p:cNvPr id="23561" name="Text Box 8"/>
          <p:cNvSpPr txBox="1">
            <a:spLocks noChangeArrowheads="1"/>
          </p:cNvSpPr>
          <p:nvPr/>
        </p:nvSpPr>
        <p:spPr bwMode="auto">
          <a:xfrm>
            <a:off x="1981200" y="5334000"/>
            <a:ext cx="2286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sz="2400">
                <a:solidFill>
                  <a:schemeClr val="tx1"/>
                </a:solidFill>
                <a:latin typeface="Times New Roman" pitchFamily="18" charset="0"/>
              </a:defRPr>
            </a:lvl1pPr>
            <a:lvl2pPr marL="742950" indent="-285750">
              <a:defRPr kumimoji="1" sz="2400">
                <a:solidFill>
                  <a:schemeClr val="tx1"/>
                </a:solidFill>
                <a:latin typeface="Times New Roman" pitchFamily="18" charset="0"/>
              </a:defRPr>
            </a:lvl2pPr>
            <a:lvl3pPr marL="1143000" indent="-228600">
              <a:defRPr kumimoji="1" sz="2400">
                <a:solidFill>
                  <a:schemeClr val="tx1"/>
                </a:solidFill>
                <a:latin typeface="Times New Roman" pitchFamily="18" charset="0"/>
              </a:defRPr>
            </a:lvl3pPr>
            <a:lvl4pPr marL="1600200" indent="-228600">
              <a:defRPr kumimoji="1" sz="2400">
                <a:solidFill>
                  <a:schemeClr val="tx1"/>
                </a:solidFill>
                <a:latin typeface="Times New Roman" pitchFamily="18" charset="0"/>
              </a:defRPr>
            </a:lvl4pPr>
            <a:lvl5pPr marL="2057400" indent="-228600">
              <a:defRPr kumimoji="1" sz="2400">
                <a:solidFill>
                  <a:schemeClr val="tx1"/>
                </a:solidFill>
                <a:latin typeface="Times New Roman" pitchFamily="18" charset="0"/>
              </a:defRPr>
            </a:lvl5pPr>
            <a:lvl6pPr marL="2514600" indent="-228600" eaLnBrk="0" fontAlgn="base" hangingPunct="0">
              <a:spcBef>
                <a:spcPct val="0"/>
              </a:spcBef>
              <a:spcAft>
                <a:spcPct val="0"/>
              </a:spcAft>
              <a:defRPr kumimoji="1" sz="2400">
                <a:solidFill>
                  <a:schemeClr val="tx1"/>
                </a:solidFill>
                <a:latin typeface="Times New Roman" pitchFamily="18" charset="0"/>
              </a:defRPr>
            </a:lvl6pPr>
            <a:lvl7pPr marL="2971800" indent="-228600" eaLnBrk="0" fontAlgn="base" hangingPunct="0">
              <a:spcBef>
                <a:spcPct val="0"/>
              </a:spcBef>
              <a:spcAft>
                <a:spcPct val="0"/>
              </a:spcAft>
              <a:defRPr kumimoji="1" sz="2400">
                <a:solidFill>
                  <a:schemeClr val="tx1"/>
                </a:solidFill>
                <a:latin typeface="Times New Roman" pitchFamily="18" charset="0"/>
              </a:defRPr>
            </a:lvl7pPr>
            <a:lvl8pPr marL="3429000" indent="-228600" eaLnBrk="0" fontAlgn="base" hangingPunct="0">
              <a:spcBef>
                <a:spcPct val="0"/>
              </a:spcBef>
              <a:spcAft>
                <a:spcPct val="0"/>
              </a:spcAft>
              <a:defRPr kumimoji="1" sz="2400">
                <a:solidFill>
                  <a:schemeClr val="tx1"/>
                </a:solidFill>
                <a:latin typeface="Times New Roman" pitchFamily="18" charset="0"/>
              </a:defRPr>
            </a:lvl8pPr>
            <a:lvl9pPr marL="3886200" indent="-228600" eaLnBrk="0" fontAlgn="base" hangingPunct="0">
              <a:spcBef>
                <a:spcPct val="0"/>
              </a:spcBef>
              <a:spcAft>
                <a:spcPct val="0"/>
              </a:spcAft>
              <a:defRPr kumimoji="1" sz="2400">
                <a:solidFill>
                  <a:schemeClr val="tx1"/>
                </a:solidFill>
                <a:latin typeface="Times New Roman" pitchFamily="18" charset="0"/>
              </a:defRPr>
            </a:lvl9pPr>
          </a:lstStyle>
          <a:p>
            <a:pPr>
              <a:spcBef>
                <a:spcPct val="50000"/>
              </a:spcBef>
            </a:pPr>
            <a:r>
              <a:rPr lang="cs-CZ" altLang="cs-CZ" sz="1800" dirty="0">
                <a:solidFill>
                  <a:schemeClr val="folHlink"/>
                </a:solidFill>
              </a:rPr>
              <a:t>AP2 – </a:t>
            </a:r>
            <a:r>
              <a:rPr lang="en-US" altLang="cs-CZ" sz="1800" dirty="0" smtClean="0">
                <a:solidFill>
                  <a:schemeClr val="folHlink"/>
                </a:solidFill>
              </a:rPr>
              <a:t>inner</a:t>
            </a:r>
            <a:r>
              <a:rPr lang="cs-CZ" altLang="cs-CZ" sz="1800" dirty="0" smtClean="0">
                <a:solidFill>
                  <a:schemeClr val="folHlink"/>
                </a:solidFill>
              </a:rPr>
              <a:t> se</a:t>
            </a:r>
            <a:r>
              <a:rPr lang="en-US" altLang="cs-CZ" sz="1800" dirty="0" smtClean="0">
                <a:solidFill>
                  <a:schemeClr val="folHlink"/>
                </a:solidFill>
              </a:rPr>
              <a:t>c</a:t>
            </a:r>
            <a:r>
              <a:rPr lang="cs-CZ" altLang="cs-CZ" sz="1800" dirty="0" smtClean="0">
                <a:solidFill>
                  <a:schemeClr val="folHlink"/>
                </a:solidFill>
              </a:rPr>
              <a:t>tor</a:t>
            </a:r>
            <a:r>
              <a:rPr lang="en-US" altLang="cs-CZ" sz="1800" dirty="0" smtClean="0">
                <a:solidFill>
                  <a:schemeClr val="folHlink"/>
                </a:solidFill>
              </a:rPr>
              <a:t>s</a:t>
            </a:r>
            <a:endParaRPr lang="cs-CZ" altLang="cs-CZ" sz="1800" dirty="0">
              <a:solidFill>
                <a:schemeClr val="folHlink"/>
              </a:solidFill>
            </a:endParaRPr>
          </a:p>
        </p:txBody>
      </p:sp>
      <p:sp>
        <p:nvSpPr>
          <p:cNvPr id="23562" name="Line 9"/>
          <p:cNvSpPr>
            <a:spLocks noChangeShapeType="1"/>
          </p:cNvSpPr>
          <p:nvPr/>
        </p:nvSpPr>
        <p:spPr bwMode="auto">
          <a:xfrm flipH="1">
            <a:off x="1403648" y="5843819"/>
            <a:ext cx="729952" cy="0"/>
          </a:xfrm>
          <a:prstGeom prst="line">
            <a:avLst/>
          </a:prstGeom>
          <a:noFill/>
          <a:ln w="28575" cap="sq">
            <a:solidFill>
              <a:schemeClr val="tx1"/>
            </a:solidFill>
            <a:round/>
            <a:headEnd type="none" w="sm" len="sm"/>
            <a:tailEnd type="triangle" w="med"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23563" name="Text Box 10"/>
          <p:cNvSpPr txBox="1">
            <a:spLocks noChangeArrowheads="1"/>
          </p:cNvSpPr>
          <p:nvPr/>
        </p:nvSpPr>
        <p:spPr bwMode="auto">
          <a:xfrm>
            <a:off x="1550641" y="5751590"/>
            <a:ext cx="561372"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sz="2400">
                <a:solidFill>
                  <a:schemeClr val="tx1"/>
                </a:solidFill>
                <a:latin typeface="Times New Roman" pitchFamily="18" charset="0"/>
              </a:defRPr>
            </a:lvl1pPr>
            <a:lvl2pPr marL="742950" indent="-285750">
              <a:defRPr kumimoji="1" sz="2400">
                <a:solidFill>
                  <a:schemeClr val="tx1"/>
                </a:solidFill>
                <a:latin typeface="Times New Roman" pitchFamily="18" charset="0"/>
              </a:defRPr>
            </a:lvl2pPr>
            <a:lvl3pPr marL="1143000" indent="-228600">
              <a:defRPr kumimoji="1" sz="2400">
                <a:solidFill>
                  <a:schemeClr val="tx1"/>
                </a:solidFill>
                <a:latin typeface="Times New Roman" pitchFamily="18" charset="0"/>
              </a:defRPr>
            </a:lvl3pPr>
            <a:lvl4pPr marL="1600200" indent="-228600">
              <a:defRPr kumimoji="1" sz="2400">
                <a:solidFill>
                  <a:schemeClr val="tx1"/>
                </a:solidFill>
                <a:latin typeface="Times New Roman" pitchFamily="18" charset="0"/>
              </a:defRPr>
            </a:lvl4pPr>
            <a:lvl5pPr marL="2057400" indent="-228600">
              <a:defRPr kumimoji="1" sz="2400">
                <a:solidFill>
                  <a:schemeClr val="tx1"/>
                </a:solidFill>
                <a:latin typeface="Times New Roman" pitchFamily="18" charset="0"/>
              </a:defRPr>
            </a:lvl5pPr>
            <a:lvl6pPr marL="2514600" indent="-228600" eaLnBrk="0" fontAlgn="base" hangingPunct="0">
              <a:spcBef>
                <a:spcPct val="0"/>
              </a:spcBef>
              <a:spcAft>
                <a:spcPct val="0"/>
              </a:spcAft>
              <a:defRPr kumimoji="1" sz="2400">
                <a:solidFill>
                  <a:schemeClr val="tx1"/>
                </a:solidFill>
                <a:latin typeface="Times New Roman" pitchFamily="18" charset="0"/>
              </a:defRPr>
            </a:lvl6pPr>
            <a:lvl7pPr marL="2971800" indent="-228600" eaLnBrk="0" fontAlgn="base" hangingPunct="0">
              <a:spcBef>
                <a:spcPct val="0"/>
              </a:spcBef>
              <a:spcAft>
                <a:spcPct val="0"/>
              </a:spcAft>
              <a:defRPr kumimoji="1" sz="2400">
                <a:solidFill>
                  <a:schemeClr val="tx1"/>
                </a:solidFill>
                <a:latin typeface="Times New Roman" pitchFamily="18" charset="0"/>
              </a:defRPr>
            </a:lvl7pPr>
            <a:lvl8pPr marL="3429000" indent="-228600" eaLnBrk="0" fontAlgn="base" hangingPunct="0">
              <a:spcBef>
                <a:spcPct val="0"/>
              </a:spcBef>
              <a:spcAft>
                <a:spcPct val="0"/>
              </a:spcAft>
              <a:defRPr kumimoji="1" sz="2400">
                <a:solidFill>
                  <a:schemeClr val="tx1"/>
                </a:solidFill>
                <a:latin typeface="Times New Roman" pitchFamily="18" charset="0"/>
              </a:defRPr>
            </a:lvl8pPr>
            <a:lvl9pPr marL="3886200" indent="-228600" eaLnBrk="0" fontAlgn="base" hangingPunct="0">
              <a:spcBef>
                <a:spcPct val="0"/>
              </a:spcBef>
              <a:spcAft>
                <a:spcPct val="0"/>
              </a:spcAft>
              <a:defRPr kumimoji="1" sz="2400">
                <a:solidFill>
                  <a:schemeClr val="tx1"/>
                </a:solidFill>
                <a:latin typeface="Times New Roman" pitchFamily="18" charset="0"/>
              </a:defRPr>
            </a:lvl9pPr>
          </a:lstStyle>
          <a:p>
            <a:r>
              <a:rPr lang="cs-CZ" altLang="cs-CZ" sz="2000" b="1" dirty="0" smtClean="0"/>
              <a:t>V</a:t>
            </a:r>
            <a:r>
              <a:rPr lang="en-US" altLang="cs-CZ" sz="2000" b="1" baseline="-25000" dirty="0" smtClean="0"/>
              <a:t>s/c</a:t>
            </a:r>
            <a:endParaRPr lang="cs-CZ" altLang="cs-CZ" sz="2000" b="1" baseline="-25000" dirty="0"/>
          </a:p>
        </p:txBody>
      </p:sp>
      <p:sp>
        <p:nvSpPr>
          <p:cNvPr id="23564" name="Line 11"/>
          <p:cNvSpPr>
            <a:spLocks noChangeShapeType="1"/>
          </p:cNvSpPr>
          <p:nvPr/>
        </p:nvSpPr>
        <p:spPr bwMode="auto">
          <a:xfrm flipV="1">
            <a:off x="3581400" y="1066800"/>
            <a:ext cx="609600" cy="76200"/>
          </a:xfrm>
          <a:prstGeom prst="line">
            <a:avLst/>
          </a:prstGeom>
          <a:noFill/>
          <a:ln w="28575" cap="sq">
            <a:solidFill>
              <a:schemeClr val="hlink"/>
            </a:solidFill>
            <a:round/>
            <a:headEnd type="none" w="sm" len="sm"/>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23565" name="Text Box 13"/>
          <p:cNvSpPr txBox="1">
            <a:spLocks noChangeArrowheads="1"/>
          </p:cNvSpPr>
          <p:nvPr/>
        </p:nvSpPr>
        <p:spPr bwMode="auto">
          <a:xfrm>
            <a:off x="3794125" y="1050925"/>
            <a:ext cx="35401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sz="2400">
                <a:solidFill>
                  <a:schemeClr val="tx1"/>
                </a:solidFill>
                <a:latin typeface="Times New Roman" pitchFamily="18" charset="0"/>
              </a:defRPr>
            </a:lvl1pPr>
            <a:lvl2pPr marL="742950" indent="-285750">
              <a:defRPr kumimoji="1" sz="2400">
                <a:solidFill>
                  <a:schemeClr val="tx1"/>
                </a:solidFill>
                <a:latin typeface="Times New Roman" pitchFamily="18" charset="0"/>
              </a:defRPr>
            </a:lvl2pPr>
            <a:lvl3pPr marL="1143000" indent="-228600">
              <a:defRPr kumimoji="1" sz="2400">
                <a:solidFill>
                  <a:schemeClr val="tx1"/>
                </a:solidFill>
                <a:latin typeface="Times New Roman" pitchFamily="18" charset="0"/>
              </a:defRPr>
            </a:lvl3pPr>
            <a:lvl4pPr marL="1600200" indent="-228600">
              <a:defRPr kumimoji="1" sz="2400">
                <a:solidFill>
                  <a:schemeClr val="tx1"/>
                </a:solidFill>
                <a:latin typeface="Times New Roman" pitchFamily="18" charset="0"/>
              </a:defRPr>
            </a:lvl4pPr>
            <a:lvl5pPr marL="2057400" indent="-228600">
              <a:defRPr kumimoji="1" sz="2400">
                <a:solidFill>
                  <a:schemeClr val="tx1"/>
                </a:solidFill>
                <a:latin typeface="Times New Roman" pitchFamily="18" charset="0"/>
              </a:defRPr>
            </a:lvl5pPr>
            <a:lvl6pPr marL="2514600" indent="-228600" eaLnBrk="0" fontAlgn="base" hangingPunct="0">
              <a:spcBef>
                <a:spcPct val="0"/>
              </a:spcBef>
              <a:spcAft>
                <a:spcPct val="0"/>
              </a:spcAft>
              <a:defRPr kumimoji="1" sz="2400">
                <a:solidFill>
                  <a:schemeClr val="tx1"/>
                </a:solidFill>
                <a:latin typeface="Times New Roman" pitchFamily="18" charset="0"/>
              </a:defRPr>
            </a:lvl6pPr>
            <a:lvl7pPr marL="2971800" indent="-228600" eaLnBrk="0" fontAlgn="base" hangingPunct="0">
              <a:spcBef>
                <a:spcPct val="0"/>
              </a:spcBef>
              <a:spcAft>
                <a:spcPct val="0"/>
              </a:spcAft>
              <a:defRPr kumimoji="1" sz="2400">
                <a:solidFill>
                  <a:schemeClr val="tx1"/>
                </a:solidFill>
                <a:latin typeface="Times New Roman" pitchFamily="18" charset="0"/>
              </a:defRPr>
            </a:lvl7pPr>
            <a:lvl8pPr marL="3429000" indent="-228600" eaLnBrk="0" fontAlgn="base" hangingPunct="0">
              <a:spcBef>
                <a:spcPct val="0"/>
              </a:spcBef>
              <a:spcAft>
                <a:spcPct val="0"/>
              </a:spcAft>
              <a:defRPr kumimoji="1" sz="2400">
                <a:solidFill>
                  <a:schemeClr val="tx1"/>
                </a:solidFill>
                <a:latin typeface="Times New Roman" pitchFamily="18" charset="0"/>
              </a:defRPr>
            </a:lvl8pPr>
            <a:lvl9pPr marL="3886200" indent="-228600" eaLnBrk="0" fontAlgn="base" hangingPunct="0">
              <a:spcBef>
                <a:spcPct val="0"/>
              </a:spcBef>
              <a:spcAft>
                <a:spcPct val="0"/>
              </a:spcAft>
              <a:defRPr kumimoji="1" sz="2400">
                <a:solidFill>
                  <a:schemeClr val="tx1"/>
                </a:solidFill>
                <a:latin typeface="Times New Roman" pitchFamily="18" charset="0"/>
              </a:defRPr>
            </a:lvl9pPr>
          </a:lstStyle>
          <a:p>
            <a:r>
              <a:rPr lang="cs-CZ" altLang="cs-CZ" sz="2000" b="1">
                <a:solidFill>
                  <a:schemeClr val="bg2"/>
                </a:solidFill>
              </a:rPr>
              <a:t>B</a:t>
            </a:r>
          </a:p>
        </p:txBody>
      </p:sp>
      <p:sp>
        <p:nvSpPr>
          <p:cNvPr id="2" name="Zástupný symbol pro číslo snímku 1"/>
          <p:cNvSpPr>
            <a:spLocks noGrp="1"/>
          </p:cNvSpPr>
          <p:nvPr>
            <p:ph type="sldNum" sz="quarter" idx="12"/>
          </p:nvPr>
        </p:nvSpPr>
        <p:spPr/>
        <p:txBody>
          <a:bodyPr/>
          <a:lstStyle/>
          <a:p>
            <a:pPr>
              <a:defRPr/>
            </a:pPr>
            <a:fld id="{1F5B32D7-511B-4D5E-9A0B-F089E404740B}" type="slidenum">
              <a:rPr lang="en-US" altLang="cs-CZ" smtClean="0"/>
              <a:pPr>
                <a:defRPr/>
              </a:pPr>
              <a:t>30</a:t>
            </a:fld>
            <a:endParaRPr lang="en-US" altLang="cs-CZ"/>
          </a:p>
        </p:txBody>
      </p:sp>
    </p:spTree>
    <p:extLst>
      <p:ext uri="{BB962C8B-B14F-4D97-AF65-F5344CB8AC3E}">
        <p14:creationId xmlns:p14="http://schemas.microsoft.com/office/powerpoint/2010/main" val="212285584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text 1"/>
          <p:cNvSpPr>
            <a:spLocks noGrp="1"/>
          </p:cNvSpPr>
          <p:nvPr>
            <p:ph type="body" idx="1"/>
          </p:nvPr>
        </p:nvSpPr>
        <p:spPr/>
        <p:txBody>
          <a:bodyPr>
            <a:normAutofit/>
          </a:bodyPr>
          <a:lstStyle/>
          <a:p>
            <a:r>
              <a:rPr lang="en-US" sz="1800" dirty="0"/>
              <a:t>S</a:t>
            </a:r>
            <a:r>
              <a:rPr lang="en-US" sz="1800" dirty="0" smtClean="0"/>
              <a:t>/c potential change up to +/-10V, depending on plasma density and UPM modulation frequency</a:t>
            </a:r>
          </a:p>
          <a:p>
            <a:r>
              <a:rPr lang="en-US" sz="1800" dirty="0" smtClean="0"/>
              <a:t>Altitude, plasma temperature, day/night dependencies small</a:t>
            </a:r>
          </a:p>
          <a:p>
            <a:r>
              <a:rPr lang="en-US" sz="1800" dirty="0" smtClean="0"/>
              <a:t>DC xenon plasma emission studied in a simple model of FP, S/C and plasma cloud by </a:t>
            </a:r>
            <a:r>
              <a:rPr lang="en-US" sz="1800" i="1" dirty="0" err="1" smtClean="0"/>
              <a:t>Zilavy</a:t>
            </a:r>
            <a:r>
              <a:rPr lang="en-US" sz="1800" i="1" dirty="0" smtClean="0"/>
              <a:t> et al.(AnGeo2002) </a:t>
            </a:r>
            <a:r>
              <a:rPr lang="en-US" sz="1800" dirty="0" smtClean="0"/>
              <a:t>- importance of </a:t>
            </a:r>
            <a:r>
              <a:rPr lang="en-US" sz="1800" dirty="0" err="1" smtClean="0"/>
              <a:t>suprathermal</a:t>
            </a:r>
            <a:r>
              <a:rPr lang="en-US" sz="1800" dirty="0" smtClean="0"/>
              <a:t> electron tail and ion mass composition (</a:t>
            </a:r>
            <a:r>
              <a:rPr lang="en-US" sz="1800" dirty="0" err="1" smtClean="0"/>
              <a:t>cmp</a:t>
            </a:r>
            <a:r>
              <a:rPr lang="en-US" sz="1800" dirty="0" smtClean="0"/>
              <a:t>. H+, O+ ion ram energy) of ionospheric plasma for charge balance</a:t>
            </a:r>
            <a:endParaRPr lang="cs-CZ" sz="1800" dirty="0"/>
          </a:p>
        </p:txBody>
      </p:sp>
      <p:sp>
        <p:nvSpPr>
          <p:cNvPr id="3" name="Nadpis 2"/>
          <p:cNvSpPr>
            <a:spLocks noGrp="1"/>
          </p:cNvSpPr>
          <p:nvPr>
            <p:ph type="title"/>
          </p:nvPr>
        </p:nvSpPr>
        <p:spPr>
          <a:xfrm>
            <a:off x="489282" y="116632"/>
            <a:ext cx="8229600" cy="1143000"/>
          </a:xfrm>
        </p:spPr>
        <p:txBody>
          <a:bodyPr/>
          <a:lstStyle/>
          <a:p>
            <a:r>
              <a:rPr lang="en-US" dirty="0"/>
              <a:t>IK-25 s/c potential – </a:t>
            </a:r>
            <a:r>
              <a:rPr lang="en-US" dirty="0" err="1" smtClean="0"/>
              <a:t>Xe</a:t>
            </a:r>
            <a:r>
              <a:rPr lang="en-US" dirty="0" smtClean="0"/>
              <a:t>+ plasma injections</a:t>
            </a:r>
            <a:endParaRPr lang="cs-CZ" dirty="0"/>
          </a:p>
        </p:txBody>
      </p:sp>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504" y="3717032"/>
            <a:ext cx="5292080" cy="28187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7" name="Skupina 6"/>
          <p:cNvGrpSpPr/>
          <p:nvPr/>
        </p:nvGrpSpPr>
        <p:grpSpPr>
          <a:xfrm>
            <a:off x="5424233" y="3547406"/>
            <a:ext cx="3677256" cy="2993098"/>
            <a:chOff x="5466744" y="1484784"/>
            <a:chExt cx="3677256" cy="2993098"/>
          </a:xfrm>
        </p:grpSpPr>
        <p:sp>
          <p:nvSpPr>
            <p:cNvPr id="5" name="Obdélník 4"/>
            <p:cNvSpPr/>
            <p:nvPr/>
          </p:nvSpPr>
          <p:spPr>
            <a:xfrm>
              <a:off x="5466744" y="3919191"/>
              <a:ext cx="3677256" cy="5586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819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66744" y="1484784"/>
              <a:ext cx="3677256" cy="24344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4" name="Skupina 3"/>
            <p:cNvGrpSpPr/>
            <p:nvPr/>
          </p:nvGrpSpPr>
          <p:grpSpPr>
            <a:xfrm>
              <a:off x="5652881" y="3944426"/>
              <a:ext cx="3304981" cy="533456"/>
              <a:chOff x="1115616" y="3214688"/>
              <a:chExt cx="7067550" cy="1483791"/>
            </a:xfrm>
          </p:grpSpPr>
          <p:pic>
            <p:nvPicPr>
              <p:cNvPr id="819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09675" y="3214688"/>
                <a:ext cx="6724650" cy="428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91684" y="3611157"/>
                <a:ext cx="6896100" cy="428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8"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15616" y="4031729"/>
                <a:ext cx="7067550" cy="333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9"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87624" y="4365104"/>
                <a:ext cx="6619875" cy="333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6" name="Obdélník 5"/>
            <p:cNvSpPr/>
            <p:nvPr/>
          </p:nvSpPr>
          <p:spPr>
            <a:xfrm>
              <a:off x="5548224" y="4021476"/>
              <a:ext cx="148641" cy="4564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sp>
        <p:nvSpPr>
          <p:cNvPr id="8" name="TextovéPole 7"/>
          <p:cNvSpPr txBox="1"/>
          <p:nvPr/>
        </p:nvSpPr>
        <p:spPr>
          <a:xfrm>
            <a:off x="2999113" y="4084087"/>
            <a:ext cx="1656184" cy="307777"/>
          </a:xfrm>
          <a:prstGeom prst="rect">
            <a:avLst/>
          </a:prstGeom>
          <a:noFill/>
        </p:spPr>
        <p:txBody>
          <a:bodyPr wrap="square" rtlCol="0">
            <a:spAutoFit/>
          </a:bodyPr>
          <a:lstStyle/>
          <a:p>
            <a:r>
              <a:rPr lang="en-US" sz="1400" dirty="0" smtClean="0">
                <a:solidFill>
                  <a:srgbClr val="FF0000"/>
                </a:solidFill>
              </a:rPr>
              <a:t>Day, ~2900km</a:t>
            </a:r>
            <a:endParaRPr lang="cs-CZ" sz="1400" dirty="0">
              <a:solidFill>
                <a:srgbClr val="FF0000"/>
              </a:solidFill>
            </a:endParaRPr>
          </a:p>
        </p:txBody>
      </p:sp>
      <p:sp>
        <p:nvSpPr>
          <p:cNvPr id="15" name="TextovéPole 14"/>
          <p:cNvSpPr txBox="1"/>
          <p:nvPr/>
        </p:nvSpPr>
        <p:spPr>
          <a:xfrm>
            <a:off x="1043608" y="4345359"/>
            <a:ext cx="1656184" cy="307777"/>
          </a:xfrm>
          <a:prstGeom prst="rect">
            <a:avLst/>
          </a:prstGeom>
          <a:noFill/>
        </p:spPr>
        <p:txBody>
          <a:bodyPr wrap="square" rtlCol="0">
            <a:spAutoFit/>
          </a:bodyPr>
          <a:lstStyle/>
          <a:p>
            <a:r>
              <a:rPr lang="en-US" sz="1400" dirty="0" smtClean="0">
                <a:solidFill>
                  <a:srgbClr val="0070C0"/>
                </a:solidFill>
              </a:rPr>
              <a:t>Night, ~440km</a:t>
            </a:r>
            <a:endParaRPr lang="cs-CZ" sz="1400" dirty="0">
              <a:solidFill>
                <a:srgbClr val="0070C0"/>
              </a:solidFill>
            </a:endParaRPr>
          </a:p>
        </p:txBody>
      </p:sp>
      <p:cxnSp>
        <p:nvCxnSpPr>
          <p:cNvPr id="10" name="Přímá spojnice 9"/>
          <p:cNvCxnSpPr/>
          <p:nvPr/>
        </p:nvCxnSpPr>
        <p:spPr>
          <a:xfrm>
            <a:off x="755576" y="3933056"/>
            <a:ext cx="0" cy="566191"/>
          </a:xfrm>
          <a:prstGeom prst="line">
            <a:avLst/>
          </a:prstGeom>
        </p:spPr>
        <p:style>
          <a:lnRef idx="1">
            <a:schemeClr val="accent1"/>
          </a:lnRef>
          <a:fillRef idx="0">
            <a:schemeClr val="accent1"/>
          </a:fillRef>
          <a:effectRef idx="0">
            <a:schemeClr val="accent1"/>
          </a:effectRef>
          <a:fontRef idx="minor">
            <a:schemeClr val="tx1"/>
          </a:fontRef>
        </p:style>
      </p:cxnSp>
      <p:sp>
        <p:nvSpPr>
          <p:cNvPr id="18" name="TextovéPole 17"/>
          <p:cNvSpPr txBox="1"/>
          <p:nvPr/>
        </p:nvSpPr>
        <p:spPr>
          <a:xfrm>
            <a:off x="323528" y="3861048"/>
            <a:ext cx="1656184" cy="307777"/>
          </a:xfrm>
          <a:prstGeom prst="rect">
            <a:avLst/>
          </a:prstGeom>
          <a:noFill/>
        </p:spPr>
        <p:txBody>
          <a:bodyPr wrap="square" rtlCol="0">
            <a:spAutoFit/>
          </a:bodyPr>
          <a:lstStyle/>
          <a:p>
            <a:r>
              <a:rPr lang="en-US" sz="1400" dirty="0" smtClean="0">
                <a:solidFill>
                  <a:srgbClr val="FF0000"/>
                </a:solidFill>
              </a:rPr>
              <a:t>Day</a:t>
            </a:r>
            <a:endParaRPr lang="cs-CZ" sz="1400" dirty="0">
              <a:solidFill>
                <a:srgbClr val="FF0000"/>
              </a:solidFill>
            </a:endParaRPr>
          </a:p>
        </p:txBody>
      </p:sp>
      <p:sp>
        <p:nvSpPr>
          <p:cNvPr id="19" name="Obdélník 18"/>
          <p:cNvSpPr/>
          <p:nvPr/>
        </p:nvSpPr>
        <p:spPr>
          <a:xfrm>
            <a:off x="7190847" y="6548058"/>
            <a:ext cx="1735924" cy="307777"/>
          </a:xfrm>
          <a:prstGeom prst="rect">
            <a:avLst/>
          </a:prstGeom>
        </p:spPr>
        <p:txBody>
          <a:bodyPr wrap="none">
            <a:spAutoFit/>
          </a:bodyPr>
          <a:lstStyle/>
          <a:p>
            <a:r>
              <a:rPr lang="en-US" sz="1400" i="1" dirty="0" err="1" smtClean="0"/>
              <a:t>Prech</a:t>
            </a:r>
            <a:r>
              <a:rPr lang="en-US" sz="1400" i="1" dirty="0" smtClean="0"/>
              <a:t> et al., ASR1999</a:t>
            </a:r>
            <a:endParaRPr lang="cs-CZ" sz="1400" i="1" dirty="0"/>
          </a:p>
        </p:txBody>
      </p:sp>
      <p:sp>
        <p:nvSpPr>
          <p:cNvPr id="9" name="Zástupný symbol pro číslo snímku 8"/>
          <p:cNvSpPr>
            <a:spLocks noGrp="1"/>
          </p:cNvSpPr>
          <p:nvPr>
            <p:ph type="sldNum" sz="quarter" idx="11"/>
          </p:nvPr>
        </p:nvSpPr>
        <p:spPr/>
        <p:txBody>
          <a:bodyPr/>
          <a:lstStyle/>
          <a:p>
            <a:pPr algn="r"/>
            <a:fld id="{D4C49B74-5DB2-4B03-B1D2-7F6A3C51C318}" type="slidenum">
              <a:rPr lang="en-US" smtClean="0"/>
              <a:pPr algn="r"/>
              <a:t>31</a:t>
            </a:fld>
            <a:endParaRPr lang="en-US"/>
          </a:p>
        </p:txBody>
      </p:sp>
      <p:cxnSp>
        <p:nvCxnSpPr>
          <p:cNvPr id="12" name="Přímá spojnice se šipkou 11"/>
          <p:cNvCxnSpPr/>
          <p:nvPr/>
        </p:nvCxnSpPr>
        <p:spPr>
          <a:xfrm>
            <a:off x="8604448" y="1772816"/>
            <a:ext cx="0" cy="2242120"/>
          </a:xfrm>
          <a:prstGeom prst="straightConnector1">
            <a:avLst/>
          </a:prstGeom>
          <a:ln>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4" name="Přímá spojnice 13"/>
          <p:cNvCxnSpPr/>
          <p:nvPr/>
        </p:nvCxnSpPr>
        <p:spPr>
          <a:xfrm>
            <a:off x="7956376" y="1772816"/>
            <a:ext cx="648072"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9456259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text 1"/>
          <p:cNvSpPr>
            <a:spLocks noGrp="1"/>
          </p:cNvSpPr>
          <p:nvPr>
            <p:ph type="body" idx="1"/>
          </p:nvPr>
        </p:nvSpPr>
        <p:spPr>
          <a:xfrm>
            <a:off x="457200" y="1235893"/>
            <a:ext cx="8550374" cy="5001419"/>
          </a:xfrm>
        </p:spPr>
        <p:txBody>
          <a:bodyPr>
            <a:normAutofit/>
          </a:bodyPr>
          <a:lstStyle/>
          <a:p>
            <a:r>
              <a:rPr lang="en-US" sz="1800" dirty="0" smtClean="0"/>
              <a:t>~20 events recorded by MAGION-3 when simultaneous electron emission from IK-25</a:t>
            </a:r>
          </a:p>
        </p:txBody>
      </p:sp>
      <p:sp>
        <p:nvSpPr>
          <p:cNvPr id="3" name="Nadpis 2"/>
          <p:cNvSpPr>
            <a:spLocks noGrp="1"/>
          </p:cNvSpPr>
          <p:nvPr>
            <p:ph type="title"/>
          </p:nvPr>
        </p:nvSpPr>
        <p:spPr>
          <a:xfrm>
            <a:off x="476495" y="287457"/>
            <a:ext cx="8229600" cy="909295"/>
          </a:xfrm>
        </p:spPr>
        <p:txBody>
          <a:bodyPr>
            <a:normAutofit fontScale="90000"/>
          </a:bodyPr>
          <a:lstStyle/>
          <a:p>
            <a:r>
              <a:rPr lang="en-US" dirty="0" smtClean="0"/>
              <a:t>Remote observation of high-energy electron bursts during electron beam injections</a:t>
            </a:r>
            <a:endParaRPr lang="cs-CZ"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1575943"/>
            <a:ext cx="3971069" cy="52374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Obdélník 5"/>
          <p:cNvSpPr/>
          <p:nvPr/>
        </p:nvSpPr>
        <p:spPr>
          <a:xfrm>
            <a:off x="7236296" y="15178"/>
            <a:ext cx="1907704" cy="307777"/>
          </a:xfrm>
          <a:prstGeom prst="rect">
            <a:avLst/>
          </a:prstGeom>
        </p:spPr>
        <p:txBody>
          <a:bodyPr wrap="square">
            <a:spAutoFit/>
          </a:bodyPr>
          <a:lstStyle/>
          <a:p>
            <a:r>
              <a:rPr lang="en-US" sz="1400" i="1" dirty="0" err="1" smtClean="0"/>
              <a:t>Prech</a:t>
            </a:r>
            <a:r>
              <a:rPr lang="en-US" sz="1400" i="1" dirty="0" smtClean="0"/>
              <a:t> et al., AnGeo2002</a:t>
            </a:r>
            <a:endParaRPr lang="cs-CZ" sz="1400" i="1" dirty="0"/>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016" y="1575942"/>
            <a:ext cx="3990079" cy="52374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Zástupný symbol pro číslo snímku 4"/>
          <p:cNvSpPr>
            <a:spLocks noGrp="1"/>
          </p:cNvSpPr>
          <p:nvPr>
            <p:ph type="sldNum" sz="quarter" idx="11"/>
          </p:nvPr>
        </p:nvSpPr>
        <p:spPr/>
        <p:txBody>
          <a:bodyPr/>
          <a:lstStyle/>
          <a:p>
            <a:pPr algn="r"/>
            <a:fld id="{D4C49B74-5DB2-4B03-B1D2-7F6A3C51C318}" type="slidenum">
              <a:rPr lang="en-US" smtClean="0"/>
              <a:pPr algn="r"/>
              <a:t>32</a:t>
            </a:fld>
            <a:endParaRPr lang="en-US"/>
          </a:p>
        </p:txBody>
      </p:sp>
      <p:cxnSp>
        <p:nvCxnSpPr>
          <p:cNvPr id="8" name="Přímá spojnice 7"/>
          <p:cNvCxnSpPr/>
          <p:nvPr/>
        </p:nvCxnSpPr>
        <p:spPr>
          <a:xfrm>
            <a:off x="1835696" y="5013176"/>
            <a:ext cx="288032" cy="7200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7244489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text 1"/>
          <p:cNvSpPr>
            <a:spLocks noGrp="1"/>
          </p:cNvSpPr>
          <p:nvPr>
            <p:ph type="body" idx="1"/>
          </p:nvPr>
        </p:nvSpPr>
        <p:spPr>
          <a:xfrm>
            <a:off x="457200" y="1600200"/>
            <a:ext cx="8507288" cy="4525963"/>
          </a:xfrm>
        </p:spPr>
        <p:txBody>
          <a:bodyPr>
            <a:normAutofit/>
          </a:bodyPr>
          <a:lstStyle/>
          <a:p>
            <a:r>
              <a:rPr lang="en-US" sz="1600" dirty="0" smtClean="0"/>
              <a:t>Events recorded by MAGION-3 in middle and low latitudes at distances 70 – 550 km when </a:t>
            </a:r>
            <a:r>
              <a:rPr lang="en-US" sz="1600" u="sng" dirty="0" smtClean="0"/>
              <a:t>simultaneous electron emission</a:t>
            </a:r>
            <a:r>
              <a:rPr lang="en-US" sz="1600" dirty="0" smtClean="0"/>
              <a:t> from IK-25 (</a:t>
            </a:r>
            <a:r>
              <a:rPr lang="en-US" sz="1600" b="1" dirty="0" smtClean="0"/>
              <a:t>F40K downward</a:t>
            </a:r>
            <a:r>
              <a:rPr lang="en-US" sz="1600" dirty="0" smtClean="0"/>
              <a:t>, not during S250/others!; neutral </a:t>
            </a:r>
            <a:r>
              <a:rPr lang="en-US" sz="1600" dirty="0" err="1" smtClean="0"/>
              <a:t>Xe</a:t>
            </a:r>
            <a:r>
              <a:rPr lang="en-US" sz="1600" dirty="0" smtClean="0"/>
              <a:t> or </a:t>
            </a:r>
            <a:r>
              <a:rPr lang="en-US" sz="1600" dirty="0" err="1" smtClean="0"/>
              <a:t>Xe</a:t>
            </a:r>
            <a:r>
              <a:rPr lang="en-US" sz="1600" dirty="0" smtClean="0"/>
              <a:t>+ F0/F1000 release with the electron beam) </a:t>
            </a:r>
          </a:p>
          <a:p>
            <a:r>
              <a:rPr lang="en-US" sz="1600" dirty="0" smtClean="0"/>
              <a:t>~34 F40K sessions scheduled on IK-25 during Jan-Feb 1992, but not all 100% successful and not with a full MAGION-3 coverage. Burst observation probability per session ~0.25</a:t>
            </a:r>
          </a:p>
          <a:p>
            <a:r>
              <a:rPr lang="en-US" sz="1600" dirty="0" smtClean="0"/>
              <a:t>MPS energy flux &gt; 3x10</a:t>
            </a:r>
            <a:r>
              <a:rPr lang="en-US" sz="1600" baseline="30000" dirty="0" smtClean="0"/>
              <a:t>5</a:t>
            </a:r>
            <a:r>
              <a:rPr lang="en-US" sz="1600" dirty="0" smtClean="0"/>
              <a:t> [cm</a:t>
            </a:r>
            <a:r>
              <a:rPr lang="en-US" sz="1600" baseline="30000" dirty="0" smtClean="0"/>
              <a:t>2</a:t>
            </a:r>
            <a:r>
              <a:rPr lang="en-US" sz="1600" dirty="0" smtClean="0"/>
              <a:t>.sr.s.keV]</a:t>
            </a:r>
            <a:r>
              <a:rPr lang="en-US" sz="1600" baseline="30000" dirty="0" smtClean="0"/>
              <a:t>-1 </a:t>
            </a:r>
            <a:r>
              <a:rPr lang="en-US" sz="1600" dirty="0" smtClean="0"/>
              <a:t>No similar events observed directly by IK-25</a:t>
            </a:r>
          </a:p>
          <a:p>
            <a:r>
              <a:rPr lang="en-US" sz="1600" dirty="0" smtClean="0"/>
              <a:t>Events outside </a:t>
            </a:r>
            <a:r>
              <a:rPr lang="en-US" sz="1600" dirty="0" err="1" smtClean="0"/>
              <a:t>auroral</a:t>
            </a:r>
            <a:r>
              <a:rPr lang="en-US" sz="1600" dirty="0" smtClean="0"/>
              <a:t> oval (INL &lt; 57</a:t>
            </a:r>
            <a:r>
              <a:rPr lang="cs-CZ" sz="1600" dirty="0" smtClean="0"/>
              <a:t>°</a:t>
            </a:r>
            <a:r>
              <a:rPr lang="ru-RU" sz="1600" dirty="0" smtClean="0"/>
              <a:t>)</a:t>
            </a:r>
            <a:endParaRPr lang="en-US" sz="1600" dirty="0" smtClean="0"/>
          </a:p>
          <a:p>
            <a:r>
              <a:rPr lang="en-US" sz="1600" dirty="0" smtClean="0"/>
              <a:t>Event length 4-10 s in a MPS channel, some events doubled or tripled in one session</a:t>
            </a:r>
          </a:p>
          <a:p>
            <a:r>
              <a:rPr lang="en-US" sz="1600" dirty="0" smtClean="0"/>
              <a:t>Energies from MPS/PPS to DOK-S range up to 500 </a:t>
            </a:r>
            <a:r>
              <a:rPr lang="en-US" sz="1600" dirty="0" err="1" smtClean="0"/>
              <a:t>keV</a:t>
            </a:r>
            <a:r>
              <a:rPr lang="en-US" sz="1600" dirty="0" smtClean="0"/>
              <a:t> </a:t>
            </a:r>
          </a:p>
          <a:p>
            <a:r>
              <a:rPr lang="en-US" sz="1600" dirty="0" smtClean="0"/>
              <a:t>Pitch-angle width &lt; 10</a:t>
            </a:r>
            <a:r>
              <a:rPr lang="cs-CZ" sz="1600" dirty="0" smtClean="0"/>
              <a:t>°</a:t>
            </a:r>
            <a:r>
              <a:rPr lang="en-US" sz="1600" dirty="0"/>
              <a:t> (smaller than DOK FOV ~15</a:t>
            </a:r>
            <a:r>
              <a:rPr lang="cs-CZ" sz="1600" dirty="0"/>
              <a:t>°</a:t>
            </a:r>
            <a:r>
              <a:rPr lang="en-US" sz="1600" dirty="0" smtClean="0"/>
              <a:t>)</a:t>
            </a:r>
          </a:p>
          <a:p>
            <a:r>
              <a:rPr lang="en-US" sz="1600" dirty="0" smtClean="0"/>
              <a:t>Pitch-angle 20-70</a:t>
            </a:r>
            <a:r>
              <a:rPr lang="cs-CZ" sz="1600" dirty="0" smtClean="0"/>
              <a:t>°</a:t>
            </a:r>
            <a:r>
              <a:rPr lang="en-US" sz="1600" dirty="0" smtClean="0"/>
              <a:t>, rising with INL (</a:t>
            </a:r>
            <a:r>
              <a:rPr lang="en-US" sz="1400" dirty="0" smtClean="0"/>
              <a:t>B is rising at given altitude with INL as well</a:t>
            </a:r>
            <a:r>
              <a:rPr lang="en-US" sz="1600" dirty="0" smtClean="0"/>
              <a:t>)</a:t>
            </a:r>
          </a:p>
          <a:p>
            <a:r>
              <a:rPr lang="en-US" sz="1600" dirty="0" smtClean="0"/>
              <a:t>Practically </a:t>
            </a:r>
            <a:r>
              <a:rPr lang="en-US" sz="1600" dirty="0"/>
              <a:t>no </a:t>
            </a:r>
            <a:r>
              <a:rPr lang="en-US" sz="1600" dirty="0" smtClean="0"/>
              <a:t>time-energy dispersion =&gt; source closer than 5000km</a:t>
            </a:r>
            <a:endParaRPr lang="en-US" sz="1600" dirty="0"/>
          </a:p>
          <a:p>
            <a:r>
              <a:rPr lang="en-US" sz="1600" dirty="0" smtClean="0"/>
              <a:t>IK-25 and MAGION-3 (</a:t>
            </a:r>
            <a:r>
              <a:rPr lang="en-US" sz="1600" u="sng" dirty="0" smtClean="0"/>
              <a:t>ahead or behind</a:t>
            </a:r>
            <a:r>
              <a:rPr lang="en-US" sz="1600" dirty="0" smtClean="0"/>
              <a:t>) Alt 800-1500 km, separated only in INL (+5.6</a:t>
            </a:r>
            <a:r>
              <a:rPr lang="cs-CZ" sz="1600" dirty="0" smtClean="0"/>
              <a:t>°</a:t>
            </a:r>
            <a:r>
              <a:rPr lang="en-US" sz="1600" dirty="0" smtClean="0"/>
              <a:t> to -2</a:t>
            </a:r>
            <a:r>
              <a:rPr lang="cs-CZ" sz="1600" dirty="0" smtClean="0"/>
              <a:t>°</a:t>
            </a:r>
            <a:r>
              <a:rPr lang="en-US" sz="1600" dirty="0" smtClean="0"/>
              <a:t>), same MLT after local noon (same magnetic meridian plane)</a:t>
            </a:r>
            <a:endParaRPr lang="cs-CZ" sz="1600" dirty="0"/>
          </a:p>
        </p:txBody>
      </p:sp>
      <p:sp>
        <p:nvSpPr>
          <p:cNvPr id="3" name="Nadpis 2"/>
          <p:cNvSpPr>
            <a:spLocks noGrp="1"/>
          </p:cNvSpPr>
          <p:nvPr>
            <p:ph type="title"/>
          </p:nvPr>
        </p:nvSpPr>
        <p:spPr>
          <a:xfrm>
            <a:off x="457200" y="359465"/>
            <a:ext cx="8229600" cy="909295"/>
          </a:xfrm>
        </p:spPr>
        <p:txBody>
          <a:bodyPr>
            <a:normAutofit fontScale="90000"/>
          </a:bodyPr>
          <a:lstStyle/>
          <a:p>
            <a:r>
              <a:rPr lang="en-US" dirty="0" smtClean="0"/>
              <a:t>High-energy electron bursts during electron beam injections – event characterization</a:t>
            </a:r>
            <a:endParaRPr lang="cs-CZ" dirty="0"/>
          </a:p>
        </p:txBody>
      </p:sp>
      <p:sp>
        <p:nvSpPr>
          <p:cNvPr id="6" name="Obdélník 5"/>
          <p:cNvSpPr/>
          <p:nvPr/>
        </p:nvSpPr>
        <p:spPr>
          <a:xfrm>
            <a:off x="7236296" y="15178"/>
            <a:ext cx="1907704" cy="307777"/>
          </a:xfrm>
          <a:prstGeom prst="rect">
            <a:avLst/>
          </a:prstGeom>
        </p:spPr>
        <p:txBody>
          <a:bodyPr wrap="square">
            <a:spAutoFit/>
          </a:bodyPr>
          <a:lstStyle/>
          <a:p>
            <a:r>
              <a:rPr lang="en-US" sz="1400" i="1" dirty="0" err="1" smtClean="0"/>
              <a:t>Prech</a:t>
            </a:r>
            <a:r>
              <a:rPr lang="en-US" sz="1400" i="1" dirty="0" smtClean="0"/>
              <a:t> et al., AnGeo2002</a:t>
            </a:r>
            <a:endParaRPr lang="cs-CZ" sz="1400" i="1" dirty="0"/>
          </a:p>
        </p:txBody>
      </p:sp>
      <p:pic>
        <p:nvPicPr>
          <p:cNvPr id="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2820" y="5094926"/>
            <a:ext cx="2538848" cy="15811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520" y="5094926"/>
            <a:ext cx="2150096" cy="15909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ovéPole 8"/>
          <p:cNvSpPr txBox="1"/>
          <p:nvPr/>
        </p:nvSpPr>
        <p:spPr>
          <a:xfrm>
            <a:off x="2339752" y="6301730"/>
            <a:ext cx="1800200" cy="461665"/>
          </a:xfrm>
          <a:prstGeom prst="rect">
            <a:avLst/>
          </a:prstGeom>
          <a:noFill/>
        </p:spPr>
        <p:txBody>
          <a:bodyPr wrap="square" rtlCol="0">
            <a:spAutoFit/>
          </a:bodyPr>
          <a:lstStyle/>
          <a:p>
            <a:r>
              <a:rPr lang="en-US" sz="1200" dirty="0" smtClean="0"/>
              <a:t>MPS/DOK common </a:t>
            </a:r>
          </a:p>
          <a:p>
            <a:r>
              <a:rPr lang="en-US" sz="1200" dirty="0" smtClean="0"/>
              <a:t>spectrum fit</a:t>
            </a:r>
            <a:endParaRPr lang="cs-CZ" sz="1200" dirty="0"/>
          </a:p>
        </p:txBody>
      </p:sp>
      <p:sp>
        <p:nvSpPr>
          <p:cNvPr id="10" name="TextovéPole 9"/>
          <p:cNvSpPr txBox="1"/>
          <p:nvPr/>
        </p:nvSpPr>
        <p:spPr>
          <a:xfrm>
            <a:off x="7164288" y="6495281"/>
            <a:ext cx="1800200" cy="276999"/>
          </a:xfrm>
          <a:prstGeom prst="rect">
            <a:avLst/>
          </a:prstGeom>
          <a:noFill/>
        </p:spPr>
        <p:txBody>
          <a:bodyPr wrap="square" rtlCol="0">
            <a:spAutoFit/>
          </a:bodyPr>
          <a:lstStyle/>
          <a:p>
            <a:r>
              <a:rPr lang="en-US" sz="1200" dirty="0" smtClean="0"/>
              <a:t>Event p.a. distribution </a:t>
            </a:r>
            <a:endParaRPr lang="cs-CZ" sz="1200" dirty="0"/>
          </a:p>
        </p:txBody>
      </p:sp>
      <p:sp>
        <p:nvSpPr>
          <p:cNvPr id="4" name="Zástupný symbol pro číslo snímku 3"/>
          <p:cNvSpPr>
            <a:spLocks noGrp="1"/>
          </p:cNvSpPr>
          <p:nvPr>
            <p:ph type="sldNum" sz="quarter" idx="11"/>
          </p:nvPr>
        </p:nvSpPr>
        <p:spPr/>
        <p:txBody>
          <a:bodyPr/>
          <a:lstStyle/>
          <a:p>
            <a:pPr algn="r"/>
            <a:fld id="{D4C49B74-5DB2-4B03-B1D2-7F6A3C51C318}" type="slidenum">
              <a:rPr lang="en-US" smtClean="0"/>
              <a:pPr algn="r"/>
              <a:t>33</a:t>
            </a:fld>
            <a:endParaRPr lang="en-US"/>
          </a:p>
        </p:txBody>
      </p:sp>
    </p:spTree>
    <p:extLst>
      <p:ext uri="{BB962C8B-B14F-4D97-AF65-F5344CB8AC3E}">
        <p14:creationId xmlns:p14="http://schemas.microsoft.com/office/powerpoint/2010/main" val="112365220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text 1"/>
          <p:cNvSpPr>
            <a:spLocks noGrp="1"/>
          </p:cNvSpPr>
          <p:nvPr>
            <p:ph type="body" idx="1"/>
          </p:nvPr>
        </p:nvSpPr>
        <p:spPr>
          <a:xfrm>
            <a:off x="107504" y="1600200"/>
            <a:ext cx="8856984" cy="5257800"/>
          </a:xfrm>
          <a:ln>
            <a:noFill/>
          </a:ln>
        </p:spPr>
        <p:txBody>
          <a:bodyPr>
            <a:normAutofit/>
          </a:bodyPr>
          <a:lstStyle/>
          <a:p>
            <a:pPr>
              <a:spcAft>
                <a:spcPts val="600"/>
              </a:spcAft>
            </a:pPr>
            <a:r>
              <a:rPr lang="en-US" sz="1600" dirty="0" smtClean="0"/>
              <a:t>Two possible sources of the bursts</a:t>
            </a:r>
          </a:p>
          <a:p>
            <a:pPr lvl="1">
              <a:spcAft>
                <a:spcPts val="600"/>
              </a:spcAft>
            </a:pPr>
            <a:r>
              <a:rPr lang="en-US" sz="1400" dirty="0" smtClean="0"/>
              <a:t>Energization of  the electrons emitted from the IK-25 satellite or electrons from ambient plasma due to beam-plasma interactions</a:t>
            </a:r>
          </a:p>
          <a:p>
            <a:pPr lvl="1">
              <a:spcAft>
                <a:spcPts val="600"/>
              </a:spcAft>
            </a:pPr>
            <a:r>
              <a:rPr lang="en-US" sz="1400" dirty="0" smtClean="0"/>
              <a:t>Anomalous precipitation from the ring current particles induced by beam-plasma interaction</a:t>
            </a:r>
            <a:endParaRPr lang="en-US" sz="1400" dirty="0"/>
          </a:p>
          <a:p>
            <a:pPr>
              <a:spcAft>
                <a:spcPts val="600"/>
              </a:spcAft>
            </a:pPr>
            <a:r>
              <a:rPr lang="en-US" sz="1600" dirty="0" smtClean="0"/>
              <a:t>IK-25 electron gun can provide enough energy for acceleration of observed electron bursts but which of many proposed mechanisms is effective in this case is unclear. Some computer simulations [e.g., </a:t>
            </a:r>
            <a:r>
              <a:rPr lang="en-US" sz="1600" i="1" dirty="0" smtClean="0"/>
              <a:t>Pritchett, JGR1990</a:t>
            </a:r>
            <a:r>
              <a:rPr lang="en-US" sz="1600" dirty="0" smtClean="0"/>
              <a:t>] shows the beam-plasma interactions can accelerate electrons highly above the gun energy but a question is to what extent they are related to the real situation. Accelerated electron observed in OEDIPUS-C </a:t>
            </a:r>
            <a:r>
              <a:rPr lang="en-US" sz="1600" i="1" dirty="0" smtClean="0"/>
              <a:t>(Huang et al. JGR2001).  </a:t>
            </a:r>
          </a:p>
          <a:p>
            <a:pPr>
              <a:spcAft>
                <a:spcPts val="600"/>
              </a:spcAft>
            </a:pPr>
            <a:r>
              <a:rPr lang="en-US" sz="1600" dirty="0" smtClean="0"/>
              <a:t>Another difficulty  is to explain the necessary cross-field transport of accelerated electrons from the primary beam affected region to the MAGION-3 orbit and observations both ahead/behind IK-25. </a:t>
            </a:r>
            <a:endParaRPr lang="en-US" sz="1400" dirty="0" smtClean="0"/>
          </a:p>
          <a:p>
            <a:pPr>
              <a:spcAft>
                <a:spcPts val="600"/>
              </a:spcAft>
            </a:pPr>
            <a:r>
              <a:rPr lang="en-US" sz="1600" dirty="0" smtClean="0"/>
              <a:t>It could be also that the primary beam-plasma interaction generates outward                                                  propagating waves that can support acceleration via particle-wave interactions                                       in a wider neighborhood of the beam (magnetic field line crossing IK-25)     </a:t>
            </a:r>
            <a:endParaRPr lang="en-US" sz="1600" dirty="0"/>
          </a:p>
          <a:p>
            <a:pPr>
              <a:spcAft>
                <a:spcPts val="600"/>
              </a:spcAft>
            </a:pPr>
            <a:r>
              <a:rPr lang="en-US" sz="1600" dirty="0" smtClean="0"/>
              <a:t>IK-25 observed enhancements of waves radiation at the local upper hybrid                                       resonance and its harmonics during the F40K electron gun operation (e.g. ,                                            orbit 0431)</a:t>
            </a:r>
          </a:p>
          <a:p>
            <a:pPr>
              <a:spcAft>
                <a:spcPts val="600"/>
              </a:spcAft>
            </a:pPr>
            <a:r>
              <a:rPr lang="en-US" sz="1600" dirty="0" smtClean="0"/>
              <a:t>Electromagnetic emissions detected remotely (see further </a:t>
            </a:r>
            <a:r>
              <a:rPr lang="en-US" sz="1600" i="1" dirty="0" err="1" smtClean="0"/>
              <a:t>Rothkaehl</a:t>
            </a:r>
            <a:r>
              <a:rPr lang="en-US" sz="1600" i="1" dirty="0" smtClean="0"/>
              <a:t> et al.,                               ASR1995</a:t>
            </a:r>
            <a:r>
              <a:rPr lang="en-US" sz="1600" dirty="0" smtClean="0"/>
              <a:t>)</a:t>
            </a:r>
            <a:r>
              <a:rPr lang="en-US" sz="1050" dirty="0" smtClean="0"/>
              <a:t> </a:t>
            </a:r>
            <a:endParaRPr lang="en-US" sz="1050" dirty="0"/>
          </a:p>
        </p:txBody>
      </p:sp>
      <p:sp>
        <p:nvSpPr>
          <p:cNvPr id="3" name="Nadpis 2"/>
          <p:cNvSpPr>
            <a:spLocks noGrp="1"/>
          </p:cNvSpPr>
          <p:nvPr>
            <p:ph type="title"/>
          </p:nvPr>
        </p:nvSpPr>
        <p:spPr>
          <a:xfrm>
            <a:off x="457200" y="359465"/>
            <a:ext cx="8229600" cy="909295"/>
          </a:xfrm>
        </p:spPr>
        <p:txBody>
          <a:bodyPr>
            <a:normAutofit fontScale="90000"/>
          </a:bodyPr>
          <a:lstStyle/>
          <a:p>
            <a:r>
              <a:rPr lang="en-US" dirty="0" smtClean="0"/>
              <a:t>High-energy electron bursts during electron beam injections – discussion</a:t>
            </a:r>
            <a:endParaRPr lang="cs-CZ" dirty="0"/>
          </a:p>
        </p:txBody>
      </p:sp>
      <p:sp>
        <p:nvSpPr>
          <p:cNvPr id="6" name="Obdélník 5"/>
          <p:cNvSpPr/>
          <p:nvPr/>
        </p:nvSpPr>
        <p:spPr>
          <a:xfrm>
            <a:off x="6516216" y="939482"/>
            <a:ext cx="2580116" cy="369332"/>
          </a:xfrm>
          <a:prstGeom prst="rect">
            <a:avLst/>
          </a:prstGeom>
        </p:spPr>
        <p:txBody>
          <a:bodyPr wrap="square">
            <a:spAutoFit/>
          </a:bodyPr>
          <a:lstStyle/>
          <a:p>
            <a:r>
              <a:rPr lang="en-US" i="1" dirty="0" err="1" smtClean="0"/>
              <a:t>Prech</a:t>
            </a:r>
            <a:r>
              <a:rPr lang="en-US" i="1" dirty="0" smtClean="0"/>
              <a:t> et al., AnGeo2002</a:t>
            </a:r>
            <a:endParaRPr lang="cs-CZ" i="1" dirty="0"/>
          </a:p>
        </p:txBody>
      </p:sp>
      <p:grpSp>
        <p:nvGrpSpPr>
          <p:cNvPr id="7" name="Skupina 6"/>
          <p:cNvGrpSpPr/>
          <p:nvPr/>
        </p:nvGrpSpPr>
        <p:grpSpPr>
          <a:xfrm>
            <a:off x="7188628" y="4797152"/>
            <a:ext cx="1951725" cy="2044496"/>
            <a:chOff x="6948264" y="4698057"/>
            <a:chExt cx="2069317" cy="2043311"/>
          </a:xfrm>
        </p:grpSpPr>
        <p:pic>
          <p:nvPicPr>
            <p:cNvPr id="205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48264" y="4698057"/>
              <a:ext cx="2069317" cy="20433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Volný tvar 4"/>
            <p:cNvSpPr/>
            <p:nvPr/>
          </p:nvSpPr>
          <p:spPr>
            <a:xfrm>
              <a:off x="8071732" y="5661248"/>
              <a:ext cx="100668" cy="109057"/>
            </a:xfrm>
            <a:custGeom>
              <a:avLst/>
              <a:gdLst>
                <a:gd name="connsiteX0" fmla="*/ 0 w 100668"/>
                <a:gd name="connsiteY0" fmla="*/ 0 h 109057"/>
                <a:gd name="connsiteX1" fmla="*/ 41945 w 100668"/>
                <a:gd name="connsiteY1" fmla="*/ 16778 h 109057"/>
                <a:gd name="connsiteX2" fmla="*/ 67112 w 100668"/>
                <a:gd name="connsiteY2" fmla="*/ 25167 h 109057"/>
                <a:gd name="connsiteX3" fmla="*/ 92279 w 100668"/>
                <a:gd name="connsiteY3" fmla="*/ 41945 h 109057"/>
                <a:gd name="connsiteX4" fmla="*/ 50334 w 100668"/>
                <a:gd name="connsiteY4" fmla="*/ 67112 h 109057"/>
                <a:gd name="connsiteX5" fmla="*/ 58723 w 100668"/>
                <a:gd name="connsiteY5" fmla="*/ 41945 h 109057"/>
                <a:gd name="connsiteX6" fmla="*/ 75501 w 100668"/>
                <a:gd name="connsiteY6" fmla="*/ 92279 h 109057"/>
                <a:gd name="connsiteX7" fmla="*/ 100668 w 100668"/>
                <a:gd name="connsiteY7" fmla="*/ 109057 h 10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668" h="109057">
                  <a:moveTo>
                    <a:pt x="0" y="0"/>
                  </a:moveTo>
                  <a:cubicBezTo>
                    <a:pt x="13982" y="5593"/>
                    <a:pt x="27845" y="11491"/>
                    <a:pt x="41945" y="16778"/>
                  </a:cubicBezTo>
                  <a:cubicBezTo>
                    <a:pt x="50225" y="19883"/>
                    <a:pt x="59203" y="21212"/>
                    <a:pt x="67112" y="25167"/>
                  </a:cubicBezTo>
                  <a:cubicBezTo>
                    <a:pt x="76130" y="29676"/>
                    <a:pt x="83890" y="36352"/>
                    <a:pt x="92279" y="41945"/>
                  </a:cubicBezTo>
                  <a:cubicBezTo>
                    <a:pt x="78297" y="50334"/>
                    <a:pt x="66639" y="67112"/>
                    <a:pt x="50334" y="67112"/>
                  </a:cubicBezTo>
                  <a:cubicBezTo>
                    <a:pt x="41491" y="67112"/>
                    <a:pt x="52470" y="35692"/>
                    <a:pt x="58723" y="41945"/>
                  </a:cubicBezTo>
                  <a:cubicBezTo>
                    <a:pt x="71229" y="54451"/>
                    <a:pt x="60786" y="82469"/>
                    <a:pt x="75501" y="92279"/>
                  </a:cubicBezTo>
                  <a:lnTo>
                    <a:pt x="100668" y="109057"/>
                  </a:ln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sp>
        <p:nvSpPr>
          <p:cNvPr id="4" name="Zástupný symbol pro číslo snímku 3"/>
          <p:cNvSpPr>
            <a:spLocks noGrp="1"/>
          </p:cNvSpPr>
          <p:nvPr>
            <p:ph type="sldNum" sz="quarter" idx="11"/>
          </p:nvPr>
        </p:nvSpPr>
        <p:spPr/>
        <p:txBody>
          <a:bodyPr/>
          <a:lstStyle/>
          <a:p>
            <a:pPr algn="r"/>
            <a:fld id="{D4C49B74-5DB2-4B03-B1D2-7F6A3C51C318}" type="slidenum">
              <a:rPr lang="en-US" smtClean="0"/>
              <a:pPr algn="r"/>
              <a:t>34</a:t>
            </a:fld>
            <a:endParaRPr lang="en-US"/>
          </a:p>
        </p:txBody>
      </p:sp>
    </p:spTree>
    <p:extLst>
      <p:ext uri="{BB962C8B-B14F-4D97-AF65-F5344CB8AC3E}">
        <p14:creationId xmlns:p14="http://schemas.microsoft.com/office/powerpoint/2010/main" val="152996246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text 1"/>
          <p:cNvSpPr>
            <a:spLocks noGrp="1"/>
          </p:cNvSpPr>
          <p:nvPr>
            <p:ph type="body" idx="1"/>
          </p:nvPr>
        </p:nvSpPr>
        <p:spPr/>
        <p:txBody>
          <a:bodyPr>
            <a:normAutofit/>
          </a:bodyPr>
          <a:lstStyle/>
          <a:p>
            <a:r>
              <a:rPr lang="en-US" sz="1800" dirty="0" smtClean="0"/>
              <a:t>DC emission – broad VLF noise increase (3kHz S/C interference?)</a:t>
            </a:r>
          </a:p>
          <a:p>
            <a:r>
              <a:rPr lang="en-US" sz="1800" dirty="0" smtClean="0"/>
              <a:t>F1000 – VLF emission at 1kHz and 3</a:t>
            </a:r>
            <a:r>
              <a:rPr lang="en-US" sz="1800" baseline="30000" dirty="0" smtClean="0"/>
              <a:t>rd</a:t>
            </a:r>
            <a:r>
              <a:rPr lang="en-US" sz="1800" dirty="0" smtClean="0"/>
              <a:t> harm. (larger) /2</a:t>
            </a:r>
            <a:r>
              <a:rPr lang="en-US" sz="1800" baseline="30000" dirty="0" smtClean="0"/>
              <a:t>nd</a:t>
            </a:r>
            <a:r>
              <a:rPr lang="en-US" sz="1800" dirty="0" smtClean="0"/>
              <a:t> harm. (smaller)</a:t>
            </a:r>
          </a:p>
          <a:p>
            <a:r>
              <a:rPr lang="en-US" sz="1800" dirty="0" smtClean="0"/>
              <a:t>F125 – ELF emission at 125Hz and harmonics</a:t>
            </a:r>
          </a:p>
          <a:p>
            <a:r>
              <a:rPr lang="en-US" sz="1800" dirty="0" smtClean="0"/>
              <a:t>Environment disturbed &gt;1min (ELF) after </a:t>
            </a:r>
            <a:r>
              <a:rPr lang="en-US" sz="1800" dirty="0" err="1" smtClean="0"/>
              <a:t>Xe</a:t>
            </a:r>
            <a:r>
              <a:rPr lang="en-US" sz="1800" dirty="0" smtClean="0"/>
              <a:t>+ off (? </a:t>
            </a:r>
            <a:r>
              <a:rPr lang="en-US" sz="1800" dirty="0" err="1" smtClean="0"/>
              <a:t>Subauroral</a:t>
            </a:r>
            <a:r>
              <a:rPr lang="en-US" sz="1800" dirty="0" smtClean="0"/>
              <a:t> background, L~6, interaction of </a:t>
            </a:r>
            <a:r>
              <a:rPr lang="en-US" sz="1800" dirty="0" err="1" smtClean="0"/>
              <a:t>Xe</a:t>
            </a:r>
            <a:r>
              <a:rPr lang="en-US" sz="1800" dirty="0" smtClean="0"/>
              <a:t> plasma current with longitudinal currents)</a:t>
            </a:r>
          </a:p>
          <a:p>
            <a:r>
              <a:rPr lang="en-US" sz="1800" dirty="0" err="1" smtClean="0"/>
              <a:t>Xe</a:t>
            </a:r>
            <a:r>
              <a:rPr lang="en-US" sz="1800" dirty="0" smtClean="0"/>
              <a:t> plasma cloud size estimated ~1 x ø0.5 km, total B of near zone ~1nT, Alfven waves generated in interaction with ambient plasma </a:t>
            </a:r>
            <a:endParaRPr lang="cs-CZ" sz="1800" dirty="0"/>
          </a:p>
        </p:txBody>
      </p:sp>
      <p:sp>
        <p:nvSpPr>
          <p:cNvPr id="3" name="Nadpis 2"/>
          <p:cNvSpPr>
            <a:spLocks noGrp="1"/>
          </p:cNvSpPr>
          <p:nvPr>
            <p:ph type="title"/>
          </p:nvPr>
        </p:nvSpPr>
        <p:spPr>
          <a:xfrm>
            <a:off x="467544" y="116632"/>
            <a:ext cx="8229600" cy="1143000"/>
          </a:xfrm>
        </p:spPr>
        <p:txBody>
          <a:bodyPr>
            <a:normAutofit fontScale="90000"/>
          </a:bodyPr>
          <a:lstStyle/>
          <a:p>
            <a:r>
              <a:rPr lang="en-US" dirty="0" smtClean="0"/>
              <a:t>Waves generated during the </a:t>
            </a:r>
            <a:r>
              <a:rPr lang="en-US" dirty="0" err="1" smtClean="0"/>
              <a:t>Xe</a:t>
            </a:r>
            <a:r>
              <a:rPr lang="en-US" dirty="0" smtClean="0"/>
              <a:t>+ plasma emission – near zone</a:t>
            </a:r>
            <a:endParaRPr lang="cs-CZ" dirty="0"/>
          </a:p>
        </p:txBody>
      </p:sp>
      <p:sp>
        <p:nvSpPr>
          <p:cNvPr id="4" name="Obdélník 3"/>
          <p:cNvSpPr/>
          <p:nvPr/>
        </p:nvSpPr>
        <p:spPr>
          <a:xfrm>
            <a:off x="6301774" y="980728"/>
            <a:ext cx="2806730" cy="369332"/>
          </a:xfrm>
          <a:prstGeom prst="rect">
            <a:avLst/>
          </a:prstGeom>
        </p:spPr>
        <p:txBody>
          <a:bodyPr wrap="none">
            <a:spAutoFit/>
          </a:bodyPr>
          <a:lstStyle/>
          <a:p>
            <a:r>
              <a:rPr lang="en-US" i="1" dirty="0" err="1" smtClean="0"/>
              <a:t>Mikhailov</a:t>
            </a:r>
            <a:r>
              <a:rPr lang="en-US" i="1" dirty="0" smtClean="0"/>
              <a:t> et </a:t>
            </a:r>
            <a:r>
              <a:rPr lang="en-US" i="1" dirty="0"/>
              <a:t>al., </a:t>
            </a:r>
            <a:r>
              <a:rPr lang="en-US" i="1" dirty="0" smtClean="0"/>
              <a:t>PCE(C)2000</a:t>
            </a:r>
            <a:endParaRPr lang="cs-CZ" i="1" dirty="0"/>
          </a:p>
        </p:txBody>
      </p:sp>
      <p:grpSp>
        <p:nvGrpSpPr>
          <p:cNvPr id="17" name="Skupina 16"/>
          <p:cNvGrpSpPr/>
          <p:nvPr/>
        </p:nvGrpSpPr>
        <p:grpSpPr>
          <a:xfrm>
            <a:off x="4283968" y="3829140"/>
            <a:ext cx="2128980" cy="2914559"/>
            <a:chOff x="4283968" y="3829140"/>
            <a:chExt cx="2128980" cy="2914559"/>
          </a:xfrm>
        </p:grpSpPr>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83968" y="3829140"/>
              <a:ext cx="1732503" cy="29145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ovéPole 8"/>
            <p:cNvSpPr txBox="1"/>
            <p:nvPr/>
          </p:nvSpPr>
          <p:spPr>
            <a:xfrm>
              <a:off x="5260820" y="6309318"/>
              <a:ext cx="1152128" cy="430887"/>
            </a:xfrm>
            <a:prstGeom prst="rect">
              <a:avLst/>
            </a:prstGeom>
            <a:noFill/>
          </p:spPr>
          <p:txBody>
            <a:bodyPr wrap="square" rtlCol="0">
              <a:spAutoFit/>
            </a:bodyPr>
            <a:lstStyle/>
            <a:p>
              <a:r>
                <a:rPr lang="en-US" sz="1100" b="1" dirty="0"/>
                <a:t>E</a:t>
              </a:r>
              <a:r>
                <a:rPr lang="en-US" sz="1100" b="1" dirty="0" smtClean="0"/>
                <a:t>LF, orbit 756 2102UT 560km</a:t>
              </a:r>
              <a:endParaRPr lang="cs-CZ" sz="1100" b="1" dirty="0"/>
            </a:p>
          </p:txBody>
        </p:sp>
      </p:grpSp>
      <p:grpSp>
        <p:nvGrpSpPr>
          <p:cNvPr id="18" name="Skupina 17"/>
          <p:cNvGrpSpPr/>
          <p:nvPr/>
        </p:nvGrpSpPr>
        <p:grpSpPr>
          <a:xfrm>
            <a:off x="179512" y="3529281"/>
            <a:ext cx="3944960" cy="3216722"/>
            <a:chOff x="179512" y="3529281"/>
            <a:chExt cx="3944960" cy="3216722"/>
          </a:xfrm>
        </p:grpSpPr>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512" y="3829140"/>
              <a:ext cx="2097980" cy="29145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ovéPole 4"/>
            <p:cNvSpPr txBox="1"/>
            <p:nvPr/>
          </p:nvSpPr>
          <p:spPr>
            <a:xfrm>
              <a:off x="182778" y="3529281"/>
              <a:ext cx="1512168" cy="307777"/>
            </a:xfrm>
            <a:prstGeom prst="rect">
              <a:avLst/>
            </a:prstGeom>
            <a:noFill/>
          </p:spPr>
          <p:txBody>
            <a:bodyPr wrap="square" rtlCol="0">
              <a:spAutoFit/>
            </a:bodyPr>
            <a:lstStyle/>
            <a:p>
              <a:r>
                <a:rPr lang="en-US" sz="1400" dirty="0" smtClean="0">
                  <a:solidFill>
                    <a:srgbClr val="00B050"/>
                  </a:solidFill>
                </a:rPr>
                <a:t>OVK-ONCH (</a:t>
              </a:r>
              <a:r>
                <a:rPr lang="en-US" sz="1400" dirty="0" err="1" smtClean="0">
                  <a:solidFill>
                    <a:srgbClr val="00B050"/>
                  </a:solidFill>
                </a:rPr>
                <a:t>mgf</a:t>
              </a:r>
              <a:r>
                <a:rPr lang="en-US" sz="1400" dirty="0" smtClean="0">
                  <a:solidFill>
                    <a:srgbClr val="00B050"/>
                  </a:solidFill>
                </a:rPr>
                <a:t>)</a:t>
              </a:r>
              <a:endParaRPr lang="en-US" sz="1400" dirty="0">
                <a:solidFill>
                  <a:srgbClr val="00B050"/>
                </a:solidFill>
              </a:endParaRPr>
            </a:p>
          </p:txBody>
        </p:sp>
        <p:sp>
          <p:nvSpPr>
            <p:cNvPr id="6" name="TextovéPole 5"/>
            <p:cNvSpPr txBox="1"/>
            <p:nvPr/>
          </p:nvSpPr>
          <p:spPr>
            <a:xfrm>
              <a:off x="1259632" y="6315116"/>
              <a:ext cx="1152128" cy="430887"/>
            </a:xfrm>
            <a:prstGeom prst="rect">
              <a:avLst/>
            </a:prstGeom>
            <a:noFill/>
          </p:spPr>
          <p:txBody>
            <a:bodyPr wrap="square" rtlCol="0">
              <a:spAutoFit/>
            </a:bodyPr>
            <a:lstStyle/>
            <a:p>
              <a:r>
                <a:rPr lang="en-US" sz="1100" b="1" dirty="0" smtClean="0"/>
                <a:t>VLF, orbit 767 2122UT 632km</a:t>
              </a:r>
              <a:endParaRPr lang="cs-CZ" sz="1100" b="1" dirty="0"/>
            </a:p>
          </p:txBody>
        </p:sp>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67744" y="3829139"/>
              <a:ext cx="1856728" cy="29110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8" name="Přímá spojnice se šipkou 7"/>
            <p:cNvCxnSpPr/>
            <p:nvPr/>
          </p:nvCxnSpPr>
          <p:spPr>
            <a:xfrm>
              <a:off x="2875068" y="3804670"/>
              <a:ext cx="0" cy="144016"/>
            </a:xfrm>
            <a:prstGeom prst="straightConnector1">
              <a:avLst/>
            </a:prstGeom>
            <a:ln>
              <a:solidFill>
                <a:srgbClr val="00B0F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1" name="TextovéPole 10"/>
            <p:cNvSpPr txBox="1"/>
            <p:nvPr/>
          </p:nvSpPr>
          <p:spPr>
            <a:xfrm>
              <a:off x="2168338" y="5746119"/>
              <a:ext cx="502474" cy="646331"/>
            </a:xfrm>
            <a:prstGeom prst="rect">
              <a:avLst/>
            </a:prstGeom>
            <a:noFill/>
          </p:spPr>
          <p:txBody>
            <a:bodyPr wrap="square" rtlCol="0">
              <a:spAutoFit/>
            </a:bodyPr>
            <a:lstStyle/>
            <a:p>
              <a:r>
                <a:rPr lang="en-US" sz="1200" b="1" dirty="0" smtClean="0">
                  <a:solidFill>
                    <a:srgbClr val="7030A0"/>
                  </a:solidFill>
                </a:rPr>
                <a:t>Ni</a:t>
              </a:r>
            </a:p>
            <a:p>
              <a:r>
                <a:rPr lang="en-US" sz="1200" b="1" dirty="0" err="1" smtClean="0">
                  <a:solidFill>
                    <a:srgbClr val="7030A0"/>
                  </a:solidFill>
                </a:rPr>
                <a:t>TexXe</a:t>
              </a:r>
              <a:r>
                <a:rPr lang="en-US" sz="1200" b="1" dirty="0" smtClean="0">
                  <a:solidFill>
                    <a:srgbClr val="7030A0"/>
                  </a:solidFill>
                </a:rPr>
                <a:t>+</a:t>
              </a:r>
              <a:endParaRPr lang="cs-CZ" sz="1200" b="1" dirty="0">
                <a:solidFill>
                  <a:srgbClr val="7030A0"/>
                </a:solidFill>
              </a:endParaRPr>
            </a:p>
          </p:txBody>
        </p:sp>
        <p:sp>
          <p:nvSpPr>
            <p:cNvPr id="12" name="TextovéPole 11"/>
            <p:cNvSpPr txBox="1"/>
            <p:nvPr/>
          </p:nvSpPr>
          <p:spPr>
            <a:xfrm>
              <a:off x="2843808" y="3804670"/>
              <a:ext cx="792088" cy="261610"/>
            </a:xfrm>
            <a:prstGeom prst="rect">
              <a:avLst/>
            </a:prstGeom>
            <a:noFill/>
          </p:spPr>
          <p:txBody>
            <a:bodyPr wrap="square" rtlCol="0">
              <a:spAutoFit/>
            </a:bodyPr>
            <a:lstStyle/>
            <a:p>
              <a:r>
                <a:rPr lang="en-US" sz="1050" dirty="0" smtClean="0">
                  <a:solidFill>
                    <a:srgbClr val="FF0000"/>
                  </a:solidFill>
                </a:rPr>
                <a:t>saturation</a:t>
              </a:r>
              <a:endParaRPr lang="cs-CZ" sz="1050" dirty="0">
                <a:solidFill>
                  <a:srgbClr val="FF0000"/>
                </a:solidFill>
              </a:endParaRPr>
            </a:p>
          </p:txBody>
        </p:sp>
        <p:cxnSp>
          <p:nvCxnSpPr>
            <p:cNvPr id="14" name="Přímá spojnice 13"/>
            <p:cNvCxnSpPr/>
            <p:nvPr/>
          </p:nvCxnSpPr>
          <p:spPr>
            <a:xfrm>
              <a:off x="1835696" y="3804670"/>
              <a:ext cx="1039372" cy="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grpSp>
      <p:grpSp>
        <p:nvGrpSpPr>
          <p:cNvPr id="16" name="Skupina 15"/>
          <p:cNvGrpSpPr/>
          <p:nvPr/>
        </p:nvGrpSpPr>
        <p:grpSpPr>
          <a:xfrm>
            <a:off x="6325825" y="3829139"/>
            <a:ext cx="2414361" cy="2911065"/>
            <a:chOff x="6325825" y="3829139"/>
            <a:chExt cx="2414361" cy="2911065"/>
          </a:xfrm>
        </p:grpSpPr>
        <p:pic>
          <p:nvPicPr>
            <p:cNvPr id="102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25825" y="3829139"/>
              <a:ext cx="2414361" cy="29110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 name="TextovéPole 19"/>
            <p:cNvSpPr txBox="1"/>
            <p:nvPr/>
          </p:nvSpPr>
          <p:spPr>
            <a:xfrm>
              <a:off x="6412948" y="6408901"/>
              <a:ext cx="2047484" cy="261610"/>
            </a:xfrm>
            <a:prstGeom prst="rect">
              <a:avLst/>
            </a:prstGeom>
            <a:noFill/>
          </p:spPr>
          <p:txBody>
            <a:bodyPr wrap="square" rtlCol="0">
              <a:spAutoFit/>
            </a:bodyPr>
            <a:lstStyle/>
            <a:p>
              <a:r>
                <a:rPr lang="en-US" sz="1100" b="1" dirty="0" smtClean="0">
                  <a:solidFill>
                    <a:srgbClr val="7030A0"/>
                  </a:solidFill>
                </a:rPr>
                <a:t>Orbit 767 2120UT </a:t>
              </a:r>
              <a:endParaRPr lang="cs-CZ" sz="1100" b="1" dirty="0">
                <a:solidFill>
                  <a:srgbClr val="7030A0"/>
                </a:solidFill>
              </a:endParaRPr>
            </a:p>
          </p:txBody>
        </p:sp>
        <p:sp>
          <p:nvSpPr>
            <p:cNvPr id="21" name="TextovéPole 20"/>
            <p:cNvSpPr txBox="1"/>
            <p:nvPr/>
          </p:nvSpPr>
          <p:spPr>
            <a:xfrm>
              <a:off x="6516216" y="3933056"/>
              <a:ext cx="2047484" cy="261610"/>
            </a:xfrm>
            <a:prstGeom prst="rect">
              <a:avLst/>
            </a:prstGeom>
            <a:noFill/>
          </p:spPr>
          <p:txBody>
            <a:bodyPr wrap="square" rtlCol="0">
              <a:spAutoFit/>
            </a:bodyPr>
            <a:lstStyle/>
            <a:p>
              <a:r>
                <a:rPr lang="en-US" sz="1100" b="1" dirty="0" err="1" smtClean="0">
                  <a:solidFill>
                    <a:srgbClr val="7030A0"/>
                  </a:solidFill>
                </a:rPr>
                <a:t>Xe</a:t>
              </a:r>
              <a:r>
                <a:rPr lang="en-US" sz="1100" b="1" dirty="0" smtClean="0">
                  <a:solidFill>
                    <a:srgbClr val="7030A0"/>
                  </a:solidFill>
                </a:rPr>
                <a:t>+ current </a:t>
              </a:r>
              <a:endParaRPr lang="cs-CZ" sz="1100" b="1" dirty="0">
                <a:solidFill>
                  <a:srgbClr val="7030A0"/>
                </a:solidFill>
              </a:endParaRPr>
            </a:p>
          </p:txBody>
        </p:sp>
      </p:grpSp>
      <p:sp>
        <p:nvSpPr>
          <p:cNvPr id="25" name="TextovéPole 24"/>
          <p:cNvSpPr txBox="1"/>
          <p:nvPr/>
        </p:nvSpPr>
        <p:spPr>
          <a:xfrm>
            <a:off x="6300192" y="3553271"/>
            <a:ext cx="1512168" cy="307777"/>
          </a:xfrm>
          <a:prstGeom prst="rect">
            <a:avLst/>
          </a:prstGeom>
          <a:noFill/>
        </p:spPr>
        <p:txBody>
          <a:bodyPr wrap="square" rtlCol="0">
            <a:spAutoFit/>
          </a:bodyPr>
          <a:lstStyle/>
          <a:p>
            <a:r>
              <a:rPr lang="en-US" sz="1400" dirty="0" smtClean="0">
                <a:solidFill>
                  <a:srgbClr val="00B050"/>
                </a:solidFill>
              </a:rPr>
              <a:t>SGR-5/MNCH-2</a:t>
            </a:r>
            <a:endParaRPr lang="en-US" sz="1400" dirty="0">
              <a:solidFill>
                <a:srgbClr val="00B050"/>
              </a:solidFill>
            </a:endParaRPr>
          </a:p>
        </p:txBody>
      </p:sp>
      <p:sp>
        <p:nvSpPr>
          <p:cNvPr id="19" name="TextovéPole 18"/>
          <p:cNvSpPr txBox="1"/>
          <p:nvPr/>
        </p:nvSpPr>
        <p:spPr>
          <a:xfrm>
            <a:off x="2908604" y="3496893"/>
            <a:ext cx="3708412" cy="307777"/>
          </a:xfrm>
          <a:prstGeom prst="rect">
            <a:avLst/>
          </a:prstGeom>
          <a:noFill/>
        </p:spPr>
        <p:txBody>
          <a:bodyPr wrap="square" rtlCol="0">
            <a:spAutoFit/>
          </a:bodyPr>
          <a:lstStyle/>
          <a:p>
            <a:r>
              <a:rPr lang="en-US" sz="1400" dirty="0" smtClean="0">
                <a:solidFill>
                  <a:srgbClr val="FF0000"/>
                </a:solidFill>
              </a:rPr>
              <a:t>Envelope peaks at 0.04-0.08, 0.125, 0.17Hz</a:t>
            </a:r>
            <a:endParaRPr lang="cs-CZ" sz="1400" dirty="0">
              <a:solidFill>
                <a:srgbClr val="FF0000"/>
              </a:solidFill>
            </a:endParaRPr>
          </a:p>
        </p:txBody>
      </p:sp>
      <p:cxnSp>
        <p:nvCxnSpPr>
          <p:cNvPr id="23" name="Přímá spojnice 22"/>
          <p:cNvCxnSpPr/>
          <p:nvPr/>
        </p:nvCxnSpPr>
        <p:spPr>
          <a:xfrm>
            <a:off x="3180478" y="4113170"/>
            <a:ext cx="151756"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Přímá spojnice se šipkou 25"/>
          <p:cNvCxnSpPr/>
          <p:nvPr/>
        </p:nvCxnSpPr>
        <p:spPr>
          <a:xfrm flipV="1">
            <a:off x="3355679" y="3707159"/>
            <a:ext cx="655887" cy="406012"/>
          </a:xfrm>
          <a:prstGeom prst="straightConnector1">
            <a:avLst/>
          </a:prstGeom>
          <a:ln w="952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7" name="Zástupný symbol pro číslo snímku 6"/>
          <p:cNvSpPr>
            <a:spLocks noGrp="1"/>
          </p:cNvSpPr>
          <p:nvPr>
            <p:ph type="sldNum" sz="quarter" idx="11"/>
          </p:nvPr>
        </p:nvSpPr>
        <p:spPr/>
        <p:txBody>
          <a:bodyPr/>
          <a:lstStyle/>
          <a:p>
            <a:pPr algn="r"/>
            <a:fld id="{D4C49B74-5DB2-4B03-B1D2-7F6A3C51C318}" type="slidenum">
              <a:rPr lang="en-US" smtClean="0"/>
              <a:pPr algn="r"/>
              <a:t>35</a:t>
            </a:fld>
            <a:endParaRPr lang="en-US"/>
          </a:p>
        </p:txBody>
      </p:sp>
      <p:sp>
        <p:nvSpPr>
          <p:cNvPr id="10" name="TextovéPole 9"/>
          <p:cNvSpPr txBox="1"/>
          <p:nvPr/>
        </p:nvSpPr>
        <p:spPr>
          <a:xfrm>
            <a:off x="251520" y="3948686"/>
            <a:ext cx="976982" cy="923330"/>
          </a:xfrm>
          <a:prstGeom prst="rect">
            <a:avLst/>
          </a:prstGeom>
          <a:noFill/>
        </p:spPr>
        <p:txBody>
          <a:bodyPr wrap="square" rtlCol="0">
            <a:spAutoFit/>
          </a:bodyPr>
          <a:lstStyle/>
          <a:p>
            <a:r>
              <a:rPr lang="en-US" dirty="0" smtClean="0"/>
              <a:t>1kHz</a:t>
            </a:r>
          </a:p>
          <a:p>
            <a:endParaRPr lang="en-US" dirty="0"/>
          </a:p>
          <a:p>
            <a:r>
              <a:rPr lang="en-US" dirty="0" smtClean="0"/>
              <a:t>DC</a:t>
            </a:r>
            <a:endParaRPr lang="cs-CZ" dirty="0"/>
          </a:p>
        </p:txBody>
      </p:sp>
    </p:spTree>
    <p:extLst>
      <p:ext uri="{BB962C8B-B14F-4D97-AF65-F5344CB8AC3E}">
        <p14:creationId xmlns:p14="http://schemas.microsoft.com/office/powerpoint/2010/main" val="198362120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a:xfrm>
            <a:off x="395536" y="45223"/>
            <a:ext cx="8229600" cy="1143000"/>
          </a:xfrm>
        </p:spPr>
        <p:txBody>
          <a:bodyPr>
            <a:normAutofit fontScale="90000"/>
          </a:bodyPr>
          <a:lstStyle/>
          <a:p>
            <a:r>
              <a:rPr lang="en-US" dirty="0"/>
              <a:t>Waves generated during </a:t>
            </a:r>
            <a:r>
              <a:rPr lang="en-US" dirty="0" smtClean="0"/>
              <a:t>the DC/modulated electron beam emission </a:t>
            </a:r>
            <a:r>
              <a:rPr lang="en-US" dirty="0"/>
              <a:t>– near zone</a:t>
            </a:r>
            <a:endParaRPr lang="cs-CZ" dirty="0"/>
          </a:p>
        </p:txBody>
      </p:sp>
      <p:sp>
        <p:nvSpPr>
          <p:cNvPr id="4" name="Obdélník 3"/>
          <p:cNvSpPr/>
          <p:nvPr/>
        </p:nvSpPr>
        <p:spPr>
          <a:xfrm>
            <a:off x="6516216" y="980728"/>
            <a:ext cx="2494273" cy="369332"/>
          </a:xfrm>
          <a:prstGeom prst="rect">
            <a:avLst/>
          </a:prstGeom>
        </p:spPr>
        <p:txBody>
          <a:bodyPr wrap="none">
            <a:spAutoFit/>
          </a:bodyPr>
          <a:lstStyle/>
          <a:p>
            <a:r>
              <a:rPr lang="en-US" i="1" dirty="0" err="1" smtClean="0"/>
              <a:t>Baranets</a:t>
            </a:r>
            <a:r>
              <a:rPr lang="en-US" i="1" dirty="0" smtClean="0"/>
              <a:t> et </a:t>
            </a:r>
            <a:r>
              <a:rPr lang="en-US" i="1" dirty="0"/>
              <a:t>al., </a:t>
            </a:r>
            <a:r>
              <a:rPr lang="en-US" i="1" dirty="0" smtClean="0"/>
              <a:t>ASR1999</a:t>
            </a:r>
            <a:endParaRPr lang="cs-CZ" i="1" dirty="0"/>
          </a:p>
        </p:txBody>
      </p:sp>
      <p:grpSp>
        <p:nvGrpSpPr>
          <p:cNvPr id="26" name="Skupina 25"/>
          <p:cNvGrpSpPr/>
          <p:nvPr/>
        </p:nvGrpSpPr>
        <p:grpSpPr>
          <a:xfrm>
            <a:off x="7276487" y="1350060"/>
            <a:ext cx="1976033" cy="1748979"/>
            <a:chOff x="7276487" y="1350060"/>
            <a:chExt cx="1976033" cy="1748979"/>
          </a:xfrm>
        </p:grpSpPr>
        <p:grpSp>
          <p:nvGrpSpPr>
            <p:cNvPr id="6" name="Skupina 5"/>
            <p:cNvGrpSpPr/>
            <p:nvPr/>
          </p:nvGrpSpPr>
          <p:grpSpPr>
            <a:xfrm>
              <a:off x="7276487" y="1350060"/>
              <a:ext cx="1832017" cy="1748979"/>
              <a:chOff x="11886" y="5031123"/>
              <a:chExt cx="1832017" cy="1748979"/>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86" y="5031123"/>
                <a:ext cx="1832017" cy="17489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Ovál 4"/>
              <p:cNvSpPr/>
              <p:nvPr/>
            </p:nvSpPr>
            <p:spPr>
              <a:xfrm>
                <a:off x="11886" y="5031123"/>
                <a:ext cx="916008" cy="120618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sp>
          <p:nvSpPr>
            <p:cNvPr id="18" name="TextovéPole 17"/>
            <p:cNvSpPr txBox="1"/>
            <p:nvPr/>
          </p:nvSpPr>
          <p:spPr>
            <a:xfrm>
              <a:off x="8165250" y="1432529"/>
              <a:ext cx="1087270" cy="430887"/>
            </a:xfrm>
            <a:prstGeom prst="rect">
              <a:avLst/>
            </a:prstGeom>
            <a:noFill/>
          </p:spPr>
          <p:txBody>
            <a:bodyPr wrap="square" rtlCol="0">
              <a:spAutoFit/>
            </a:bodyPr>
            <a:lstStyle/>
            <a:p>
              <a:r>
                <a:rPr lang="en-US" sz="1100" dirty="0" err="1" smtClean="0"/>
                <a:t>pa_e</a:t>
              </a:r>
              <a:r>
                <a:rPr lang="en-US" sz="1100" dirty="0" smtClean="0"/>
                <a:t>   74-78</a:t>
              </a:r>
              <a:r>
                <a:rPr lang="cs-CZ" sz="1100" dirty="0" smtClean="0"/>
                <a:t>°</a:t>
              </a:r>
              <a:endParaRPr lang="en-US" sz="1100" dirty="0" smtClean="0"/>
            </a:p>
            <a:p>
              <a:r>
                <a:rPr lang="en-US" sz="1100" dirty="0" err="1" smtClean="0"/>
                <a:t>pa_xe</a:t>
              </a:r>
              <a:r>
                <a:rPr lang="en-US" sz="1100" dirty="0" smtClean="0"/>
                <a:t> 121-132</a:t>
              </a:r>
              <a:r>
                <a:rPr lang="cs-CZ" sz="1100" dirty="0" smtClean="0"/>
                <a:t>°</a:t>
              </a:r>
              <a:endParaRPr lang="cs-CZ" sz="1100" dirty="0"/>
            </a:p>
          </p:txBody>
        </p:sp>
      </p:grpSp>
      <p:grpSp>
        <p:nvGrpSpPr>
          <p:cNvPr id="25" name="Skupina 24"/>
          <p:cNvGrpSpPr/>
          <p:nvPr/>
        </p:nvGrpSpPr>
        <p:grpSpPr>
          <a:xfrm>
            <a:off x="4710545" y="3099039"/>
            <a:ext cx="4398526" cy="3695465"/>
            <a:chOff x="4710545" y="3099039"/>
            <a:chExt cx="4398526" cy="3695465"/>
          </a:xfrm>
        </p:grpSpPr>
        <p:grpSp>
          <p:nvGrpSpPr>
            <p:cNvPr id="16" name="Skupina 15"/>
            <p:cNvGrpSpPr/>
            <p:nvPr/>
          </p:nvGrpSpPr>
          <p:grpSpPr>
            <a:xfrm>
              <a:off x="4710545" y="3099039"/>
              <a:ext cx="4398526" cy="3695465"/>
              <a:chOff x="4710545" y="3099039"/>
              <a:chExt cx="4398526" cy="3695465"/>
            </a:xfrm>
          </p:grpSpPr>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0545" y="3099039"/>
                <a:ext cx="4398526" cy="36954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8" name="Přímá spojnice 7"/>
              <p:cNvCxnSpPr/>
              <p:nvPr/>
            </p:nvCxnSpPr>
            <p:spPr>
              <a:xfrm>
                <a:off x="7276487" y="5949280"/>
                <a:ext cx="1615993" cy="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sp>
            <p:nvSpPr>
              <p:cNvPr id="9" name="TextovéPole 8"/>
              <p:cNvSpPr txBox="1"/>
              <p:nvPr/>
            </p:nvSpPr>
            <p:spPr>
              <a:xfrm>
                <a:off x="7452320" y="5877272"/>
                <a:ext cx="1296144" cy="276999"/>
              </a:xfrm>
              <a:prstGeom prst="rect">
                <a:avLst/>
              </a:prstGeom>
              <a:noFill/>
            </p:spPr>
            <p:txBody>
              <a:bodyPr wrap="square" rtlCol="0">
                <a:spAutoFit/>
              </a:bodyPr>
              <a:lstStyle/>
              <a:p>
                <a:r>
                  <a:rPr lang="en-US" sz="1200" dirty="0">
                    <a:solidFill>
                      <a:srgbClr val="00B050"/>
                    </a:solidFill>
                  </a:rPr>
                  <a:t>n</a:t>
                </a:r>
                <a:r>
                  <a:rPr lang="en-US" sz="1200" dirty="0" smtClean="0">
                    <a:solidFill>
                      <a:srgbClr val="00B050"/>
                    </a:solidFill>
                  </a:rPr>
                  <a:t>eutral </a:t>
                </a:r>
                <a:r>
                  <a:rPr lang="en-US" sz="1200" dirty="0" err="1" smtClean="0">
                    <a:solidFill>
                      <a:srgbClr val="00B050"/>
                    </a:solidFill>
                  </a:rPr>
                  <a:t>Xe</a:t>
                </a:r>
                <a:endParaRPr lang="cs-CZ" sz="1200" dirty="0">
                  <a:solidFill>
                    <a:srgbClr val="00B050"/>
                  </a:solidFill>
                </a:endParaRPr>
              </a:p>
            </p:txBody>
          </p:sp>
          <p:sp>
            <p:nvSpPr>
              <p:cNvPr id="12" name="TextovéPole 11"/>
              <p:cNvSpPr txBox="1"/>
              <p:nvPr/>
            </p:nvSpPr>
            <p:spPr>
              <a:xfrm>
                <a:off x="5220072" y="5816297"/>
                <a:ext cx="1296144" cy="276999"/>
              </a:xfrm>
              <a:prstGeom prst="rect">
                <a:avLst/>
              </a:prstGeom>
              <a:noFill/>
            </p:spPr>
            <p:txBody>
              <a:bodyPr wrap="square" rtlCol="0">
                <a:spAutoFit/>
              </a:bodyPr>
              <a:lstStyle/>
              <a:p>
                <a:r>
                  <a:rPr lang="en-US" sz="1200" dirty="0">
                    <a:solidFill>
                      <a:srgbClr val="00B050"/>
                    </a:solidFill>
                  </a:rPr>
                  <a:t>n</a:t>
                </a:r>
                <a:r>
                  <a:rPr lang="en-US" sz="1200" dirty="0" smtClean="0">
                    <a:solidFill>
                      <a:srgbClr val="00B050"/>
                    </a:solidFill>
                  </a:rPr>
                  <a:t>eutral </a:t>
                </a:r>
                <a:r>
                  <a:rPr lang="en-US" sz="1200" dirty="0" err="1" smtClean="0">
                    <a:solidFill>
                      <a:srgbClr val="00B050"/>
                    </a:solidFill>
                  </a:rPr>
                  <a:t>Xe</a:t>
                </a:r>
                <a:endParaRPr lang="cs-CZ" sz="1200" dirty="0">
                  <a:solidFill>
                    <a:srgbClr val="00B050"/>
                  </a:solidFill>
                </a:endParaRPr>
              </a:p>
            </p:txBody>
          </p:sp>
          <p:cxnSp>
            <p:nvCxnSpPr>
              <p:cNvPr id="13" name="Přímá spojnice 12"/>
              <p:cNvCxnSpPr/>
              <p:nvPr/>
            </p:nvCxnSpPr>
            <p:spPr>
              <a:xfrm>
                <a:off x="5148064" y="5877272"/>
                <a:ext cx="1080120" cy="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5" name="Přímá spojnice 14"/>
              <p:cNvCxnSpPr/>
              <p:nvPr/>
            </p:nvCxnSpPr>
            <p:spPr>
              <a:xfrm>
                <a:off x="6228184" y="5877272"/>
                <a:ext cx="576064" cy="0"/>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7" name="Přímá spojnice 16"/>
              <p:cNvCxnSpPr/>
              <p:nvPr/>
            </p:nvCxnSpPr>
            <p:spPr>
              <a:xfrm>
                <a:off x="4860032" y="5877272"/>
                <a:ext cx="288032" cy="0"/>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sp>
            <p:nvSpPr>
              <p:cNvPr id="19" name="TextovéPole 18"/>
              <p:cNvSpPr txBox="1"/>
              <p:nvPr/>
            </p:nvSpPr>
            <p:spPr>
              <a:xfrm>
                <a:off x="6300192" y="5816297"/>
                <a:ext cx="648072" cy="276999"/>
              </a:xfrm>
              <a:prstGeom prst="rect">
                <a:avLst/>
              </a:prstGeom>
              <a:noFill/>
            </p:spPr>
            <p:txBody>
              <a:bodyPr wrap="square" rtlCol="0">
                <a:spAutoFit/>
              </a:bodyPr>
              <a:lstStyle/>
              <a:p>
                <a:r>
                  <a:rPr lang="en-US" sz="1200" dirty="0" err="1" smtClean="0">
                    <a:solidFill>
                      <a:srgbClr val="0070C0"/>
                    </a:solidFill>
                  </a:rPr>
                  <a:t>Xe</a:t>
                </a:r>
                <a:r>
                  <a:rPr lang="en-US" sz="1200" dirty="0" smtClean="0">
                    <a:solidFill>
                      <a:srgbClr val="0070C0"/>
                    </a:solidFill>
                  </a:rPr>
                  <a:t>+</a:t>
                </a:r>
                <a:endParaRPr lang="cs-CZ" sz="1200" dirty="0">
                  <a:solidFill>
                    <a:srgbClr val="0070C0"/>
                  </a:solidFill>
                </a:endParaRPr>
              </a:p>
            </p:txBody>
          </p:sp>
          <p:sp>
            <p:nvSpPr>
              <p:cNvPr id="20" name="TextovéPole 19"/>
              <p:cNvSpPr txBox="1"/>
              <p:nvPr/>
            </p:nvSpPr>
            <p:spPr>
              <a:xfrm>
                <a:off x="5076056" y="5086857"/>
                <a:ext cx="1404156" cy="276999"/>
              </a:xfrm>
              <a:prstGeom prst="rect">
                <a:avLst/>
              </a:prstGeom>
              <a:noFill/>
            </p:spPr>
            <p:txBody>
              <a:bodyPr wrap="square" rtlCol="0">
                <a:spAutoFit/>
              </a:bodyPr>
              <a:lstStyle/>
              <a:p>
                <a:r>
                  <a:rPr lang="en-US" sz="1200" dirty="0" smtClean="0">
                    <a:solidFill>
                      <a:srgbClr val="FF0000"/>
                    </a:solidFill>
                  </a:rPr>
                  <a:t>15.6kHz  dc     S250</a:t>
                </a:r>
                <a:endParaRPr lang="cs-CZ" sz="1200" dirty="0">
                  <a:solidFill>
                    <a:srgbClr val="FF0000"/>
                  </a:solidFill>
                </a:endParaRPr>
              </a:p>
            </p:txBody>
          </p:sp>
          <p:sp>
            <p:nvSpPr>
              <p:cNvPr id="21" name="TextovéPole 20"/>
              <p:cNvSpPr txBox="1"/>
              <p:nvPr/>
            </p:nvSpPr>
            <p:spPr>
              <a:xfrm>
                <a:off x="7380312" y="5085184"/>
                <a:ext cx="1512168" cy="276999"/>
              </a:xfrm>
              <a:prstGeom prst="rect">
                <a:avLst/>
              </a:prstGeom>
              <a:noFill/>
            </p:spPr>
            <p:txBody>
              <a:bodyPr wrap="square" rtlCol="0">
                <a:spAutoFit/>
              </a:bodyPr>
              <a:lstStyle/>
              <a:p>
                <a:r>
                  <a:rPr lang="en-US" sz="1200" dirty="0" smtClean="0">
                    <a:solidFill>
                      <a:srgbClr val="FF0000"/>
                    </a:solidFill>
                  </a:rPr>
                  <a:t>dc                          S250</a:t>
                </a:r>
                <a:endParaRPr lang="cs-CZ" sz="1200" dirty="0">
                  <a:solidFill>
                    <a:srgbClr val="FF0000"/>
                  </a:solidFill>
                </a:endParaRPr>
              </a:p>
            </p:txBody>
          </p:sp>
        </p:grpSp>
        <p:cxnSp>
          <p:nvCxnSpPr>
            <p:cNvPr id="24" name="Přímá spojnice se šipkou 23"/>
            <p:cNvCxnSpPr/>
            <p:nvPr/>
          </p:nvCxnSpPr>
          <p:spPr>
            <a:xfrm>
              <a:off x="5395348" y="5301208"/>
              <a:ext cx="0" cy="216024"/>
            </a:xfrm>
            <a:prstGeom prst="straightConnector1">
              <a:avLst/>
            </a:prstGeom>
            <a:ln>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28" name="TextovéPole 27"/>
          <p:cNvSpPr txBox="1"/>
          <p:nvPr/>
        </p:nvSpPr>
        <p:spPr>
          <a:xfrm>
            <a:off x="7236296" y="3121223"/>
            <a:ext cx="1512168" cy="307777"/>
          </a:xfrm>
          <a:prstGeom prst="rect">
            <a:avLst/>
          </a:prstGeom>
          <a:noFill/>
        </p:spPr>
        <p:txBody>
          <a:bodyPr wrap="square" rtlCol="0">
            <a:spAutoFit/>
          </a:bodyPr>
          <a:lstStyle/>
          <a:p>
            <a:r>
              <a:rPr lang="en-US" sz="1400" dirty="0" smtClean="0">
                <a:solidFill>
                  <a:srgbClr val="00B050"/>
                </a:solidFill>
              </a:rPr>
              <a:t>KM-10</a:t>
            </a:r>
            <a:endParaRPr lang="en-US" sz="1400" dirty="0">
              <a:solidFill>
                <a:srgbClr val="00B050"/>
              </a:solidFill>
            </a:endParaRPr>
          </a:p>
        </p:txBody>
      </p:sp>
      <p:sp>
        <p:nvSpPr>
          <p:cNvPr id="22" name="TextovéPole 21"/>
          <p:cNvSpPr txBox="1"/>
          <p:nvPr/>
        </p:nvSpPr>
        <p:spPr>
          <a:xfrm>
            <a:off x="5076056" y="3049215"/>
            <a:ext cx="1512168" cy="307777"/>
          </a:xfrm>
          <a:prstGeom prst="rect">
            <a:avLst/>
          </a:prstGeom>
          <a:noFill/>
        </p:spPr>
        <p:txBody>
          <a:bodyPr wrap="square" rtlCol="0">
            <a:spAutoFit/>
          </a:bodyPr>
          <a:lstStyle/>
          <a:p>
            <a:r>
              <a:rPr lang="en-US" sz="1400" dirty="0" smtClean="0">
                <a:solidFill>
                  <a:srgbClr val="00B050"/>
                </a:solidFill>
              </a:rPr>
              <a:t>SGR-5/ONCH</a:t>
            </a:r>
            <a:endParaRPr lang="en-US" sz="1400" dirty="0">
              <a:solidFill>
                <a:srgbClr val="00B050"/>
              </a:solidFill>
            </a:endParaRPr>
          </a:p>
        </p:txBody>
      </p:sp>
      <p:sp>
        <p:nvSpPr>
          <p:cNvPr id="30" name="Zástupný symbol pro text 1"/>
          <p:cNvSpPr>
            <a:spLocks noGrp="1"/>
          </p:cNvSpPr>
          <p:nvPr>
            <p:ph type="body" idx="1"/>
          </p:nvPr>
        </p:nvSpPr>
        <p:spPr>
          <a:xfrm>
            <a:off x="324445" y="1470532"/>
            <a:ext cx="7127875" cy="5257800"/>
          </a:xfrm>
        </p:spPr>
        <p:txBody>
          <a:bodyPr>
            <a:normAutofit lnSpcReduction="10000"/>
          </a:bodyPr>
          <a:lstStyle/>
          <a:p>
            <a:pPr>
              <a:spcAft>
                <a:spcPts val="600"/>
              </a:spcAft>
            </a:pPr>
            <a:r>
              <a:rPr lang="en-US" sz="1600" dirty="0" smtClean="0"/>
              <a:t>UEM-2 S250, UPM neutral/F0 mode, at day side, alt 450-470km,                         </a:t>
            </a:r>
            <a:r>
              <a:rPr lang="el-GR" sz="1400" dirty="0" smtClean="0"/>
              <a:t>ω</a:t>
            </a:r>
            <a:r>
              <a:rPr lang="en-US" sz="1400" baseline="-25000" dirty="0" err="1" smtClean="0"/>
              <a:t>pe</a:t>
            </a:r>
            <a:r>
              <a:rPr lang="en-US" sz="1400" dirty="0" smtClean="0"/>
              <a:t>/2</a:t>
            </a:r>
            <a:r>
              <a:rPr lang="el-GR" sz="1400" dirty="0" smtClean="0"/>
              <a:t>π</a:t>
            </a:r>
            <a:r>
              <a:rPr lang="en-US" sz="1400" dirty="0" smtClean="0"/>
              <a:t> ~4.8-4.9MHz, </a:t>
            </a:r>
            <a:r>
              <a:rPr lang="el-GR" sz="1400" dirty="0" smtClean="0"/>
              <a:t>ω</a:t>
            </a:r>
            <a:r>
              <a:rPr lang="en-US" sz="1400" baseline="-25000" dirty="0" err="1" smtClean="0"/>
              <a:t>ce</a:t>
            </a:r>
            <a:r>
              <a:rPr lang="en-US" sz="1400" dirty="0" smtClean="0"/>
              <a:t>/2</a:t>
            </a:r>
            <a:r>
              <a:rPr lang="el-GR" sz="1400" dirty="0"/>
              <a:t>π</a:t>
            </a:r>
            <a:r>
              <a:rPr lang="en-US" sz="1400" dirty="0"/>
              <a:t> </a:t>
            </a:r>
            <a:r>
              <a:rPr lang="en-US" sz="1400" dirty="0" smtClean="0"/>
              <a:t>~1.1-1.2MHz </a:t>
            </a:r>
          </a:p>
          <a:p>
            <a:pPr>
              <a:spcAft>
                <a:spcPts val="600"/>
              </a:spcAft>
            </a:pPr>
            <a:r>
              <a:rPr lang="en-US" sz="1600" dirty="0"/>
              <a:t>Alfven wave </a:t>
            </a:r>
            <a:r>
              <a:rPr lang="en-US" sz="1600" dirty="0" smtClean="0"/>
              <a:t>excitation </a:t>
            </a:r>
            <a:r>
              <a:rPr lang="en-US" sz="1600" dirty="0"/>
              <a:t>in VLF </a:t>
            </a:r>
            <a:r>
              <a:rPr lang="en-US" sz="1600" dirty="0" smtClean="0"/>
              <a:t>range, transverse plasma heating,                                                     Ni perturbations</a:t>
            </a:r>
          </a:p>
          <a:p>
            <a:pPr>
              <a:spcAft>
                <a:spcPts val="600"/>
              </a:spcAft>
            </a:pPr>
            <a:r>
              <a:rPr lang="en-US" sz="1600" dirty="0" smtClean="0"/>
              <a:t>Beam-plasma discharge not occurred during this quasi-transverse injection, conditions for the beam-plasma instability development / suppression investigated in the paper </a:t>
            </a:r>
          </a:p>
          <a:p>
            <a:pPr>
              <a:spcAft>
                <a:spcPts val="600"/>
              </a:spcAft>
            </a:pPr>
            <a:r>
              <a:rPr lang="en-US" sz="1600" dirty="0" smtClean="0"/>
              <a:t>BPI =&gt; excitation of waves </a:t>
            </a:r>
            <a:r>
              <a:rPr lang="el-GR" sz="1600" dirty="0" smtClean="0"/>
              <a:t>ω≤ω</a:t>
            </a:r>
            <a:r>
              <a:rPr lang="en-US" sz="1600" baseline="-25000" dirty="0" smtClean="0"/>
              <a:t>ci </a:t>
            </a:r>
            <a:r>
              <a:rPr lang="en-US" sz="1600" dirty="0" smtClean="0"/>
              <a:t>(growth                                                                          of VLF waves)</a:t>
            </a:r>
          </a:p>
          <a:p>
            <a:pPr>
              <a:spcAft>
                <a:spcPts val="600"/>
              </a:spcAft>
            </a:pPr>
            <a:r>
              <a:rPr lang="en-US" sz="1600" dirty="0" smtClean="0"/>
              <a:t>Thermal spread of beam electrons =&gt; decay                                                                     of these VLF waves </a:t>
            </a:r>
          </a:p>
          <a:p>
            <a:pPr>
              <a:spcAft>
                <a:spcPts val="600"/>
              </a:spcAft>
            </a:pPr>
            <a:r>
              <a:rPr lang="en-US" sz="1600" dirty="0" smtClean="0"/>
              <a:t>Anisotropic plasma heating  and modulation                                                                   of ion flows near s/c, its efficiency decreases                                                                   when  e-beam edge p.a. &gt;90</a:t>
            </a:r>
            <a:r>
              <a:rPr lang="cs-CZ" sz="1600" dirty="0" smtClean="0"/>
              <a:t>° (</a:t>
            </a:r>
            <a:r>
              <a:rPr lang="en-US" sz="1600" dirty="0" smtClean="0"/>
              <a:t>for DC injection)</a:t>
            </a:r>
          </a:p>
          <a:p>
            <a:pPr>
              <a:spcAft>
                <a:spcPts val="600"/>
              </a:spcAft>
            </a:pPr>
            <a:r>
              <a:rPr lang="en-US" sz="1600" dirty="0" smtClean="0"/>
              <a:t>Decrease of integral ion flux densities </a:t>
            </a:r>
            <a:r>
              <a:rPr lang="en-US" sz="1600" dirty="0" err="1" smtClean="0"/>
              <a:t>j</a:t>
            </a:r>
            <a:r>
              <a:rPr lang="en-US" sz="1600" baseline="-25000" dirty="0" err="1" smtClean="0"/>
              <a:t>ix</a:t>
            </a:r>
            <a:r>
              <a:rPr lang="en-US" sz="1600" dirty="0" smtClean="0"/>
              <a:t> at                                                                                                                        7-9 (~O+) and 13-15eV (~ NO+/O2+) interpreted                                                             as a result of resonant coupling with the excited                                                       VLF waves</a:t>
            </a:r>
          </a:p>
          <a:p>
            <a:pPr>
              <a:spcAft>
                <a:spcPts val="600"/>
              </a:spcAft>
            </a:pPr>
            <a:r>
              <a:rPr lang="en-US" sz="1600" dirty="0" smtClean="0"/>
              <a:t>Observed anomalous resonant  |</a:t>
            </a:r>
            <a:r>
              <a:rPr lang="el-GR" sz="1600" dirty="0" smtClean="0"/>
              <a:t>δ</a:t>
            </a:r>
            <a:r>
              <a:rPr lang="en-US" sz="1600" dirty="0" smtClean="0"/>
              <a:t>B| -&gt; 500nT                                                                    </a:t>
            </a:r>
            <a:r>
              <a:rPr lang="en-US" sz="1400" dirty="0" smtClean="0"/>
              <a:t>(calc. value from beam current and size ~10-12nT),                                                                               </a:t>
            </a:r>
            <a:r>
              <a:rPr lang="el-GR" sz="1400" dirty="0" smtClean="0"/>
              <a:t>δ</a:t>
            </a:r>
            <a:r>
              <a:rPr lang="en-US" sz="1400" dirty="0" err="1" smtClean="0"/>
              <a:t>Bz</a:t>
            </a:r>
            <a:r>
              <a:rPr lang="en-US" sz="1400" dirty="0" smtClean="0"/>
              <a:t> -&gt; 70 </a:t>
            </a:r>
            <a:r>
              <a:rPr lang="en-US" sz="1400" dirty="0" err="1" smtClean="0"/>
              <a:t>nT</a:t>
            </a:r>
            <a:r>
              <a:rPr lang="en-US" sz="1400" dirty="0" smtClean="0"/>
              <a:t> – primary beam /return currents w. BPI</a:t>
            </a:r>
            <a:endParaRPr lang="cs-CZ" sz="1400" dirty="0"/>
          </a:p>
        </p:txBody>
      </p:sp>
      <p:sp>
        <p:nvSpPr>
          <p:cNvPr id="31" name="Obdélník 30"/>
          <p:cNvSpPr/>
          <p:nvPr/>
        </p:nvSpPr>
        <p:spPr>
          <a:xfrm>
            <a:off x="6516216" y="764704"/>
            <a:ext cx="2521075" cy="369332"/>
          </a:xfrm>
          <a:prstGeom prst="rect">
            <a:avLst/>
          </a:prstGeom>
        </p:spPr>
        <p:txBody>
          <a:bodyPr wrap="none">
            <a:spAutoFit/>
          </a:bodyPr>
          <a:lstStyle/>
          <a:p>
            <a:r>
              <a:rPr lang="en-US" i="1" dirty="0" err="1" smtClean="0"/>
              <a:t>Oraevsky</a:t>
            </a:r>
            <a:r>
              <a:rPr lang="en-US" i="1" dirty="0" smtClean="0"/>
              <a:t> et </a:t>
            </a:r>
            <a:r>
              <a:rPr lang="en-US" i="1" dirty="0"/>
              <a:t>al., </a:t>
            </a:r>
            <a:r>
              <a:rPr lang="en-US" i="1" dirty="0" smtClean="0"/>
              <a:t>PPR2001</a:t>
            </a:r>
            <a:endParaRPr lang="cs-CZ" i="1" dirty="0"/>
          </a:p>
        </p:txBody>
      </p:sp>
      <p:sp>
        <p:nvSpPr>
          <p:cNvPr id="2" name="Zástupný symbol pro číslo snímku 1"/>
          <p:cNvSpPr>
            <a:spLocks noGrp="1"/>
          </p:cNvSpPr>
          <p:nvPr>
            <p:ph type="sldNum" sz="quarter" idx="11"/>
          </p:nvPr>
        </p:nvSpPr>
        <p:spPr/>
        <p:txBody>
          <a:bodyPr/>
          <a:lstStyle/>
          <a:p>
            <a:pPr algn="r"/>
            <a:fld id="{D4C49B74-5DB2-4B03-B1D2-7F6A3C51C318}" type="slidenum">
              <a:rPr lang="en-US" smtClean="0"/>
              <a:pPr algn="r"/>
              <a:t>36</a:t>
            </a:fld>
            <a:endParaRPr lang="en-US"/>
          </a:p>
        </p:txBody>
      </p:sp>
    </p:spTree>
    <p:extLst>
      <p:ext uri="{BB962C8B-B14F-4D97-AF65-F5344CB8AC3E}">
        <p14:creationId xmlns:p14="http://schemas.microsoft.com/office/powerpoint/2010/main" val="138096938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text 1"/>
          <p:cNvSpPr>
            <a:spLocks noGrp="1"/>
          </p:cNvSpPr>
          <p:nvPr>
            <p:ph type="body" idx="1"/>
          </p:nvPr>
        </p:nvSpPr>
        <p:spPr>
          <a:xfrm>
            <a:off x="107504" y="1350060"/>
            <a:ext cx="8136904" cy="4776103"/>
          </a:xfrm>
        </p:spPr>
        <p:txBody>
          <a:bodyPr>
            <a:normAutofit/>
          </a:bodyPr>
          <a:lstStyle/>
          <a:p>
            <a:r>
              <a:rPr lang="en-US" sz="1600" dirty="0" smtClean="0"/>
              <a:t>For various ambient conditions and injection configurations different patterns of harmonics of </a:t>
            </a:r>
            <a:r>
              <a:rPr lang="el-GR" sz="1600" dirty="0"/>
              <a:t>ω</a:t>
            </a:r>
            <a:r>
              <a:rPr lang="en-US" sz="1600" baseline="-25000" dirty="0" err="1"/>
              <a:t>ce</a:t>
            </a:r>
            <a:r>
              <a:rPr lang="en-US" sz="1600" dirty="0"/>
              <a:t>,</a:t>
            </a:r>
            <a:r>
              <a:rPr lang="el-GR" sz="1600" dirty="0"/>
              <a:t> ω</a:t>
            </a:r>
            <a:r>
              <a:rPr lang="en-US" sz="1600" baseline="-25000" dirty="0" err="1" smtClean="0"/>
              <a:t>pe</a:t>
            </a:r>
            <a:r>
              <a:rPr lang="en-US" sz="1600" baseline="-25000" dirty="0" smtClean="0"/>
              <a:t>, </a:t>
            </a:r>
            <a:r>
              <a:rPr lang="el-GR" sz="1600" dirty="0" smtClean="0"/>
              <a:t>ω</a:t>
            </a:r>
            <a:r>
              <a:rPr lang="en-US" sz="1600" baseline="-25000" dirty="0" smtClean="0"/>
              <a:t>UHR</a:t>
            </a:r>
            <a:r>
              <a:rPr lang="en-US" sz="1600" dirty="0" smtClean="0"/>
              <a:t> are resolved in the HF spectra (PRS) obtained at IK-25. Harmonics of the beam modulation frequency resolved in the S250 mode.</a:t>
            </a:r>
            <a:endParaRPr lang="cs-CZ" sz="1200" dirty="0">
              <a:solidFill>
                <a:schemeClr val="tx2">
                  <a:lumMod val="60000"/>
                  <a:lumOff val="40000"/>
                </a:schemeClr>
              </a:solidFill>
            </a:endParaRPr>
          </a:p>
        </p:txBody>
      </p:sp>
      <p:sp>
        <p:nvSpPr>
          <p:cNvPr id="3" name="Nadpis 2"/>
          <p:cNvSpPr>
            <a:spLocks noGrp="1"/>
          </p:cNvSpPr>
          <p:nvPr>
            <p:ph type="title"/>
          </p:nvPr>
        </p:nvSpPr>
        <p:spPr>
          <a:xfrm>
            <a:off x="376477" y="116632"/>
            <a:ext cx="8229600" cy="1143000"/>
          </a:xfrm>
        </p:spPr>
        <p:txBody>
          <a:bodyPr>
            <a:normAutofit fontScale="90000"/>
          </a:bodyPr>
          <a:lstStyle/>
          <a:p>
            <a:r>
              <a:rPr lang="en-US" dirty="0" smtClean="0"/>
              <a:t>HF waves excited by the pulsed electron beam – near zone</a:t>
            </a:r>
            <a:endParaRPr lang="cs-CZ" dirty="0"/>
          </a:p>
        </p:txBody>
      </p:sp>
      <p:sp>
        <p:nvSpPr>
          <p:cNvPr id="4" name="Obdélník 3"/>
          <p:cNvSpPr/>
          <p:nvPr/>
        </p:nvSpPr>
        <p:spPr>
          <a:xfrm>
            <a:off x="2988273" y="6473661"/>
            <a:ext cx="2123787" cy="369332"/>
          </a:xfrm>
          <a:prstGeom prst="rect">
            <a:avLst/>
          </a:prstGeom>
        </p:spPr>
        <p:txBody>
          <a:bodyPr wrap="none">
            <a:spAutoFit/>
          </a:bodyPr>
          <a:lstStyle/>
          <a:p>
            <a:r>
              <a:rPr lang="en-US" i="1" dirty="0" err="1" smtClean="0"/>
              <a:t>Budko</a:t>
            </a:r>
            <a:r>
              <a:rPr lang="en-US" i="1" dirty="0" smtClean="0"/>
              <a:t> et </a:t>
            </a:r>
            <a:r>
              <a:rPr lang="en-US" i="1" dirty="0"/>
              <a:t>al., </a:t>
            </a:r>
            <a:r>
              <a:rPr lang="en-US" i="1" dirty="0" smtClean="0"/>
              <a:t>GA2003</a:t>
            </a:r>
            <a:endParaRPr lang="cs-CZ" i="1" dirty="0"/>
          </a:p>
        </p:txBody>
      </p:sp>
      <p:grpSp>
        <p:nvGrpSpPr>
          <p:cNvPr id="51" name="Skupina 50"/>
          <p:cNvGrpSpPr/>
          <p:nvPr/>
        </p:nvGrpSpPr>
        <p:grpSpPr>
          <a:xfrm>
            <a:off x="0" y="2251818"/>
            <a:ext cx="2940934" cy="4606182"/>
            <a:chOff x="0" y="2251818"/>
            <a:chExt cx="2940934" cy="4606182"/>
          </a:xfrm>
        </p:grpSpPr>
        <p:grpSp>
          <p:nvGrpSpPr>
            <p:cNvPr id="31" name="Skupina 30"/>
            <p:cNvGrpSpPr/>
            <p:nvPr/>
          </p:nvGrpSpPr>
          <p:grpSpPr>
            <a:xfrm>
              <a:off x="0" y="2251818"/>
              <a:ext cx="2940934" cy="4606182"/>
              <a:chOff x="0" y="2251818"/>
              <a:chExt cx="2940934" cy="4606182"/>
            </a:xfrm>
          </p:grpSpPr>
          <p:grpSp>
            <p:nvGrpSpPr>
              <p:cNvPr id="23" name="Skupina 22"/>
              <p:cNvGrpSpPr/>
              <p:nvPr/>
            </p:nvGrpSpPr>
            <p:grpSpPr>
              <a:xfrm>
                <a:off x="0" y="2260565"/>
                <a:ext cx="2940934" cy="4597435"/>
                <a:chOff x="0" y="2260565"/>
                <a:chExt cx="2940934" cy="4597435"/>
              </a:xfrm>
            </p:grpSpPr>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967037"/>
                  <a:ext cx="2919413" cy="3890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ovéPole 4"/>
                <p:cNvSpPr txBox="1"/>
                <p:nvPr/>
              </p:nvSpPr>
              <p:spPr>
                <a:xfrm>
                  <a:off x="53788" y="2444137"/>
                  <a:ext cx="936104" cy="523220"/>
                </a:xfrm>
                <a:prstGeom prst="rect">
                  <a:avLst/>
                </a:prstGeom>
                <a:solidFill>
                  <a:schemeClr val="bg1"/>
                </a:solidFill>
              </p:spPr>
              <p:txBody>
                <a:bodyPr wrap="square" rtlCol="0">
                  <a:spAutoFit/>
                </a:bodyPr>
                <a:lstStyle/>
                <a:p>
                  <a:r>
                    <a:rPr lang="en-US" sz="1400" dirty="0" smtClean="0"/>
                    <a:t>Orbit266, </a:t>
                  </a:r>
                </a:p>
                <a:p>
                  <a:r>
                    <a:rPr lang="en-US" sz="1400" dirty="0" smtClean="0"/>
                    <a:t>S250</a:t>
                  </a:r>
                  <a:endParaRPr lang="cs-CZ" sz="1400" dirty="0"/>
                </a:p>
              </p:txBody>
            </p:sp>
            <p:cxnSp>
              <p:nvCxnSpPr>
                <p:cNvPr id="14" name="Přímá spojnice se šipkou 13"/>
                <p:cNvCxnSpPr/>
                <p:nvPr/>
              </p:nvCxnSpPr>
              <p:spPr>
                <a:xfrm>
                  <a:off x="2291189" y="4074973"/>
                  <a:ext cx="0" cy="2090331"/>
                </a:xfrm>
                <a:prstGeom prst="straightConnector1">
                  <a:avLst/>
                </a:prstGeom>
                <a:ln>
                  <a:solidFill>
                    <a:srgbClr val="92D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8" name="Přímá spojnice se šipkou 37"/>
                <p:cNvCxnSpPr/>
                <p:nvPr/>
              </p:nvCxnSpPr>
              <p:spPr>
                <a:xfrm>
                  <a:off x="1395833" y="4074973"/>
                  <a:ext cx="0" cy="362139"/>
                </a:xfrm>
                <a:prstGeom prst="straightConnector1">
                  <a:avLst/>
                </a:prstGeom>
                <a:ln>
                  <a:solidFill>
                    <a:srgbClr val="92D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0" name="Přímá spojnice se šipkou 39"/>
                <p:cNvCxnSpPr/>
                <p:nvPr/>
              </p:nvCxnSpPr>
              <p:spPr>
                <a:xfrm>
                  <a:off x="1522546" y="4074973"/>
                  <a:ext cx="0" cy="1370251"/>
                </a:xfrm>
                <a:prstGeom prst="straightConnector1">
                  <a:avLst/>
                </a:prstGeom>
                <a:ln>
                  <a:solidFill>
                    <a:srgbClr val="92D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5124"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1600" y="2260565"/>
                  <a:ext cx="1969334" cy="8441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28" name="TextovéPole 27"/>
              <p:cNvSpPr txBox="1"/>
              <p:nvPr/>
            </p:nvSpPr>
            <p:spPr>
              <a:xfrm>
                <a:off x="1078209" y="2251818"/>
                <a:ext cx="576064" cy="577081"/>
              </a:xfrm>
              <a:prstGeom prst="rect">
                <a:avLst/>
              </a:prstGeom>
              <a:noFill/>
            </p:spPr>
            <p:txBody>
              <a:bodyPr wrap="square" rtlCol="0">
                <a:spAutoFit/>
              </a:bodyPr>
              <a:lstStyle/>
              <a:p>
                <a:r>
                  <a:rPr lang="en-US" sz="1050" dirty="0" err="1" smtClean="0">
                    <a:solidFill>
                      <a:srgbClr val="FF0000"/>
                    </a:solidFill>
                  </a:rPr>
                  <a:t>Ibe</a:t>
                </a:r>
                <a:endParaRPr lang="en-US" sz="1050" dirty="0" smtClean="0">
                  <a:solidFill>
                    <a:srgbClr val="FF0000"/>
                  </a:solidFill>
                </a:endParaRPr>
              </a:p>
              <a:p>
                <a:endParaRPr lang="en-US" sz="1050" dirty="0">
                  <a:solidFill>
                    <a:srgbClr val="FF0000"/>
                  </a:solidFill>
                </a:endParaRPr>
              </a:p>
              <a:p>
                <a:r>
                  <a:rPr lang="en-US" sz="1050" dirty="0" err="1" smtClean="0">
                    <a:solidFill>
                      <a:srgbClr val="FF0000"/>
                    </a:solidFill>
                  </a:rPr>
                  <a:t>Ibi</a:t>
                </a:r>
                <a:endParaRPr lang="cs-CZ" sz="1050" dirty="0">
                  <a:solidFill>
                    <a:srgbClr val="FF0000"/>
                  </a:solidFill>
                </a:endParaRPr>
              </a:p>
            </p:txBody>
          </p:sp>
        </p:grpSp>
        <p:sp>
          <p:nvSpPr>
            <p:cNvPr id="32" name="TextovéPole 31"/>
            <p:cNvSpPr txBox="1"/>
            <p:nvPr/>
          </p:nvSpPr>
          <p:spPr>
            <a:xfrm>
              <a:off x="307578" y="5589240"/>
              <a:ext cx="2304256" cy="276999"/>
            </a:xfrm>
            <a:prstGeom prst="rect">
              <a:avLst/>
            </a:prstGeom>
            <a:noFill/>
          </p:spPr>
          <p:txBody>
            <a:bodyPr wrap="square" rtlCol="0">
              <a:spAutoFit/>
            </a:bodyPr>
            <a:lstStyle/>
            <a:p>
              <a:r>
                <a:rPr lang="en-US" sz="1200" dirty="0" smtClean="0"/>
                <a:t>S250/</a:t>
              </a:r>
              <a:r>
                <a:rPr lang="en-US" sz="1200" dirty="0" err="1" smtClean="0"/>
                <a:t>Xe</a:t>
              </a:r>
              <a:r>
                <a:rPr lang="en-US" sz="1200" dirty="0" smtClean="0"/>
                <a:t>+</a:t>
              </a:r>
              <a:endParaRPr lang="cs-CZ" sz="1200" dirty="0"/>
            </a:p>
          </p:txBody>
        </p:sp>
        <p:sp>
          <p:nvSpPr>
            <p:cNvPr id="52" name="TextovéPole 51"/>
            <p:cNvSpPr txBox="1"/>
            <p:nvPr/>
          </p:nvSpPr>
          <p:spPr>
            <a:xfrm>
              <a:off x="502145" y="6381328"/>
              <a:ext cx="2304256" cy="276999"/>
            </a:xfrm>
            <a:prstGeom prst="rect">
              <a:avLst/>
            </a:prstGeom>
            <a:noFill/>
          </p:spPr>
          <p:txBody>
            <a:bodyPr wrap="square" rtlCol="0">
              <a:spAutoFit/>
            </a:bodyPr>
            <a:lstStyle/>
            <a:p>
              <a:r>
                <a:rPr lang="en-US" sz="1200" dirty="0" smtClean="0"/>
                <a:t>S250/</a:t>
              </a:r>
              <a:r>
                <a:rPr lang="en-US" sz="1200" dirty="0" err="1" smtClean="0"/>
                <a:t>Xe</a:t>
              </a:r>
              <a:endParaRPr lang="cs-CZ" sz="1200" dirty="0"/>
            </a:p>
          </p:txBody>
        </p:sp>
        <p:cxnSp>
          <p:nvCxnSpPr>
            <p:cNvPr id="48" name="Přímá spojnice se šipkou 47"/>
            <p:cNvCxnSpPr/>
            <p:nvPr/>
          </p:nvCxnSpPr>
          <p:spPr>
            <a:xfrm>
              <a:off x="306828" y="5120138"/>
              <a:ext cx="0" cy="14401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grpSp>
        <p:nvGrpSpPr>
          <p:cNvPr id="49" name="Skupina 48"/>
          <p:cNvGrpSpPr/>
          <p:nvPr/>
        </p:nvGrpSpPr>
        <p:grpSpPr>
          <a:xfrm>
            <a:off x="2940934" y="2511624"/>
            <a:ext cx="3549759" cy="2789584"/>
            <a:chOff x="2940934" y="2511624"/>
            <a:chExt cx="3549759" cy="2789584"/>
          </a:xfrm>
        </p:grpSpPr>
        <p:grpSp>
          <p:nvGrpSpPr>
            <p:cNvPr id="37" name="Skupina 36"/>
            <p:cNvGrpSpPr/>
            <p:nvPr/>
          </p:nvGrpSpPr>
          <p:grpSpPr>
            <a:xfrm>
              <a:off x="2940934" y="2511624"/>
              <a:ext cx="3549759" cy="2789584"/>
              <a:chOff x="2940934" y="2511624"/>
              <a:chExt cx="3549759" cy="2789584"/>
            </a:xfrm>
          </p:grpSpPr>
          <p:pic>
            <p:nvPicPr>
              <p:cNvPr id="512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40934" y="3028615"/>
                <a:ext cx="3002761" cy="22725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4" name="Přímá spojnice se šipkou 53"/>
              <p:cNvCxnSpPr/>
              <p:nvPr/>
            </p:nvCxnSpPr>
            <p:spPr>
              <a:xfrm>
                <a:off x="4447503" y="4074973"/>
                <a:ext cx="0" cy="506155"/>
              </a:xfrm>
              <a:prstGeom prst="straightConnector1">
                <a:avLst/>
              </a:prstGeom>
              <a:ln>
                <a:solidFill>
                  <a:srgbClr val="92D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6" name="TextovéPole 55"/>
              <p:cNvSpPr txBox="1"/>
              <p:nvPr/>
            </p:nvSpPr>
            <p:spPr>
              <a:xfrm>
                <a:off x="2969701" y="2511624"/>
                <a:ext cx="936104" cy="523220"/>
              </a:xfrm>
              <a:prstGeom prst="rect">
                <a:avLst/>
              </a:prstGeom>
              <a:solidFill>
                <a:schemeClr val="bg1"/>
              </a:solidFill>
            </p:spPr>
            <p:txBody>
              <a:bodyPr wrap="square" rtlCol="0">
                <a:spAutoFit/>
              </a:bodyPr>
              <a:lstStyle/>
              <a:p>
                <a:r>
                  <a:rPr lang="en-US" sz="1400" dirty="0" smtClean="0"/>
                  <a:t>Orbit431, </a:t>
                </a:r>
              </a:p>
              <a:p>
                <a:r>
                  <a:rPr lang="en-US" sz="1400" dirty="0" smtClean="0"/>
                  <a:t>F40K</a:t>
                </a:r>
                <a:endParaRPr lang="cs-CZ" sz="1400" dirty="0"/>
              </a:p>
            </p:txBody>
          </p:sp>
          <p:pic>
            <p:nvPicPr>
              <p:cNvPr id="5126"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703588" y="2705747"/>
                <a:ext cx="2787105" cy="3336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8" name="TextovéPole 57"/>
              <p:cNvSpPr txBox="1"/>
              <p:nvPr/>
            </p:nvSpPr>
            <p:spPr>
              <a:xfrm>
                <a:off x="4355976" y="2780928"/>
                <a:ext cx="576064" cy="253916"/>
              </a:xfrm>
              <a:prstGeom prst="rect">
                <a:avLst/>
              </a:prstGeom>
              <a:noFill/>
            </p:spPr>
            <p:txBody>
              <a:bodyPr wrap="square" rtlCol="0">
                <a:spAutoFit/>
              </a:bodyPr>
              <a:lstStyle/>
              <a:p>
                <a:r>
                  <a:rPr lang="en-US" sz="1050" dirty="0" err="1" smtClean="0">
                    <a:solidFill>
                      <a:srgbClr val="FF0000"/>
                    </a:solidFill>
                  </a:rPr>
                  <a:t>Ibe</a:t>
                </a:r>
                <a:endParaRPr lang="en-US" sz="1050" dirty="0" smtClean="0">
                  <a:solidFill>
                    <a:srgbClr val="FF0000"/>
                  </a:solidFill>
                </a:endParaRPr>
              </a:p>
            </p:txBody>
          </p:sp>
        </p:grpSp>
        <p:cxnSp>
          <p:nvCxnSpPr>
            <p:cNvPr id="62" name="Přímá spojnice se šipkou 61"/>
            <p:cNvCxnSpPr/>
            <p:nvPr/>
          </p:nvCxnSpPr>
          <p:spPr>
            <a:xfrm>
              <a:off x="3275856" y="4365104"/>
              <a:ext cx="0" cy="14401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3" name="Přímá spojnice se šipkou 62"/>
            <p:cNvCxnSpPr/>
            <p:nvPr/>
          </p:nvCxnSpPr>
          <p:spPr>
            <a:xfrm>
              <a:off x="3375233" y="4437112"/>
              <a:ext cx="0" cy="14401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grpSp>
        <p:nvGrpSpPr>
          <p:cNvPr id="57" name="Skupina 56"/>
          <p:cNvGrpSpPr/>
          <p:nvPr/>
        </p:nvGrpSpPr>
        <p:grpSpPr>
          <a:xfrm>
            <a:off x="5538163" y="4650242"/>
            <a:ext cx="3537400" cy="2161490"/>
            <a:chOff x="5538163" y="4650242"/>
            <a:chExt cx="3537400" cy="2161490"/>
          </a:xfrm>
        </p:grpSpPr>
        <p:sp>
          <p:nvSpPr>
            <p:cNvPr id="69" name="TextovéPole 68"/>
            <p:cNvSpPr txBox="1"/>
            <p:nvPr/>
          </p:nvSpPr>
          <p:spPr>
            <a:xfrm>
              <a:off x="5538163" y="6165401"/>
              <a:ext cx="936104" cy="646331"/>
            </a:xfrm>
            <a:prstGeom prst="rect">
              <a:avLst/>
            </a:prstGeom>
            <a:solidFill>
              <a:schemeClr val="bg1"/>
            </a:solidFill>
          </p:spPr>
          <p:txBody>
            <a:bodyPr wrap="square" rtlCol="0">
              <a:spAutoFit/>
            </a:bodyPr>
            <a:lstStyle/>
            <a:p>
              <a:r>
                <a:rPr lang="en-US" sz="1200" dirty="0" smtClean="0"/>
                <a:t>Orbit438, </a:t>
              </a:r>
            </a:p>
            <a:p>
              <a:r>
                <a:rPr lang="en-US" sz="1200" dirty="0" smtClean="0"/>
                <a:t>F40K, </a:t>
              </a:r>
              <a:r>
                <a:rPr lang="en-US" sz="1200" dirty="0" err="1" smtClean="0"/>
                <a:t>mid.lat</a:t>
              </a:r>
              <a:endParaRPr lang="cs-CZ" sz="1200" dirty="0"/>
            </a:p>
          </p:txBody>
        </p:sp>
        <p:pic>
          <p:nvPicPr>
            <p:cNvPr id="5128"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00192" y="4650242"/>
              <a:ext cx="2775371" cy="21549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70" name="Přímá spojnice se šipkou 69"/>
            <p:cNvCxnSpPr/>
            <p:nvPr/>
          </p:nvCxnSpPr>
          <p:spPr>
            <a:xfrm>
              <a:off x="7860923" y="5560690"/>
              <a:ext cx="0" cy="506155"/>
            </a:xfrm>
            <a:prstGeom prst="straightConnector1">
              <a:avLst/>
            </a:prstGeom>
            <a:ln>
              <a:solidFill>
                <a:srgbClr val="92D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55" name="Skupina 54"/>
          <p:cNvGrpSpPr/>
          <p:nvPr/>
        </p:nvGrpSpPr>
        <p:grpSpPr>
          <a:xfrm>
            <a:off x="6309991" y="1681320"/>
            <a:ext cx="2734455" cy="2841273"/>
            <a:chOff x="6309991" y="1681320"/>
            <a:chExt cx="2734455" cy="2841273"/>
          </a:xfrm>
        </p:grpSpPr>
        <p:pic>
          <p:nvPicPr>
            <p:cNvPr id="5127"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09991" y="2327651"/>
              <a:ext cx="2734455" cy="21949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8" name="TextovéPole 67"/>
            <p:cNvSpPr txBox="1"/>
            <p:nvPr/>
          </p:nvSpPr>
          <p:spPr>
            <a:xfrm>
              <a:off x="8108342" y="1681320"/>
              <a:ext cx="936104" cy="646331"/>
            </a:xfrm>
            <a:prstGeom prst="rect">
              <a:avLst/>
            </a:prstGeom>
            <a:solidFill>
              <a:schemeClr val="bg1"/>
            </a:solidFill>
          </p:spPr>
          <p:txBody>
            <a:bodyPr wrap="square" rtlCol="0">
              <a:spAutoFit/>
            </a:bodyPr>
            <a:lstStyle/>
            <a:p>
              <a:r>
                <a:rPr lang="en-US" sz="1200" dirty="0" smtClean="0"/>
                <a:t>Orbit437, </a:t>
              </a:r>
            </a:p>
            <a:p>
              <a:r>
                <a:rPr lang="en-US" sz="1200" dirty="0" smtClean="0"/>
                <a:t>F40K, </a:t>
              </a:r>
              <a:r>
                <a:rPr lang="en-US" sz="1200" dirty="0" err="1" smtClean="0"/>
                <a:t>high.lat</a:t>
              </a:r>
              <a:endParaRPr lang="cs-CZ" sz="1200" dirty="0"/>
            </a:p>
          </p:txBody>
        </p:sp>
        <p:cxnSp>
          <p:nvCxnSpPr>
            <p:cNvPr id="71" name="Přímá spojnice se šipkou 70"/>
            <p:cNvCxnSpPr/>
            <p:nvPr/>
          </p:nvCxnSpPr>
          <p:spPr>
            <a:xfrm>
              <a:off x="8156770" y="3292799"/>
              <a:ext cx="0" cy="506155"/>
            </a:xfrm>
            <a:prstGeom prst="straightConnector1">
              <a:avLst/>
            </a:prstGeom>
            <a:ln>
              <a:solidFill>
                <a:srgbClr val="92D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6" name="Zástupný symbol pro číslo snímku 5"/>
          <p:cNvSpPr>
            <a:spLocks noGrp="1"/>
          </p:cNvSpPr>
          <p:nvPr>
            <p:ph type="sldNum" sz="quarter" idx="11"/>
          </p:nvPr>
        </p:nvSpPr>
        <p:spPr/>
        <p:txBody>
          <a:bodyPr/>
          <a:lstStyle/>
          <a:p>
            <a:pPr algn="r"/>
            <a:fld id="{D4C49B74-5DB2-4B03-B1D2-7F6A3C51C318}" type="slidenum">
              <a:rPr lang="en-US" smtClean="0"/>
              <a:pPr algn="r"/>
              <a:t>37</a:t>
            </a:fld>
            <a:endParaRPr lang="en-US"/>
          </a:p>
        </p:txBody>
      </p:sp>
    </p:spTree>
    <p:extLst>
      <p:ext uri="{BB962C8B-B14F-4D97-AF65-F5344CB8AC3E}">
        <p14:creationId xmlns:p14="http://schemas.microsoft.com/office/powerpoint/2010/main" val="135790599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text 1"/>
          <p:cNvSpPr>
            <a:spLocks noGrp="1"/>
          </p:cNvSpPr>
          <p:nvPr>
            <p:ph type="body" idx="1"/>
          </p:nvPr>
        </p:nvSpPr>
        <p:spPr>
          <a:xfrm>
            <a:off x="107503" y="1432346"/>
            <a:ext cx="8900713" cy="4713387"/>
          </a:xfrm>
        </p:spPr>
        <p:txBody>
          <a:bodyPr>
            <a:normAutofit/>
          </a:bodyPr>
          <a:lstStyle/>
          <a:p>
            <a:r>
              <a:rPr lang="en-US" sz="1800" dirty="0" smtClean="0"/>
              <a:t>Detail analyses of beam-plasma instability development, excitation of VLF/LF and HF waves, coupling of waves, particle heating and acceleration related to APEX experiment configurations (injections through/opposite the </a:t>
            </a:r>
            <a:r>
              <a:rPr lang="en-US" sz="1800" dirty="0" err="1" smtClean="0"/>
              <a:t>Xe</a:t>
            </a:r>
            <a:r>
              <a:rPr lang="en-US" sz="1800" dirty="0" smtClean="0"/>
              <a:t> plasma cloud, quasi-perpendicular electron beam injection, injections of modulated electron beam (~ S250, F40K modes) have been performed in a series of papers by </a:t>
            </a:r>
            <a:r>
              <a:rPr lang="en-US" sz="1800" i="1" dirty="0" err="1" smtClean="0"/>
              <a:t>Baranets</a:t>
            </a:r>
            <a:r>
              <a:rPr lang="en-US" sz="1800" i="1" dirty="0" smtClean="0"/>
              <a:t> et al. </a:t>
            </a:r>
          </a:p>
          <a:p>
            <a:r>
              <a:rPr lang="en-US" sz="1800" dirty="0" smtClean="0"/>
              <a:t>Comparison of theoretically derived quantities with data obtained by IK-25 (</a:t>
            </a:r>
            <a:r>
              <a:rPr lang="en-US" sz="1600" dirty="0" smtClean="0"/>
              <a:t>VLF emissions, plasma </a:t>
            </a:r>
            <a:r>
              <a:rPr lang="en-US" sz="1600" dirty="0" err="1" smtClean="0"/>
              <a:t>param</a:t>
            </a:r>
            <a:r>
              <a:rPr lang="en-US" sz="1600" dirty="0" smtClean="0"/>
              <a:t>.)</a:t>
            </a:r>
            <a:r>
              <a:rPr lang="en-US" sz="1800" dirty="0" smtClean="0"/>
              <a:t> ,                                                                                                                                MAGION-3 </a:t>
            </a:r>
            <a:r>
              <a:rPr lang="en-US" sz="1600" dirty="0" smtClean="0"/>
              <a:t>(HF emissions,                                                                                                                             , accelerated electro</a:t>
            </a:r>
            <a:r>
              <a:rPr lang="en-US" sz="1800" dirty="0" smtClean="0"/>
              <a:t>ns)</a:t>
            </a:r>
            <a:endParaRPr lang="cs-CZ" sz="1800" dirty="0"/>
          </a:p>
        </p:txBody>
      </p:sp>
      <p:sp>
        <p:nvSpPr>
          <p:cNvPr id="3" name="Nadpis 2"/>
          <p:cNvSpPr>
            <a:spLocks noGrp="1"/>
          </p:cNvSpPr>
          <p:nvPr>
            <p:ph type="title"/>
          </p:nvPr>
        </p:nvSpPr>
        <p:spPr>
          <a:xfrm>
            <a:off x="467544" y="0"/>
            <a:ext cx="8229600" cy="1143000"/>
          </a:xfrm>
        </p:spPr>
        <p:txBody>
          <a:bodyPr>
            <a:normAutofit fontScale="90000"/>
          </a:bodyPr>
          <a:lstStyle/>
          <a:p>
            <a:r>
              <a:rPr lang="en-US" dirty="0" smtClean="0"/>
              <a:t>Wave processes during electron and neutral xenon/ xenon plasma beam injections</a:t>
            </a:r>
            <a:endParaRPr lang="cs-CZ" dirty="0"/>
          </a:p>
        </p:txBody>
      </p:sp>
      <p:grpSp>
        <p:nvGrpSpPr>
          <p:cNvPr id="7" name="Skupina 6"/>
          <p:cNvGrpSpPr/>
          <p:nvPr/>
        </p:nvGrpSpPr>
        <p:grpSpPr>
          <a:xfrm>
            <a:off x="2875068" y="3212976"/>
            <a:ext cx="3209100" cy="3443361"/>
            <a:chOff x="2555776" y="3212976"/>
            <a:chExt cx="3209100" cy="3443361"/>
          </a:xfrm>
        </p:grpSpPr>
        <p:pic>
          <p:nvPicPr>
            <p:cNvPr id="205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5776" y="3279686"/>
              <a:ext cx="2952328" cy="33766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ovéPole 3"/>
            <p:cNvSpPr txBox="1"/>
            <p:nvPr/>
          </p:nvSpPr>
          <p:spPr>
            <a:xfrm>
              <a:off x="4458376" y="3212976"/>
              <a:ext cx="1306500" cy="1015663"/>
            </a:xfrm>
            <a:prstGeom prst="rect">
              <a:avLst/>
            </a:prstGeom>
            <a:noFill/>
          </p:spPr>
          <p:txBody>
            <a:bodyPr wrap="square" rtlCol="0">
              <a:spAutoFit/>
            </a:bodyPr>
            <a:lstStyle/>
            <a:p>
              <a:r>
                <a:rPr lang="en-US" sz="1200" dirty="0" err="1" smtClean="0"/>
                <a:t>Baranets</a:t>
              </a:r>
              <a:r>
                <a:rPr lang="en-US" sz="1200" dirty="0" smtClean="0"/>
                <a:t> et al., ASR2012, KNIT2014</a:t>
              </a:r>
            </a:p>
            <a:p>
              <a:r>
                <a:rPr lang="en-US" sz="1200" dirty="0" smtClean="0"/>
                <a:t>Orbits 201,202, S250</a:t>
              </a:r>
              <a:endParaRPr lang="cs-CZ" sz="1200" dirty="0"/>
            </a:p>
          </p:txBody>
        </p:sp>
      </p:grpSp>
      <p:grpSp>
        <p:nvGrpSpPr>
          <p:cNvPr id="6" name="Skupina 5"/>
          <p:cNvGrpSpPr/>
          <p:nvPr/>
        </p:nvGrpSpPr>
        <p:grpSpPr>
          <a:xfrm>
            <a:off x="6012160" y="3284984"/>
            <a:ext cx="3167820" cy="3371354"/>
            <a:chOff x="6012160" y="3284984"/>
            <a:chExt cx="3167820" cy="3371354"/>
          </a:xfrm>
        </p:grpSpPr>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12160" y="3284984"/>
              <a:ext cx="2996057" cy="33713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ovéPole 7"/>
            <p:cNvSpPr txBox="1"/>
            <p:nvPr/>
          </p:nvSpPr>
          <p:spPr>
            <a:xfrm>
              <a:off x="7307772" y="5322319"/>
              <a:ext cx="1872208" cy="461665"/>
            </a:xfrm>
            <a:prstGeom prst="rect">
              <a:avLst/>
            </a:prstGeom>
            <a:noFill/>
          </p:spPr>
          <p:txBody>
            <a:bodyPr wrap="square" rtlCol="0">
              <a:spAutoFit/>
            </a:bodyPr>
            <a:lstStyle/>
            <a:p>
              <a:r>
                <a:rPr lang="en-US" sz="1200" dirty="0" err="1" smtClean="0"/>
                <a:t>Baranets</a:t>
              </a:r>
              <a:r>
                <a:rPr lang="en-US" sz="1200" dirty="0" smtClean="0"/>
                <a:t> et al., ASR2017</a:t>
              </a:r>
            </a:p>
            <a:p>
              <a:r>
                <a:rPr lang="en-US" sz="1200" dirty="0" smtClean="0"/>
                <a:t>Orbit190, F40</a:t>
              </a:r>
              <a:endParaRPr lang="cs-CZ" sz="1200" dirty="0"/>
            </a:p>
          </p:txBody>
        </p:sp>
      </p:grpSp>
      <p:pic>
        <p:nvPicPr>
          <p:cNvPr id="205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503" y="5322319"/>
            <a:ext cx="2568522" cy="13556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Obdélník 4"/>
          <p:cNvSpPr/>
          <p:nvPr/>
        </p:nvSpPr>
        <p:spPr>
          <a:xfrm>
            <a:off x="112729" y="4747162"/>
            <a:ext cx="1917286" cy="461665"/>
          </a:xfrm>
          <a:prstGeom prst="rect">
            <a:avLst/>
          </a:prstGeom>
        </p:spPr>
        <p:txBody>
          <a:bodyPr wrap="square">
            <a:spAutoFit/>
          </a:bodyPr>
          <a:lstStyle/>
          <a:p>
            <a:r>
              <a:rPr lang="en-US" sz="1200" dirty="0" err="1"/>
              <a:t>Baranets</a:t>
            </a:r>
            <a:r>
              <a:rPr lang="en-US" sz="1200" dirty="0"/>
              <a:t> et al., </a:t>
            </a:r>
            <a:r>
              <a:rPr lang="en-US" sz="1200" dirty="0" smtClean="0"/>
              <a:t>KNIT2000</a:t>
            </a:r>
            <a:endParaRPr lang="en-US" sz="1200" dirty="0"/>
          </a:p>
          <a:p>
            <a:r>
              <a:rPr lang="en-US" sz="1200" dirty="0" smtClean="0"/>
              <a:t>Orbit 266, </a:t>
            </a:r>
            <a:r>
              <a:rPr lang="en-US" sz="1200" dirty="0"/>
              <a:t>S250</a:t>
            </a:r>
            <a:endParaRPr lang="cs-CZ" sz="1200" dirty="0"/>
          </a:p>
        </p:txBody>
      </p:sp>
      <p:sp>
        <p:nvSpPr>
          <p:cNvPr id="9" name="Zástupný symbol pro číslo snímku 8"/>
          <p:cNvSpPr>
            <a:spLocks noGrp="1"/>
          </p:cNvSpPr>
          <p:nvPr>
            <p:ph type="sldNum" sz="quarter" idx="11"/>
          </p:nvPr>
        </p:nvSpPr>
        <p:spPr/>
        <p:txBody>
          <a:bodyPr/>
          <a:lstStyle/>
          <a:p>
            <a:pPr algn="r"/>
            <a:fld id="{D4C49B74-5DB2-4B03-B1D2-7F6A3C51C318}" type="slidenum">
              <a:rPr lang="en-US" smtClean="0"/>
              <a:pPr algn="r"/>
              <a:t>38</a:t>
            </a:fld>
            <a:endParaRPr lang="en-US"/>
          </a:p>
        </p:txBody>
      </p:sp>
    </p:spTree>
    <p:extLst>
      <p:ext uri="{BB962C8B-B14F-4D97-AF65-F5344CB8AC3E}">
        <p14:creationId xmlns:p14="http://schemas.microsoft.com/office/powerpoint/2010/main" val="274126463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text 1"/>
          <p:cNvSpPr>
            <a:spLocks noGrp="1"/>
          </p:cNvSpPr>
          <p:nvPr>
            <p:ph type="body" idx="1"/>
          </p:nvPr>
        </p:nvSpPr>
        <p:spPr>
          <a:xfrm>
            <a:off x="179512" y="1600200"/>
            <a:ext cx="6840760" cy="5069160"/>
          </a:xfrm>
        </p:spPr>
        <p:txBody>
          <a:bodyPr>
            <a:normAutofit lnSpcReduction="10000"/>
          </a:bodyPr>
          <a:lstStyle/>
          <a:p>
            <a:pPr>
              <a:spcAft>
                <a:spcPts val="600"/>
              </a:spcAft>
            </a:pPr>
            <a:r>
              <a:rPr lang="en-US" sz="1600" dirty="0" smtClean="0"/>
              <a:t>Injection axially asymmetric (</a:t>
            </a:r>
            <a:r>
              <a:rPr lang="en-US" sz="1600" dirty="0" err="1" smtClean="0"/>
              <a:t>Xe</a:t>
            </a:r>
            <a:r>
              <a:rPr lang="en-US" sz="1600" dirty="0" smtClean="0"/>
              <a:t>+ ions velocity comparable to the s/c velocity).  Authors do not consider </a:t>
            </a:r>
            <a:r>
              <a:rPr lang="en-US" sz="1600" dirty="0" err="1" smtClean="0"/>
              <a:t>Xe</a:t>
            </a:r>
            <a:r>
              <a:rPr lang="en-US" sz="1600" dirty="0" smtClean="0"/>
              <a:t> cloud a diamagnetic cavity in the vicinity of s/c, describing it as a hollow beam acting as a damping layer for waves induced by the electron beam.                                   </a:t>
            </a:r>
          </a:p>
          <a:p>
            <a:pPr>
              <a:spcAft>
                <a:spcPts val="600"/>
              </a:spcAft>
            </a:pPr>
            <a:r>
              <a:rPr lang="en-US" sz="1600" dirty="0" smtClean="0"/>
              <a:t>Electron beam current profile – a hollow flow after  several gyro-turns  due to electrostatic repulsion, electron beam modulation is commented</a:t>
            </a:r>
          </a:p>
          <a:p>
            <a:pPr>
              <a:spcAft>
                <a:spcPts val="600"/>
              </a:spcAft>
            </a:pPr>
            <a:r>
              <a:rPr lang="en-US" sz="1600" dirty="0" smtClean="0"/>
              <a:t>Dispersion relation for the whistler-mode wave excitations for the beam-driven electromagnetic instability is derived  and the growth rate (in a weak beam approach) estimated in the paper</a:t>
            </a:r>
          </a:p>
          <a:p>
            <a:pPr>
              <a:spcAft>
                <a:spcPts val="600"/>
              </a:spcAft>
            </a:pPr>
            <a:r>
              <a:rPr lang="en-US" sz="1600" dirty="0" smtClean="0"/>
              <a:t>Anomalously large disturbances 400-500nT registered by MAGION-3 (~100km from IK-25) during S250 pulsed electron emission </a:t>
            </a:r>
          </a:p>
          <a:p>
            <a:pPr>
              <a:spcAft>
                <a:spcPts val="600"/>
              </a:spcAft>
            </a:pPr>
            <a:r>
              <a:rPr lang="en-US" sz="1600" dirty="0" smtClean="0"/>
              <a:t>Observed fluxes of fast electrons (MAGION-3/DOK-S)  explained as a result of excitation of electromagnetic waves via the electron-cyclotron </a:t>
            </a:r>
            <a:r>
              <a:rPr lang="en-US" sz="1600" dirty="0"/>
              <a:t>r</a:t>
            </a:r>
            <a:r>
              <a:rPr lang="en-US" sz="1600" dirty="0" smtClean="0"/>
              <a:t>esonance within the beam and subsequent scattering in a wave-particle interaction (Cherenkov resonance)                    </a:t>
            </a:r>
          </a:p>
          <a:p>
            <a:pPr>
              <a:spcAft>
                <a:spcPts val="600"/>
              </a:spcAft>
            </a:pPr>
            <a:endParaRPr lang="en-US" sz="1600" dirty="0"/>
          </a:p>
          <a:p>
            <a:pPr>
              <a:spcAft>
                <a:spcPts val="600"/>
              </a:spcAft>
            </a:pPr>
            <a:r>
              <a:rPr lang="en-US" sz="1600" dirty="0" smtClean="0"/>
              <a:t>The DOK-S fast electron fluxes presented here do not resemble well the events from </a:t>
            </a:r>
            <a:r>
              <a:rPr lang="en-US" sz="1600" i="1" dirty="0" err="1" smtClean="0"/>
              <a:t>Prech</a:t>
            </a:r>
            <a:r>
              <a:rPr lang="en-US" sz="1600" i="1" dirty="0" smtClean="0"/>
              <a:t> et al. AG2002 </a:t>
            </a:r>
            <a:r>
              <a:rPr lang="en-US" sz="1600" dirty="0" smtClean="0"/>
              <a:t>– here burst with highly fluctuating wide (scattered) p.a. distribution – simultaneous detection in DOK-S 1e,2e  channels (but S250 vs F40K mode)</a:t>
            </a:r>
            <a:endParaRPr lang="cs-CZ" sz="1600" dirty="0"/>
          </a:p>
        </p:txBody>
      </p:sp>
      <p:sp>
        <p:nvSpPr>
          <p:cNvPr id="3" name="Nadpis 2"/>
          <p:cNvSpPr>
            <a:spLocks noGrp="1"/>
          </p:cNvSpPr>
          <p:nvPr>
            <p:ph type="title"/>
          </p:nvPr>
        </p:nvSpPr>
        <p:spPr>
          <a:xfrm>
            <a:off x="457200" y="44624"/>
            <a:ext cx="8229600" cy="1143000"/>
          </a:xfrm>
        </p:spPr>
        <p:txBody>
          <a:bodyPr>
            <a:normAutofit fontScale="90000"/>
          </a:bodyPr>
          <a:lstStyle/>
          <a:p>
            <a:r>
              <a:rPr lang="en-US" dirty="0" smtClean="0"/>
              <a:t>Acceleration of energetic particles by whistler waves, resonance effects</a:t>
            </a:r>
            <a:endParaRPr lang="cs-CZ" dirty="0"/>
          </a:p>
        </p:txBody>
      </p:sp>
      <p:sp>
        <p:nvSpPr>
          <p:cNvPr id="4" name="Obdélník 3"/>
          <p:cNvSpPr/>
          <p:nvPr/>
        </p:nvSpPr>
        <p:spPr>
          <a:xfrm>
            <a:off x="5585331" y="908720"/>
            <a:ext cx="3557128" cy="369332"/>
          </a:xfrm>
          <a:prstGeom prst="rect">
            <a:avLst/>
          </a:prstGeom>
        </p:spPr>
        <p:txBody>
          <a:bodyPr wrap="none">
            <a:spAutoFit/>
          </a:bodyPr>
          <a:lstStyle/>
          <a:p>
            <a:r>
              <a:rPr lang="en-US" i="1" dirty="0" err="1" smtClean="0"/>
              <a:t>Baranets</a:t>
            </a:r>
            <a:r>
              <a:rPr lang="en-US" i="1" dirty="0" smtClean="0"/>
              <a:t> et al.,  ASR2012, KNIT2014</a:t>
            </a:r>
            <a:endParaRPr lang="cs-CZ" i="1" dirty="0"/>
          </a:p>
        </p:txBody>
      </p:sp>
      <p:grpSp>
        <p:nvGrpSpPr>
          <p:cNvPr id="5" name="Skupina 4"/>
          <p:cNvGrpSpPr/>
          <p:nvPr/>
        </p:nvGrpSpPr>
        <p:grpSpPr>
          <a:xfrm>
            <a:off x="6976976" y="1484784"/>
            <a:ext cx="2376264" cy="2304256"/>
            <a:chOff x="2555776" y="3212976"/>
            <a:chExt cx="3416140" cy="3443361"/>
          </a:xfrm>
        </p:grpSpPr>
        <p:pic>
          <p:nvPicPr>
            <p:cNvPr id="6"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55776" y="3279686"/>
              <a:ext cx="2952328" cy="33766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ovéPole 6"/>
            <p:cNvSpPr txBox="1"/>
            <p:nvPr/>
          </p:nvSpPr>
          <p:spPr>
            <a:xfrm>
              <a:off x="4665415" y="3212976"/>
              <a:ext cx="1306501" cy="862360"/>
            </a:xfrm>
            <a:prstGeom prst="rect">
              <a:avLst/>
            </a:prstGeom>
            <a:noFill/>
          </p:spPr>
          <p:txBody>
            <a:bodyPr wrap="square" rtlCol="0">
              <a:spAutoFit/>
            </a:bodyPr>
            <a:lstStyle/>
            <a:p>
              <a:r>
                <a:rPr lang="en-US" sz="1050" dirty="0" smtClean="0"/>
                <a:t>Orbits 201,202, S250</a:t>
              </a:r>
              <a:endParaRPr lang="cs-CZ" sz="1050" dirty="0"/>
            </a:p>
          </p:txBody>
        </p:sp>
      </p:gr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35251" y="5103067"/>
            <a:ext cx="3476625" cy="447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Zástupný symbol pro číslo snímku 7"/>
          <p:cNvSpPr>
            <a:spLocks noGrp="1"/>
          </p:cNvSpPr>
          <p:nvPr>
            <p:ph type="sldNum" sz="quarter" idx="11"/>
          </p:nvPr>
        </p:nvSpPr>
        <p:spPr/>
        <p:txBody>
          <a:bodyPr/>
          <a:lstStyle/>
          <a:p>
            <a:pPr algn="r"/>
            <a:fld id="{D4C49B74-5DB2-4B03-B1D2-7F6A3C51C318}" type="slidenum">
              <a:rPr lang="en-US" smtClean="0"/>
              <a:pPr algn="r"/>
              <a:t>39</a:t>
            </a:fld>
            <a:endParaRPr lang="en-US" dirty="0"/>
          </a:p>
        </p:txBody>
      </p:sp>
    </p:spTree>
    <p:extLst>
      <p:ext uri="{BB962C8B-B14F-4D97-AF65-F5344CB8AC3E}">
        <p14:creationId xmlns:p14="http://schemas.microsoft.com/office/powerpoint/2010/main" val="41013661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text 1"/>
          <p:cNvSpPr>
            <a:spLocks noGrp="1"/>
          </p:cNvSpPr>
          <p:nvPr>
            <p:ph type="body" idx="1"/>
          </p:nvPr>
        </p:nvSpPr>
        <p:spPr>
          <a:xfrm>
            <a:off x="467544" y="1340768"/>
            <a:ext cx="8229600" cy="5409892"/>
          </a:xfrm>
        </p:spPr>
        <p:txBody>
          <a:bodyPr>
            <a:noAutofit/>
          </a:bodyPr>
          <a:lstStyle/>
          <a:p>
            <a:pPr>
              <a:spcAft>
                <a:spcPts val="600"/>
              </a:spcAft>
            </a:pPr>
            <a:r>
              <a:rPr lang="en-US" sz="1800" dirty="0" smtClean="0"/>
              <a:t>Study of the dynamics and relaxation of modulated electron and plasma jets artificially injected into near-Earth plasma</a:t>
            </a:r>
          </a:p>
          <a:p>
            <a:pPr>
              <a:spcAft>
                <a:spcPts val="600"/>
              </a:spcAft>
            </a:pPr>
            <a:r>
              <a:rPr lang="en-US" sz="1800" dirty="0" smtClean="0"/>
              <a:t>Study of the low-frequency and MHD waves generation by heavy ions in the ionosphere</a:t>
            </a:r>
          </a:p>
          <a:p>
            <a:pPr>
              <a:spcAft>
                <a:spcPts val="600"/>
              </a:spcAft>
            </a:pPr>
            <a:r>
              <a:rPr lang="en-US" sz="1800" dirty="0" smtClean="0"/>
              <a:t>Determination of the radio emission generated by modulated beams of charged particles</a:t>
            </a:r>
          </a:p>
          <a:p>
            <a:pPr>
              <a:spcAft>
                <a:spcPts val="600"/>
              </a:spcAft>
            </a:pPr>
            <a:r>
              <a:rPr lang="en-US" sz="1800" dirty="0" smtClean="0"/>
              <a:t>Search for non-linear wave structures of the electromagnetic soliton type in a disturbed plasma environment</a:t>
            </a:r>
          </a:p>
          <a:p>
            <a:pPr>
              <a:spcAft>
                <a:spcPts val="600"/>
              </a:spcAft>
            </a:pPr>
            <a:r>
              <a:rPr lang="en-US" sz="1800" dirty="0" smtClean="0"/>
              <a:t>Study of the process of neutralization and dynamics of spacecraft charging</a:t>
            </a:r>
          </a:p>
          <a:p>
            <a:pPr>
              <a:spcAft>
                <a:spcPts val="600"/>
              </a:spcAft>
            </a:pPr>
            <a:r>
              <a:rPr lang="en-US" sz="1800" dirty="0" smtClean="0"/>
              <a:t>Study of the nature of the electrodynamic relationship between electromagnetics waves  in the magnetosphere and ionosphere</a:t>
            </a:r>
          </a:p>
          <a:p>
            <a:pPr>
              <a:spcAft>
                <a:spcPts val="600"/>
              </a:spcAft>
            </a:pPr>
            <a:r>
              <a:rPr lang="en-US" sz="1800" dirty="0" smtClean="0"/>
              <a:t>Study of optical and radio emission in the </a:t>
            </a:r>
            <a:r>
              <a:rPr lang="en-US" sz="1800" dirty="0" err="1" smtClean="0"/>
              <a:t>auroral</a:t>
            </a:r>
            <a:r>
              <a:rPr lang="en-US" sz="1800" dirty="0" smtClean="0"/>
              <a:t> region</a:t>
            </a:r>
          </a:p>
          <a:p>
            <a:pPr>
              <a:spcAft>
                <a:spcPts val="600"/>
              </a:spcAft>
            </a:pPr>
            <a:r>
              <a:rPr lang="en-US" sz="1800" dirty="0" smtClean="0"/>
              <a:t>Passive mode observations – ionospheric plasma profiles under different conditions, </a:t>
            </a:r>
            <a:r>
              <a:rPr lang="en-US" sz="1800" dirty="0" err="1" smtClean="0"/>
              <a:t>auroral</a:t>
            </a:r>
            <a:r>
              <a:rPr lang="en-US" sz="1800" dirty="0" smtClean="0"/>
              <a:t> precipitation dynamics, mapping and dynamics of polar cusps </a:t>
            </a:r>
          </a:p>
          <a:p>
            <a:pPr marL="0" indent="0">
              <a:spcAft>
                <a:spcPts val="600"/>
              </a:spcAft>
              <a:buNone/>
            </a:pPr>
            <a:endParaRPr lang="en-US" sz="1800" dirty="0" smtClean="0"/>
          </a:p>
          <a:p>
            <a:pPr marL="0" indent="0">
              <a:spcAft>
                <a:spcPts val="600"/>
              </a:spcAft>
              <a:buNone/>
            </a:pPr>
            <a:r>
              <a:rPr lang="en-US" sz="1800" dirty="0" smtClean="0"/>
              <a:t>APEX project PI: </a:t>
            </a:r>
            <a:r>
              <a:rPr lang="en-US" sz="1800" b="1" dirty="0" smtClean="0"/>
              <a:t>Victor N. </a:t>
            </a:r>
            <a:r>
              <a:rPr lang="en-US" sz="1800" b="1" dirty="0" err="1" smtClean="0"/>
              <a:t>Oraevsky</a:t>
            </a:r>
            <a:r>
              <a:rPr lang="cs-CZ" sz="1800" dirty="0" smtClean="0"/>
              <a:t>, </a:t>
            </a:r>
            <a:r>
              <a:rPr lang="en-US" sz="1800" dirty="0" smtClean="0"/>
              <a:t> </a:t>
            </a:r>
            <a:r>
              <a:rPr lang="cs-CZ" sz="1800" dirty="0" smtClean="0"/>
              <a:t>IZMIRAN, </a:t>
            </a:r>
            <a:r>
              <a:rPr lang="cs-CZ" sz="1800" dirty="0" err="1" smtClean="0"/>
              <a:t>Troitsk</a:t>
            </a:r>
            <a:r>
              <a:rPr lang="cs-CZ" sz="1800" dirty="0" smtClean="0"/>
              <a:t>, </a:t>
            </a:r>
            <a:r>
              <a:rPr lang="cs-CZ" sz="1800" dirty="0" err="1" smtClean="0"/>
              <a:t>Russia</a:t>
            </a:r>
            <a:endParaRPr lang="en-US" sz="1800" dirty="0" smtClean="0"/>
          </a:p>
          <a:p>
            <a:pPr marL="0" indent="0">
              <a:spcAft>
                <a:spcPts val="600"/>
              </a:spcAft>
              <a:buNone/>
            </a:pPr>
            <a:r>
              <a:rPr lang="en-US" sz="1800" dirty="0" smtClean="0"/>
              <a:t>MAGION-3 satellite PI: </a:t>
            </a:r>
            <a:r>
              <a:rPr lang="en-US" sz="1800" b="1" dirty="0" smtClean="0"/>
              <a:t>Pavel T</a:t>
            </a:r>
            <a:r>
              <a:rPr lang="cs-CZ" sz="1800" b="1" dirty="0" err="1" smtClean="0"/>
              <a:t>říska</a:t>
            </a:r>
            <a:r>
              <a:rPr lang="cs-CZ" sz="1800" b="1" dirty="0" smtClean="0"/>
              <a:t>, </a:t>
            </a:r>
            <a:r>
              <a:rPr lang="cs-CZ" sz="1800" dirty="0" smtClean="0"/>
              <a:t>IAP Prague, CR </a:t>
            </a:r>
            <a:endParaRPr lang="cs-CZ" sz="1800" dirty="0"/>
          </a:p>
        </p:txBody>
      </p:sp>
      <p:sp>
        <p:nvSpPr>
          <p:cNvPr id="3" name="Nadpis 2"/>
          <p:cNvSpPr>
            <a:spLocks noGrp="1"/>
          </p:cNvSpPr>
          <p:nvPr>
            <p:ph type="title"/>
          </p:nvPr>
        </p:nvSpPr>
        <p:spPr>
          <a:xfrm>
            <a:off x="467544" y="0"/>
            <a:ext cx="8229600" cy="1143000"/>
          </a:xfrm>
        </p:spPr>
        <p:txBody>
          <a:bodyPr/>
          <a:lstStyle/>
          <a:p>
            <a:r>
              <a:rPr lang="en-US" dirty="0" smtClean="0"/>
              <a:t>APEX mission primary science objectives</a:t>
            </a:r>
            <a:endParaRPr lang="cs-CZ" dirty="0"/>
          </a:p>
        </p:txBody>
      </p:sp>
      <p:sp>
        <p:nvSpPr>
          <p:cNvPr id="4" name="TextovéPole 3"/>
          <p:cNvSpPr txBox="1"/>
          <p:nvPr/>
        </p:nvSpPr>
        <p:spPr>
          <a:xfrm>
            <a:off x="6012160" y="1052736"/>
            <a:ext cx="3384376" cy="369332"/>
          </a:xfrm>
          <a:prstGeom prst="rect">
            <a:avLst/>
          </a:prstGeom>
          <a:noFill/>
        </p:spPr>
        <p:txBody>
          <a:bodyPr wrap="square" rtlCol="0">
            <a:spAutoFit/>
          </a:bodyPr>
          <a:lstStyle/>
          <a:p>
            <a:r>
              <a:rPr lang="en-US" i="1" dirty="0" err="1" smtClean="0"/>
              <a:t>Oraevsky</a:t>
            </a:r>
            <a:r>
              <a:rPr lang="en-US" i="1" dirty="0" smtClean="0"/>
              <a:t> and </a:t>
            </a:r>
            <a:r>
              <a:rPr lang="en-US" i="1" dirty="0" err="1" smtClean="0"/>
              <a:t>Triska</a:t>
            </a:r>
            <a:r>
              <a:rPr lang="en-US" i="1" dirty="0" smtClean="0"/>
              <a:t>, ASR1993</a:t>
            </a:r>
            <a:endParaRPr lang="cs-CZ" i="1" dirty="0"/>
          </a:p>
        </p:txBody>
      </p:sp>
      <p:sp>
        <p:nvSpPr>
          <p:cNvPr id="5" name="Zástupný symbol pro číslo snímku 4"/>
          <p:cNvSpPr>
            <a:spLocks noGrp="1"/>
          </p:cNvSpPr>
          <p:nvPr>
            <p:ph type="sldNum" sz="quarter" idx="11"/>
          </p:nvPr>
        </p:nvSpPr>
        <p:spPr/>
        <p:txBody>
          <a:bodyPr/>
          <a:lstStyle/>
          <a:p>
            <a:pPr algn="r"/>
            <a:fld id="{D4C49B74-5DB2-4B03-B1D2-7F6A3C51C318}" type="slidenum">
              <a:rPr lang="en-US" smtClean="0"/>
              <a:pPr algn="r"/>
              <a:t>4</a:t>
            </a:fld>
            <a:endParaRPr lang="en-US"/>
          </a:p>
        </p:txBody>
      </p:sp>
    </p:spTree>
    <p:extLst>
      <p:ext uri="{BB962C8B-B14F-4D97-AF65-F5344CB8AC3E}">
        <p14:creationId xmlns:p14="http://schemas.microsoft.com/office/powerpoint/2010/main" val="25416169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text 1"/>
          <p:cNvSpPr>
            <a:spLocks noGrp="1"/>
          </p:cNvSpPr>
          <p:nvPr>
            <p:ph type="body" idx="1"/>
          </p:nvPr>
        </p:nvSpPr>
        <p:spPr>
          <a:xfrm>
            <a:off x="0" y="1340768"/>
            <a:ext cx="7310462" cy="4785395"/>
          </a:xfrm>
        </p:spPr>
        <p:txBody>
          <a:bodyPr>
            <a:normAutofit/>
          </a:bodyPr>
          <a:lstStyle/>
          <a:p>
            <a:r>
              <a:rPr lang="en-US" sz="1600" dirty="0" smtClean="0"/>
              <a:t>Experimental data at IK-25:</a:t>
            </a:r>
          </a:p>
          <a:p>
            <a:pPr lvl="1"/>
            <a:r>
              <a:rPr lang="en-US" sz="1200" dirty="0" smtClean="0"/>
              <a:t>Sudden VLF amplification  ~7-8s. Analysis shows the burst is observed near the linear stability boundary  for the slow beam mode excited due to a dissipation of beam kinetic energy.</a:t>
            </a:r>
          </a:p>
          <a:p>
            <a:r>
              <a:rPr lang="en-US" sz="1600" dirty="0" smtClean="0"/>
              <a:t>MAGION-3: </a:t>
            </a:r>
          </a:p>
          <a:p>
            <a:pPr lvl="1"/>
            <a:r>
              <a:rPr lang="en-US" sz="1200" dirty="0" smtClean="0"/>
              <a:t>HF disturbed during electron beam/</a:t>
            </a:r>
            <a:r>
              <a:rPr lang="en-US" sz="1200" dirty="0" err="1" smtClean="0"/>
              <a:t>Xe</a:t>
            </a:r>
            <a:r>
              <a:rPr lang="en-US" sz="1200" dirty="0" smtClean="0"/>
              <a:t> injection</a:t>
            </a:r>
          </a:p>
          <a:p>
            <a:pPr lvl="1"/>
            <a:r>
              <a:rPr lang="en-US" sz="1200" dirty="0" smtClean="0"/>
              <a:t>Correlated with the VLF burst@IK-25 – amplification of HF in the range ~ 0.6-1.1MHz (</a:t>
            </a:r>
            <a:r>
              <a:rPr lang="el-GR" sz="1200" dirty="0" smtClean="0"/>
              <a:t>ω</a:t>
            </a:r>
            <a:r>
              <a:rPr lang="en-US" sz="1200" baseline="-25000" dirty="0" err="1" smtClean="0"/>
              <a:t>ce</a:t>
            </a:r>
            <a:r>
              <a:rPr lang="en-US" sz="1200" dirty="0" smtClean="0"/>
              <a:t>,</a:t>
            </a:r>
            <a:r>
              <a:rPr lang="el-GR" sz="1200" dirty="0"/>
              <a:t> </a:t>
            </a:r>
            <a:r>
              <a:rPr lang="el-GR" sz="1200" dirty="0" smtClean="0"/>
              <a:t>ω</a:t>
            </a:r>
            <a:r>
              <a:rPr lang="en-US" sz="1200" baseline="-25000" dirty="0" err="1" smtClean="0"/>
              <a:t>pe</a:t>
            </a:r>
            <a:r>
              <a:rPr lang="en-US" sz="1200" baseline="-25000" dirty="0" smtClean="0"/>
              <a:t> </a:t>
            </a:r>
            <a:r>
              <a:rPr lang="en-US" sz="1200" dirty="0" smtClean="0"/>
              <a:t>,k</a:t>
            </a:r>
            <a:r>
              <a:rPr lang="en-US" sz="1200" baseline="-25000" dirty="0" smtClean="0"/>
              <a:t>0</a:t>
            </a:r>
            <a:r>
              <a:rPr lang="en-US" sz="1200" dirty="0" smtClean="0"/>
              <a:t>u)</a:t>
            </a:r>
            <a:r>
              <a:rPr lang="en-US" sz="1200" baseline="-25000" dirty="0" smtClean="0"/>
              <a:t> </a:t>
            </a:r>
            <a:r>
              <a:rPr lang="en-US" sz="1200" dirty="0" smtClean="0"/>
              <a:t>and 2.0-2.3MHz (~2k</a:t>
            </a:r>
            <a:r>
              <a:rPr lang="en-US" sz="1200" baseline="-25000" dirty="0" smtClean="0"/>
              <a:t>0</a:t>
            </a:r>
            <a:r>
              <a:rPr lang="en-US" sz="1200" dirty="0" smtClean="0"/>
              <a:t>u</a:t>
            </a:r>
            <a:r>
              <a:rPr lang="en-US" sz="1200" dirty="0"/>
              <a:t>)</a:t>
            </a:r>
            <a:r>
              <a:rPr lang="en-US" sz="1200" baseline="-25000" dirty="0"/>
              <a:t> </a:t>
            </a:r>
            <a:endParaRPr lang="en-US" sz="1200" baseline="-25000" dirty="0" smtClean="0"/>
          </a:p>
          <a:p>
            <a:pPr lvl="1"/>
            <a:r>
              <a:rPr lang="en-US" sz="1200" dirty="0" smtClean="0"/>
              <a:t>Narrow bursts within 2.20-2.3MHz range modulated by VLF-LF wave activity in accord with the </a:t>
            </a:r>
            <a:r>
              <a:rPr lang="en-US" sz="1200" dirty="0" err="1" smtClean="0"/>
              <a:t>Xe</a:t>
            </a:r>
            <a:r>
              <a:rPr lang="en-US" sz="1200" dirty="0" smtClean="0"/>
              <a:t> ion beam current </a:t>
            </a:r>
            <a:r>
              <a:rPr lang="en-US" sz="1200" dirty="0" err="1" smtClean="0"/>
              <a:t>I</a:t>
            </a:r>
            <a:r>
              <a:rPr lang="en-US" sz="1200" baseline="-25000" dirty="0" err="1" smtClean="0"/>
              <a:t>bi</a:t>
            </a:r>
            <a:endParaRPr lang="en-US" sz="1200" baseline="-25000" dirty="0"/>
          </a:p>
          <a:p>
            <a:pPr lvl="1"/>
            <a:r>
              <a:rPr lang="en-US" sz="1200" dirty="0" smtClean="0"/>
              <a:t>Stimulated soft electron fluxes explained as disturbed due to Cherenkov wave-particle interaction (acceleration/scattering) : 50-70eV ~ excited waves near 0.1MHz, &gt;0.5keV ~ beam-induced waves near k</a:t>
            </a:r>
            <a:r>
              <a:rPr lang="en-US" sz="1200" baseline="-25000" dirty="0" smtClean="0"/>
              <a:t>0</a:t>
            </a:r>
            <a:r>
              <a:rPr lang="en-US" sz="1200" dirty="0" smtClean="0"/>
              <a:t>u </a:t>
            </a:r>
            <a:r>
              <a:rPr lang="en-US" sz="1200" dirty="0"/>
              <a:t>near the linear stability boundary </a:t>
            </a:r>
            <a:r>
              <a:rPr lang="en-US" sz="1200" dirty="0" smtClean="0"/>
              <a:t> for longitudinal waves</a:t>
            </a:r>
            <a:endParaRPr lang="cs-CZ" sz="1200" dirty="0"/>
          </a:p>
        </p:txBody>
      </p:sp>
      <p:sp>
        <p:nvSpPr>
          <p:cNvPr id="3" name="Nadpis 2"/>
          <p:cNvSpPr>
            <a:spLocks noGrp="1"/>
          </p:cNvSpPr>
          <p:nvPr>
            <p:ph type="title"/>
          </p:nvPr>
        </p:nvSpPr>
        <p:spPr>
          <a:xfrm>
            <a:off x="179512" y="135052"/>
            <a:ext cx="8445624" cy="1143000"/>
          </a:xfrm>
        </p:spPr>
        <p:txBody>
          <a:bodyPr>
            <a:normAutofit/>
          </a:bodyPr>
          <a:lstStyle/>
          <a:p>
            <a:r>
              <a:rPr lang="en-US" sz="2800" dirty="0" smtClean="0"/>
              <a:t>Beam-plasma interaction for constant frequency modulated electron beam injections (F40K) </a:t>
            </a:r>
            <a:endParaRPr lang="cs-CZ" sz="2800" dirty="0"/>
          </a:p>
        </p:txBody>
      </p:sp>
      <p:sp>
        <p:nvSpPr>
          <p:cNvPr id="4" name="Obdélník 3"/>
          <p:cNvSpPr/>
          <p:nvPr/>
        </p:nvSpPr>
        <p:spPr>
          <a:xfrm>
            <a:off x="6638471" y="915768"/>
            <a:ext cx="2511457" cy="369332"/>
          </a:xfrm>
          <a:prstGeom prst="rect">
            <a:avLst/>
          </a:prstGeom>
        </p:spPr>
        <p:txBody>
          <a:bodyPr wrap="none">
            <a:spAutoFit/>
          </a:bodyPr>
          <a:lstStyle/>
          <a:p>
            <a:r>
              <a:rPr lang="en-US" i="1" dirty="0" err="1" smtClean="0"/>
              <a:t>Baranets</a:t>
            </a:r>
            <a:r>
              <a:rPr lang="en-US" i="1" dirty="0" smtClean="0"/>
              <a:t> et al.,  ASR2017</a:t>
            </a:r>
            <a:endParaRPr lang="cs-CZ" i="1" dirty="0"/>
          </a:p>
        </p:txBody>
      </p:sp>
      <p:grpSp>
        <p:nvGrpSpPr>
          <p:cNvPr id="14" name="Skupina 13"/>
          <p:cNvGrpSpPr/>
          <p:nvPr/>
        </p:nvGrpSpPr>
        <p:grpSpPr>
          <a:xfrm>
            <a:off x="2843808" y="3789040"/>
            <a:ext cx="5324276" cy="3030228"/>
            <a:chOff x="3746066" y="3789040"/>
            <a:chExt cx="5324276" cy="3030228"/>
          </a:xfrm>
        </p:grpSpPr>
        <p:grpSp>
          <p:nvGrpSpPr>
            <p:cNvPr id="13" name="Skupina 12"/>
            <p:cNvGrpSpPr/>
            <p:nvPr/>
          </p:nvGrpSpPr>
          <p:grpSpPr>
            <a:xfrm>
              <a:off x="3746066" y="3789040"/>
              <a:ext cx="5324276" cy="3030228"/>
              <a:chOff x="3746066" y="3789040"/>
              <a:chExt cx="5324276" cy="3030228"/>
            </a:xfrm>
          </p:grpSpPr>
          <p:grpSp>
            <p:nvGrpSpPr>
              <p:cNvPr id="11" name="Skupina 10"/>
              <p:cNvGrpSpPr/>
              <p:nvPr/>
            </p:nvGrpSpPr>
            <p:grpSpPr>
              <a:xfrm>
                <a:off x="3746066" y="3789040"/>
                <a:ext cx="5324276" cy="3030228"/>
                <a:chOff x="107504" y="3789040"/>
                <a:chExt cx="5324276" cy="3030228"/>
              </a:xfrm>
            </p:grpSpPr>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3789040"/>
                  <a:ext cx="2652758" cy="30186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33638" y="3789040"/>
                  <a:ext cx="2698142" cy="30186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6" name="Přímá spojnice 5"/>
                <p:cNvCxnSpPr/>
                <p:nvPr/>
              </p:nvCxnSpPr>
              <p:spPr>
                <a:xfrm>
                  <a:off x="2775599" y="3789040"/>
                  <a:ext cx="0" cy="216024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2" name="Přímá spojnice 11"/>
                <p:cNvCxnSpPr/>
                <p:nvPr/>
              </p:nvCxnSpPr>
              <p:spPr>
                <a:xfrm>
                  <a:off x="2780644" y="6093296"/>
                  <a:ext cx="0" cy="57606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TextovéPole 9"/>
                <p:cNvSpPr txBox="1"/>
                <p:nvPr/>
              </p:nvSpPr>
              <p:spPr>
                <a:xfrm>
                  <a:off x="2725939" y="6573047"/>
                  <a:ext cx="504056" cy="246221"/>
                </a:xfrm>
                <a:prstGeom prst="rect">
                  <a:avLst/>
                </a:prstGeom>
                <a:noFill/>
              </p:spPr>
              <p:txBody>
                <a:bodyPr wrap="square" rtlCol="0">
                  <a:spAutoFit/>
                </a:bodyPr>
                <a:lstStyle/>
                <a:p>
                  <a:r>
                    <a:rPr lang="en-US" sz="1000" b="1" dirty="0" smtClean="0">
                      <a:solidFill>
                        <a:srgbClr val="FF0000"/>
                      </a:solidFill>
                    </a:rPr>
                    <a:t>IK-25</a:t>
                  </a:r>
                  <a:endParaRPr lang="cs-CZ" sz="1000" b="1" dirty="0">
                    <a:solidFill>
                      <a:srgbClr val="FF0000"/>
                    </a:solidFill>
                  </a:endParaRPr>
                </a:p>
              </p:txBody>
            </p:sp>
            <p:sp>
              <p:nvSpPr>
                <p:cNvPr id="15" name="TextovéPole 14"/>
                <p:cNvSpPr txBox="1"/>
                <p:nvPr/>
              </p:nvSpPr>
              <p:spPr>
                <a:xfrm>
                  <a:off x="3419872" y="6021288"/>
                  <a:ext cx="504056" cy="577081"/>
                </a:xfrm>
                <a:prstGeom prst="rect">
                  <a:avLst/>
                </a:prstGeom>
                <a:noFill/>
              </p:spPr>
              <p:txBody>
                <a:bodyPr wrap="square" rtlCol="0">
                  <a:spAutoFit/>
                </a:bodyPr>
                <a:lstStyle/>
                <a:p>
                  <a:r>
                    <a:rPr lang="en-US" sz="1050" b="1" dirty="0" err="1" smtClean="0">
                      <a:solidFill>
                        <a:srgbClr val="FF0000"/>
                      </a:solidFill>
                    </a:rPr>
                    <a:t>Ibe</a:t>
                  </a:r>
                  <a:endParaRPr lang="en-US" sz="1050" b="1" dirty="0" smtClean="0">
                    <a:solidFill>
                      <a:srgbClr val="FF0000"/>
                    </a:solidFill>
                  </a:endParaRPr>
                </a:p>
                <a:p>
                  <a:endParaRPr lang="en-US" sz="1050" b="1" dirty="0">
                    <a:solidFill>
                      <a:srgbClr val="FF0000"/>
                    </a:solidFill>
                  </a:endParaRPr>
                </a:p>
                <a:p>
                  <a:r>
                    <a:rPr lang="en-US" sz="1050" b="1" dirty="0" err="1" smtClean="0">
                      <a:solidFill>
                        <a:srgbClr val="FF0000"/>
                      </a:solidFill>
                    </a:rPr>
                    <a:t>Ibi</a:t>
                  </a:r>
                  <a:endParaRPr lang="cs-CZ" sz="1050" b="1" dirty="0">
                    <a:solidFill>
                      <a:srgbClr val="FF0000"/>
                    </a:solidFill>
                  </a:endParaRPr>
                </a:p>
              </p:txBody>
            </p:sp>
            <p:sp>
              <p:nvSpPr>
                <p:cNvPr id="16" name="TextovéPole 15"/>
                <p:cNvSpPr txBox="1"/>
                <p:nvPr/>
              </p:nvSpPr>
              <p:spPr>
                <a:xfrm rot="16200000">
                  <a:off x="1925779" y="4550640"/>
                  <a:ext cx="1677090" cy="400110"/>
                </a:xfrm>
                <a:prstGeom prst="rect">
                  <a:avLst/>
                </a:prstGeom>
                <a:noFill/>
              </p:spPr>
              <p:txBody>
                <a:bodyPr wrap="square" rtlCol="0">
                  <a:spAutoFit/>
                </a:bodyPr>
                <a:lstStyle/>
                <a:p>
                  <a:r>
                    <a:rPr lang="en-US" sz="1000" b="1" dirty="0" smtClean="0">
                      <a:solidFill>
                        <a:srgbClr val="0070C0"/>
                      </a:solidFill>
                    </a:rPr>
                    <a:t>MAGION-3   DOK-S, MPS , PRS-S</a:t>
                  </a:r>
                  <a:endParaRPr lang="cs-CZ" sz="1000" b="1" dirty="0">
                    <a:solidFill>
                      <a:srgbClr val="0070C0"/>
                    </a:solidFill>
                  </a:endParaRPr>
                </a:p>
              </p:txBody>
            </p:sp>
          </p:grpSp>
          <p:sp>
            <p:nvSpPr>
              <p:cNvPr id="18" name="TextovéPole 17"/>
              <p:cNvSpPr txBox="1"/>
              <p:nvPr/>
            </p:nvSpPr>
            <p:spPr>
              <a:xfrm>
                <a:off x="7637084" y="6423139"/>
                <a:ext cx="936104" cy="246221"/>
              </a:xfrm>
              <a:prstGeom prst="rect">
                <a:avLst/>
              </a:prstGeom>
              <a:noFill/>
            </p:spPr>
            <p:txBody>
              <a:bodyPr wrap="square" rtlCol="0">
                <a:spAutoFit/>
              </a:bodyPr>
              <a:lstStyle/>
              <a:p>
                <a:r>
                  <a:rPr lang="en-US" sz="1000" b="1" dirty="0" err="1" smtClean="0">
                    <a:solidFill>
                      <a:srgbClr val="FF0000"/>
                    </a:solidFill>
                  </a:rPr>
                  <a:t>Xe</a:t>
                </a:r>
                <a:r>
                  <a:rPr lang="en-US" sz="1000" b="1" dirty="0" smtClean="0">
                    <a:solidFill>
                      <a:srgbClr val="FF0000"/>
                    </a:solidFill>
                  </a:rPr>
                  <a:t>+        </a:t>
                </a:r>
                <a:r>
                  <a:rPr lang="en-US" sz="1000" b="1" dirty="0" err="1" smtClean="0">
                    <a:solidFill>
                      <a:srgbClr val="FF0000"/>
                    </a:solidFill>
                  </a:rPr>
                  <a:t>Xe</a:t>
                </a:r>
                <a:endParaRPr lang="cs-CZ" sz="1000" b="1" dirty="0">
                  <a:solidFill>
                    <a:srgbClr val="FF0000"/>
                  </a:solidFill>
                </a:endParaRPr>
              </a:p>
            </p:txBody>
          </p:sp>
        </p:grpSp>
        <p:sp>
          <p:nvSpPr>
            <p:cNvPr id="20" name="TextovéPole 19"/>
            <p:cNvSpPr txBox="1"/>
            <p:nvPr/>
          </p:nvSpPr>
          <p:spPr>
            <a:xfrm>
              <a:off x="7956376" y="3789040"/>
              <a:ext cx="936104" cy="246221"/>
            </a:xfrm>
            <a:prstGeom prst="rect">
              <a:avLst/>
            </a:prstGeom>
            <a:noFill/>
          </p:spPr>
          <p:txBody>
            <a:bodyPr wrap="square" rtlCol="0">
              <a:spAutoFit/>
            </a:bodyPr>
            <a:lstStyle/>
            <a:p>
              <a:r>
                <a:rPr lang="en-US" sz="1000" b="1" dirty="0" smtClean="0">
                  <a:solidFill>
                    <a:srgbClr val="0070C0"/>
                  </a:solidFill>
                </a:rPr>
                <a:t>HF </a:t>
              </a:r>
              <a:endParaRPr lang="cs-CZ" sz="1000" b="1" dirty="0">
                <a:solidFill>
                  <a:srgbClr val="0070C0"/>
                </a:solidFill>
              </a:endParaRPr>
            </a:p>
          </p:txBody>
        </p:sp>
      </p:grpSp>
      <p:grpSp>
        <p:nvGrpSpPr>
          <p:cNvPr id="5" name="Skupina 4"/>
          <p:cNvGrpSpPr/>
          <p:nvPr/>
        </p:nvGrpSpPr>
        <p:grpSpPr>
          <a:xfrm>
            <a:off x="7236296" y="1340768"/>
            <a:ext cx="1966568" cy="2045717"/>
            <a:chOff x="7236296" y="1340768"/>
            <a:chExt cx="1966568" cy="2045717"/>
          </a:xfrm>
        </p:grpSpPr>
        <p:pic>
          <p:nvPicPr>
            <p:cNvPr id="409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36296" y="1340768"/>
              <a:ext cx="1817989" cy="20457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 name="TextovéPole 23"/>
            <p:cNvSpPr txBox="1"/>
            <p:nvPr/>
          </p:nvSpPr>
          <p:spPr>
            <a:xfrm>
              <a:off x="8294063" y="2708920"/>
              <a:ext cx="908801" cy="415498"/>
            </a:xfrm>
            <a:prstGeom prst="rect">
              <a:avLst/>
            </a:prstGeom>
            <a:noFill/>
          </p:spPr>
          <p:txBody>
            <a:bodyPr wrap="square" rtlCol="0">
              <a:spAutoFit/>
            </a:bodyPr>
            <a:lstStyle/>
            <a:p>
              <a:r>
                <a:rPr lang="en-US" sz="1050" dirty="0" smtClean="0"/>
                <a:t>Orbit 190, F40K</a:t>
              </a:r>
              <a:endParaRPr lang="cs-CZ" sz="1050" dirty="0"/>
            </a:p>
          </p:txBody>
        </p:sp>
      </p:grpSp>
      <p:grpSp>
        <p:nvGrpSpPr>
          <p:cNvPr id="8" name="Skupina 7"/>
          <p:cNvGrpSpPr/>
          <p:nvPr/>
        </p:nvGrpSpPr>
        <p:grpSpPr>
          <a:xfrm>
            <a:off x="35496" y="3746929"/>
            <a:ext cx="2764538" cy="3066447"/>
            <a:chOff x="35496" y="3746929"/>
            <a:chExt cx="2764538" cy="3066447"/>
          </a:xfrm>
        </p:grpSpPr>
        <p:pic>
          <p:nvPicPr>
            <p:cNvPr id="410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496" y="3746929"/>
              <a:ext cx="2764538" cy="30664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3" name="Přímá spojnice 22"/>
            <p:cNvCxnSpPr/>
            <p:nvPr/>
          </p:nvCxnSpPr>
          <p:spPr>
            <a:xfrm>
              <a:off x="54928" y="5467922"/>
              <a:ext cx="0" cy="115991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5" name="TextovéPole 24"/>
            <p:cNvSpPr txBox="1"/>
            <p:nvPr/>
          </p:nvSpPr>
          <p:spPr>
            <a:xfrm>
              <a:off x="83842" y="6553560"/>
              <a:ext cx="504056" cy="246221"/>
            </a:xfrm>
            <a:prstGeom prst="rect">
              <a:avLst/>
            </a:prstGeom>
            <a:noFill/>
          </p:spPr>
          <p:txBody>
            <a:bodyPr wrap="square" rtlCol="0">
              <a:spAutoFit/>
            </a:bodyPr>
            <a:lstStyle/>
            <a:p>
              <a:r>
                <a:rPr lang="en-US" sz="1000" b="1" dirty="0" smtClean="0">
                  <a:solidFill>
                    <a:srgbClr val="FF0000"/>
                  </a:solidFill>
                </a:rPr>
                <a:t>IK-25</a:t>
              </a:r>
              <a:endParaRPr lang="cs-CZ" sz="1000" b="1" dirty="0">
                <a:solidFill>
                  <a:srgbClr val="FF0000"/>
                </a:solidFill>
              </a:endParaRPr>
            </a:p>
          </p:txBody>
        </p:sp>
        <p:cxnSp>
          <p:nvCxnSpPr>
            <p:cNvPr id="27" name="Přímá spojnice 26"/>
            <p:cNvCxnSpPr/>
            <p:nvPr/>
          </p:nvCxnSpPr>
          <p:spPr>
            <a:xfrm>
              <a:off x="48939" y="3782580"/>
              <a:ext cx="5989" cy="108012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Přímá spojnice 28"/>
            <p:cNvCxnSpPr/>
            <p:nvPr/>
          </p:nvCxnSpPr>
          <p:spPr>
            <a:xfrm>
              <a:off x="54928" y="4869160"/>
              <a:ext cx="0" cy="598762"/>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sp>
          <p:nvSpPr>
            <p:cNvPr id="7" name="Ovál 6"/>
            <p:cNvSpPr/>
            <p:nvPr/>
          </p:nvSpPr>
          <p:spPr>
            <a:xfrm>
              <a:off x="1205365" y="4322640"/>
              <a:ext cx="158133" cy="54006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sp>
        <p:nvSpPr>
          <p:cNvPr id="28" name="TextovéPole 27"/>
          <p:cNvSpPr txBox="1"/>
          <p:nvPr/>
        </p:nvSpPr>
        <p:spPr>
          <a:xfrm>
            <a:off x="587898" y="4322640"/>
            <a:ext cx="936104" cy="246221"/>
          </a:xfrm>
          <a:prstGeom prst="rect">
            <a:avLst/>
          </a:prstGeom>
          <a:noFill/>
        </p:spPr>
        <p:txBody>
          <a:bodyPr wrap="square" rtlCol="0">
            <a:spAutoFit/>
          </a:bodyPr>
          <a:lstStyle/>
          <a:p>
            <a:r>
              <a:rPr lang="en-US" sz="1000" b="1" dirty="0" smtClean="0">
                <a:solidFill>
                  <a:srgbClr val="FF0000"/>
                </a:solidFill>
              </a:rPr>
              <a:t>VLF</a:t>
            </a:r>
            <a:r>
              <a:rPr lang="en-US" sz="1000" b="1" dirty="0" smtClean="0">
                <a:solidFill>
                  <a:srgbClr val="0070C0"/>
                </a:solidFill>
              </a:rPr>
              <a:t> </a:t>
            </a:r>
            <a:endParaRPr lang="cs-CZ" sz="1000" b="1" dirty="0">
              <a:solidFill>
                <a:srgbClr val="0070C0"/>
              </a:solidFill>
            </a:endParaRPr>
          </a:p>
        </p:txBody>
      </p:sp>
      <p:cxnSp>
        <p:nvCxnSpPr>
          <p:cNvPr id="17" name="Přímá spojnice se šipkou 16"/>
          <p:cNvCxnSpPr/>
          <p:nvPr/>
        </p:nvCxnSpPr>
        <p:spPr>
          <a:xfrm>
            <a:off x="755576" y="1772816"/>
            <a:ext cx="528855" cy="2520280"/>
          </a:xfrm>
          <a:prstGeom prst="straightConnector1">
            <a:avLst/>
          </a:prstGeom>
          <a:ln w="63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0" name="Přímá spojnice se šipkou 29"/>
          <p:cNvCxnSpPr/>
          <p:nvPr/>
        </p:nvCxnSpPr>
        <p:spPr>
          <a:xfrm>
            <a:off x="6156176" y="2695740"/>
            <a:ext cx="432048" cy="2893500"/>
          </a:xfrm>
          <a:prstGeom prst="straightConnector1">
            <a:avLst/>
          </a:prstGeom>
          <a:ln w="635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33" name="Přímá spojnice se šipkou 32"/>
          <p:cNvCxnSpPr/>
          <p:nvPr/>
        </p:nvCxnSpPr>
        <p:spPr>
          <a:xfrm>
            <a:off x="5516948" y="3032956"/>
            <a:ext cx="1223676" cy="1354342"/>
          </a:xfrm>
          <a:prstGeom prst="straightConnector1">
            <a:avLst/>
          </a:prstGeom>
          <a:ln w="6350">
            <a:solidFill>
              <a:srgbClr val="0070C0"/>
            </a:solidFill>
            <a:tailEnd type="arrow"/>
          </a:ln>
        </p:spPr>
        <p:style>
          <a:lnRef idx="1">
            <a:schemeClr val="accent1"/>
          </a:lnRef>
          <a:fillRef idx="0">
            <a:schemeClr val="accent1"/>
          </a:fillRef>
          <a:effectRef idx="0">
            <a:schemeClr val="accent1"/>
          </a:effectRef>
          <a:fontRef idx="minor">
            <a:schemeClr val="tx1"/>
          </a:fontRef>
        </p:style>
      </p:cxnSp>
      <p:sp>
        <p:nvSpPr>
          <p:cNvPr id="36" name="Ovál 35"/>
          <p:cNvSpPr/>
          <p:nvPr/>
        </p:nvSpPr>
        <p:spPr>
          <a:xfrm>
            <a:off x="3563888" y="4898511"/>
            <a:ext cx="720080" cy="540060"/>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cxnSp>
        <p:nvCxnSpPr>
          <p:cNvPr id="40" name="Přímá spojnice se šipkou 39"/>
          <p:cNvCxnSpPr/>
          <p:nvPr/>
        </p:nvCxnSpPr>
        <p:spPr>
          <a:xfrm>
            <a:off x="2483768" y="3429000"/>
            <a:ext cx="1223676" cy="1469511"/>
          </a:xfrm>
          <a:prstGeom prst="straightConnector1">
            <a:avLst/>
          </a:prstGeom>
          <a:ln w="6350">
            <a:solidFill>
              <a:srgbClr val="0070C0"/>
            </a:solidFill>
            <a:tailEnd type="arrow"/>
          </a:ln>
        </p:spPr>
        <p:style>
          <a:lnRef idx="1">
            <a:schemeClr val="accent1"/>
          </a:lnRef>
          <a:fillRef idx="0">
            <a:schemeClr val="accent1"/>
          </a:fillRef>
          <a:effectRef idx="0">
            <a:schemeClr val="accent1"/>
          </a:effectRef>
          <a:fontRef idx="minor">
            <a:schemeClr val="tx1"/>
          </a:fontRef>
        </p:style>
      </p:cxnSp>
      <p:sp>
        <p:nvSpPr>
          <p:cNvPr id="9" name="Zástupný symbol pro číslo snímku 8"/>
          <p:cNvSpPr>
            <a:spLocks noGrp="1"/>
          </p:cNvSpPr>
          <p:nvPr>
            <p:ph type="sldNum" sz="quarter" idx="11"/>
          </p:nvPr>
        </p:nvSpPr>
        <p:spPr/>
        <p:txBody>
          <a:bodyPr/>
          <a:lstStyle/>
          <a:p>
            <a:pPr algn="r"/>
            <a:fld id="{D4C49B74-5DB2-4B03-B1D2-7F6A3C51C318}" type="slidenum">
              <a:rPr lang="en-US" smtClean="0"/>
              <a:pPr algn="r"/>
              <a:t>40</a:t>
            </a:fld>
            <a:endParaRPr lang="en-US"/>
          </a:p>
        </p:txBody>
      </p:sp>
    </p:spTree>
    <p:extLst>
      <p:ext uri="{BB962C8B-B14F-4D97-AF65-F5344CB8AC3E}">
        <p14:creationId xmlns:p14="http://schemas.microsoft.com/office/powerpoint/2010/main" val="349846997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text 1"/>
          <p:cNvSpPr>
            <a:spLocks noGrp="1"/>
          </p:cNvSpPr>
          <p:nvPr>
            <p:ph type="body" idx="1"/>
          </p:nvPr>
        </p:nvSpPr>
        <p:spPr>
          <a:xfrm>
            <a:off x="0" y="1600200"/>
            <a:ext cx="7310462" cy="4525963"/>
          </a:xfrm>
        </p:spPr>
        <p:txBody>
          <a:bodyPr>
            <a:normAutofit/>
          </a:bodyPr>
          <a:lstStyle/>
          <a:p>
            <a:r>
              <a:rPr lang="en-US" sz="1600" dirty="0" smtClean="0"/>
              <a:t>Anomalous wave effects and stimulated electron fluxes registered at MAGION-3 during F40K electron beam injection from IK-25 (dist. ~ 110km)</a:t>
            </a:r>
          </a:p>
          <a:p>
            <a:r>
              <a:rPr lang="en-US" sz="1600" dirty="0" smtClean="0"/>
              <a:t>To explain the effects the BPI for two wave longitudinal interaction is considered</a:t>
            </a:r>
          </a:p>
          <a:p>
            <a:r>
              <a:rPr lang="en-US" sz="1600" dirty="0" smtClean="0"/>
              <a:t>The instability growth depends on frequency and wavenumber </a:t>
            </a:r>
            <a:r>
              <a:rPr lang="en-US" sz="1600" dirty="0" err="1" smtClean="0"/>
              <a:t>detunings</a:t>
            </a:r>
            <a:r>
              <a:rPr lang="en-US" sz="1600" dirty="0" smtClean="0"/>
              <a:t> between the longitudinal waves. The coupling of them </a:t>
            </a:r>
            <a:r>
              <a:rPr lang="en-US" sz="1200" dirty="0" smtClean="0"/>
              <a:t>(one :a slow beam mode wave  with negative wave energy  - pumping wave)  </a:t>
            </a:r>
            <a:r>
              <a:rPr lang="en-US" sz="1600" dirty="0" smtClean="0"/>
              <a:t>leads to excitation of plasma waves. Depending to temporal/spatial detuning 2-wave interaction can transform to 3-wave one.</a:t>
            </a:r>
            <a:endParaRPr lang="cs-CZ" sz="1600" dirty="0"/>
          </a:p>
        </p:txBody>
      </p:sp>
      <p:sp>
        <p:nvSpPr>
          <p:cNvPr id="3" name="Nadpis 2"/>
          <p:cNvSpPr>
            <a:spLocks noGrp="1"/>
          </p:cNvSpPr>
          <p:nvPr>
            <p:ph type="title"/>
          </p:nvPr>
        </p:nvSpPr>
        <p:spPr>
          <a:xfrm>
            <a:off x="179512" y="135052"/>
            <a:ext cx="8445624" cy="1143000"/>
          </a:xfrm>
        </p:spPr>
        <p:txBody>
          <a:bodyPr>
            <a:normAutofit/>
          </a:bodyPr>
          <a:lstStyle/>
          <a:p>
            <a:r>
              <a:rPr lang="en-US" sz="2800" dirty="0" smtClean="0"/>
              <a:t>Beam-plasma interaction for constant frequency modulated electron beam injections (F40K) </a:t>
            </a:r>
            <a:endParaRPr lang="cs-CZ" sz="2800" dirty="0"/>
          </a:p>
        </p:txBody>
      </p:sp>
      <p:sp>
        <p:nvSpPr>
          <p:cNvPr id="4" name="Obdélník 3"/>
          <p:cNvSpPr/>
          <p:nvPr/>
        </p:nvSpPr>
        <p:spPr>
          <a:xfrm>
            <a:off x="6638471" y="915768"/>
            <a:ext cx="2511457" cy="369332"/>
          </a:xfrm>
          <a:prstGeom prst="rect">
            <a:avLst/>
          </a:prstGeom>
        </p:spPr>
        <p:txBody>
          <a:bodyPr wrap="none">
            <a:spAutoFit/>
          </a:bodyPr>
          <a:lstStyle/>
          <a:p>
            <a:r>
              <a:rPr lang="en-US" i="1" dirty="0" err="1" smtClean="0"/>
              <a:t>Baranets</a:t>
            </a:r>
            <a:r>
              <a:rPr lang="en-US" i="1" dirty="0" smtClean="0"/>
              <a:t> et al.,  ASR2017</a:t>
            </a:r>
            <a:endParaRPr lang="cs-CZ" i="1" dirty="0"/>
          </a:p>
        </p:txBody>
      </p:sp>
      <p:grpSp>
        <p:nvGrpSpPr>
          <p:cNvPr id="14" name="Skupina 13"/>
          <p:cNvGrpSpPr/>
          <p:nvPr/>
        </p:nvGrpSpPr>
        <p:grpSpPr>
          <a:xfrm>
            <a:off x="683568" y="3789040"/>
            <a:ext cx="5324276" cy="3030228"/>
            <a:chOff x="3746066" y="3789040"/>
            <a:chExt cx="5324276" cy="3030228"/>
          </a:xfrm>
        </p:grpSpPr>
        <p:grpSp>
          <p:nvGrpSpPr>
            <p:cNvPr id="13" name="Skupina 12"/>
            <p:cNvGrpSpPr/>
            <p:nvPr/>
          </p:nvGrpSpPr>
          <p:grpSpPr>
            <a:xfrm>
              <a:off x="3746066" y="3789040"/>
              <a:ext cx="5324276" cy="3030228"/>
              <a:chOff x="3746066" y="3789040"/>
              <a:chExt cx="5324276" cy="3030228"/>
            </a:xfrm>
          </p:grpSpPr>
          <p:grpSp>
            <p:nvGrpSpPr>
              <p:cNvPr id="11" name="Skupina 10"/>
              <p:cNvGrpSpPr/>
              <p:nvPr/>
            </p:nvGrpSpPr>
            <p:grpSpPr>
              <a:xfrm>
                <a:off x="3746066" y="3789040"/>
                <a:ext cx="5324276" cy="3030228"/>
                <a:chOff x="107504" y="3789040"/>
                <a:chExt cx="5324276" cy="3030228"/>
              </a:xfrm>
            </p:grpSpPr>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3789040"/>
                  <a:ext cx="2652758" cy="30186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33638" y="3789040"/>
                  <a:ext cx="2698142" cy="30186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6" name="Přímá spojnice 5"/>
                <p:cNvCxnSpPr/>
                <p:nvPr/>
              </p:nvCxnSpPr>
              <p:spPr>
                <a:xfrm>
                  <a:off x="2775599" y="3789040"/>
                  <a:ext cx="0" cy="216024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2" name="Přímá spojnice 11"/>
                <p:cNvCxnSpPr/>
                <p:nvPr/>
              </p:nvCxnSpPr>
              <p:spPr>
                <a:xfrm>
                  <a:off x="2780644" y="6093296"/>
                  <a:ext cx="0" cy="57606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TextovéPole 9"/>
                <p:cNvSpPr txBox="1"/>
                <p:nvPr/>
              </p:nvSpPr>
              <p:spPr>
                <a:xfrm>
                  <a:off x="2725939" y="6573047"/>
                  <a:ext cx="504056" cy="246221"/>
                </a:xfrm>
                <a:prstGeom prst="rect">
                  <a:avLst/>
                </a:prstGeom>
                <a:noFill/>
              </p:spPr>
              <p:txBody>
                <a:bodyPr wrap="square" rtlCol="0">
                  <a:spAutoFit/>
                </a:bodyPr>
                <a:lstStyle/>
                <a:p>
                  <a:r>
                    <a:rPr lang="en-US" sz="1000" b="1" dirty="0" smtClean="0">
                      <a:solidFill>
                        <a:srgbClr val="FF0000"/>
                      </a:solidFill>
                    </a:rPr>
                    <a:t>IK-25</a:t>
                  </a:r>
                  <a:endParaRPr lang="cs-CZ" sz="1000" b="1" dirty="0">
                    <a:solidFill>
                      <a:srgbClr val="FF0000"/>
                    </a:solidFill>
                  </a:endParaRPr>
                </a:p>
              </p:txBody>
            </p:sp>
            <p:sp>
              <p:nvSpPr>
                <p:cNvPr id="15" name="TextovéPole 14"/>
                <p:cNvSpPr txBox="1"/>
                <p:nvPr/>
              </p:nvSpPr>
              <p:spPr>
                <a:xfrm>
                  <a:off x="3419872" y="6021288"/>
                  <a:ext cx="504056" cy="577081"/>
                </a:xfrm>
                <a:prstGeom prst="rect">
                  <a:avLst/>
                </a:prstGeom>
                <a:noFill/>
              </p:spPr>
              <p:txBody>
                <a:bodyPr wrap="square" rtlCol="0">
                  <a:spAutoFit/>
                </a:bodyPr>
                <a:lstStyle/>
                <a:p>
                  <a:r>
                    <a:rPr lang="en-US" sz="1050" b="1" dirty="0" err="1" smtClean="0">
                      <a:solidFill>
                        <a:srgbClr val="FF0000"/>
                      </a:solidFill>
                    </a:rPr>
                    <a:t>Ibe</a:t>
                  </a:r>
                  <a:endParaRPr lang="en-US" sz="1050" b="1" dirty="0" smtClean="0">
                    <a:solidFill>
                      <a:srgbClr val="FF0000"/>
                    </a:solidFill>
                  </a:endParaRPr>
                </a:p>
                <a:p>
                  <a:endParaRPr lang="en-US" sz="1050" b="1" dirty="0">
                    <a:solidFill>
                      <a:srgbClr val="FF0000"/>
                    </a:solidFill>
                  </a:endParaRPr>
                </a:p>
                <a:p>
                  <a:r>
                    <a:rPr lang="en-US" sz="1050" b="1" dirty="0" err="1" smtClean="0">
                      <a:solidFill>
                        <a:srgbClr val="FF0000"/>
                      </a:solidFill>
                    </a:rPr>
                    <a:t>Ibi</a:t>
                  </a:r>
                  <a:endParaRPr lang="cs-CZ" sz="1050" b="1" dirty="0">
                    <a:solidFill>
                      <a:srgbClr val="FF0000"/>
                    </a:solidFill>
                  </a:endParaRPr>
                </a:p>
              </p:txBody>
            </p:sp>
            <p:sp>
              <p:nvSpPr>
                <p:cNvPr id="16" name="TextovéPole 15"/>
                <p:cNvSpPr txBox="1"/>
                <p:nvPr/>
              </p:nvSpPr>
              <p:spPr>
                <a:xfrm rot="16200000">
                  <a:off x="1928113" y="4425196"/>
                  <a:ext cx="1672422" cy="400110"/>
                </a:xfrm>
                <a:prstGeom prst="rect">
                  <a:avLst/>
                </a:prstGeom>
                <a:noFill/>
              </p:spPr>
              <p:txBody>
                <a:bodyPr wrap="square" rtlCol="0">
                  <a:spAutoFit/>
                </a:bodyPr>
                <a:lstStyle/>
                <a:p>
                  <a:r>
                    <a:rPr lang="en-US" sz="1000" b="1" dirty="0" smtClean="0">
                      <a:solidFill>
                        <a:srgbClr val="0070C0"/>
                      </a:solidFill>
                    </a:rPr>
                    <a:t>MAGION-3   DOK-S, MPS,       PRS-S</a:t>
                  </a:r>
                  <a:endParaRPr lang="cs-CZ" sz="1000" b="1" dirty="0">
                    <a:solidFill>
                      <a:srgbClr val="0070C0"/>
                    </a:solidFill>
                  </a:endParaRPr>
                </a:p>
              </p:txBody>
            </p:sp>
          </p:grpSp>
          <p:sp>
            <p:nvSpPr>
              <p:cNvPr id="18" name="TextovéPole 17"/>
              <p:cNvSpPr txBox="1"/>
              <p:nvPr/>
            </p:nvSpPr>
            <p:spPr>
              <a:xfrm>
                <a:off x="7637084" y="6423139"/>
                <a:ext cx="936104" cy="246221"/>
              </a:xfrm>
              <a:prstGeom prst="rect">
                <a:avLst/>
              </a:prstGeom>
              <a:noFill/>
            </p:spPr>
            <p:txBody>
              <a:bodyPr wrap="square" rtlCol="0">
                <a:spAutoFit/>
              </a:bodyPr>
              <a:lstStyle/>
              <a:p>
                <a:r>
                  <a:rPr lang="en-US" sz="1000" b="1" dirty="0" err="1" smtClean="0">
                    <a:solidFill>
                      <a:srgbClr val="FF0000"/>
                    </a:solidFill>
                  </a:rPr>
                  <a:t>Xe</a:t>
                </a:r>
                <a:r>
                  <a:rPr lang="en-US" sz="1000" b="1" dirty="0" smtClean="0">
                    <a:solidFill>
                      <a:srgbClr val="FF0000"/>
                    </a:solidFill>
                  </a:rPr>
                  <a:t>+        </a:t>
                </a:r>
                <a:r>
                  <a:rPr lang="en-US" sz="1000" b="1" dirty="0" err="1" smtClean="0">
                    <a:solidFill>
                      <a:srgbClr val="FF0000"/>
                    </a:solidFill>
                  </a:rPr>
                  <a:t>Xe</a:t>
                </a:r>
                <a:endParaRPr lang="cs-CZ" sz="1000" b="1" dirty="0">
                  <a:solidFill>
                    <a:srgbClr val="FF0000"/>
                  </a:solidFill>
                </a:endParaRPr>
              </a:p>
            </p:txBody>
          </p:sp>
        </p:grpSp>
        <p:sp>
          <p:nvSpPr>
            <p:cNvPr id="20" name="TextovéPole 19"/>
            <p:cNvSpPr txBox="1"/>
            <p:nvPr/>
          </p:nvSpPr>
          <p:spPr>
            <a:xfrm>
              <a:off x="7956376" y="3789040"/>
              <a:ext cx="936104" cy="246221"/>
            </a:xfrm>
            <a:prstGeom prst="rect">
              <a:avLst/>
            </a:prstGeom>
            <a:noFill/>
          </p:spPr>
          <p:txBody>
            <a:bodyPr wrap="square" rtlCol="0">
              <a:spAutoFit/>
            </a:bodyPr>
            <a:lstStyle/>
            <a:p>
              <a:r>
                <a:rPr lang="en-US" sz="1000" b="1" dirty="0" smtClean="0">
                  <a:solidFill>
                    <a:srgbClr val="0070C0"/>
                  </a:solidFill>
                </a:rPr>
                <a:t>HF </a:t>
              </a:r>
              <a:endParaRPr lang="cs-CZ" sz="1000" b="1" dirty="0">
                <a:solidFill>
                  <a:srgbClr val="0070C0"/>
                </a:solidFill>
              </a:endParaRPr>
            </a:p>
          </p:txBody>
        </p:sp>
      </p:grpSp>
      <p:grpSp>
        <p:nvGrpSpPr>
          <p:cNvPr id="28" name="Skupina 27"/>
          <p:cNvGrpSpPr/>
          <p:nvPr/>
        </p:nvGrpSpPr>
        <p:grpSpPr>
          <a:xfrm>
            <a:off x="5947967" y="3746929"/>
            <a:ext cx="2800497" cy="3071526"/>
            <a:chOff x="5947967" y="3746929"/>
            <a:chExt cx="2800497" cy="3071526"/>
          </a:xfrm>
        </p:grpSpPr>
        <p:pic>
          <p:nvPicPr>
            <p:cNvPr id="410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83926" y="3746929"/>
              <a:ext cx="2764538" cy="30664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3" name="Přímá spojnice 22"/>
            <p:cNvCxnSpPr/>
            <p:nvPr/>
          </p:nvCxnSpPr>
          <p:spPr>
            <a:xfrm>
              <a:off x="6031289" y="5461462"/>
              <a:ext cx="0" cy="115991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5" name="TextovéPole 24"/>
            <p:cNvSpPr txBox="1"/>
            <p:nvPr/>
          </p:nvSpPr>
          <p:spPr>
            <a:xfrm>
              <a:off x="5947967" y="6572234"/>
              <a:ext cx="504056" cy="246221"/>
            </a:xfrm>
            <a:prstGeom prst="rect">
              <a:avLst/>
            </a:prstGeom>
            <a:noFill/>
          </p:spPr>
          <p:txBody>
            <a:bodyPr wrap="square" rtlCol="0">
              <a:spAutoFit/>
            </a:bodyPr>
            <a:lstStyle/>
            <a:p>
              <a:r>
                <a:rPr lang="en-US" sz="1000" b="1" dirty="0" smtClean="0">
                  <a:solidFill>
                    <a:srgbClr val="FF0000"/>
                  </a:solidFill>
                </a:rPr>
                <a:t>IK-25</a:t>
              </a:r>
              <a:endParaRPr lang="cs-CZ" sz="1000" b="1" dirty="0">
                <a:solidFill>
                  <a:srgbClr val="FF0000"/>
                </a:solidFill>
              </a:endParaRPr>
            </a:p>
          </p:txBody>
        </p:sp>
        <p:cxnSp>
          <p:nvCxnSpPr>
            <p:cNvPr id="27" name="Přímá spojnice 26"/>
            <p:cNvCxnSpPr/>
            <p:nvPr/>
          </p:nvCxnSpPr>
          <p:spPr>
            <a:xfrm>
              <a:off x="6031289" y="3789040"/>
              <a:ext cx="5989" cy="108012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Přímá spojnice 28"/>
            <p:cNvCxnSpPr/>
            <p:nvPr/>
          </p:nvCxnSpPr>
          <p:spPr>
            <a:xfrm>
              <a:off x="6038805" y="4862700"/>
              <a:ext cx="0" cy="598762"/>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grpSp>
      <p:grpSp>
        <p:nvGrpSpPr>
          <p:cNvPr id="26" name="Skupina 25"/>
          <p:cNvGrpSpPr/>
          <p:nvPr/>
        </p:nvGrpSpPr>
        <p:grpSpPr>
          <a:xfrm>
            <a:off x="7236296" y="1340768"/>
            <a:ext cx="1966568" cy="2045717"/>
            <a:chOff x="7236296" y="1340768"/>
            <a:chExt cx="1966568" cy="2045717"/>
          </a:xfrm>
        </p:grpSpPr>
        <p:pic>
          <p:nvPicPr>
            <p:cNvPr id="4098"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36296" y="1340768"/>
              <a:ext cx="1817989" cy="20457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2" name="TextovéPole 31"/>
            <p:cNvSpPr txBox="1"/>
            <p:nvPr/>
          </p:nvSpPr>
          <p:spPr>
            <a:xfrm>
              <a:off x="8294063" y="2708920"/>
              <a:ext cx="908801" cy="415498"/>
            </a:xfrm>
            <a:prstGeom prst="rect">
              <a:avLst/>
            </a:prstGeom>
            <a:noFill/>
          </p:spPr>
          <p:txBody>
            <a:bodyPr wrap="square" rtlCol="0">
              <a:spAutoFit/>
            </a:bodyPr>
            <a:lstStyle/>
            <a:p>
              <a:r>
                <a:rPr lang="en-US" sz="1050" dirty="0" smtClean="0"/>
                <a:t>Orbit 190, F40K</a:t>
              </a:r>
              <a:endParaRPr lang="cs-CZ" sz="1050" dirty="0"/>
            </a:p>
          </p:txBody>
        </p:sp>
      </p:grpSp>
      <p:sp>
        <p:nvSpPr>
          <p:cNvPr id="5" name="Zástupný symbol pro číslo snímku 4"/>
          <p:cNvSpPr>
            <a:spLocks noGrp="1"/>
          </p:cNvSpPr>
          <p:nvPr>
            <p:ph type="sldNum" sz="quarter" idx="11"/>
          </p:nvPr>
        </p:nvSpPr>
        <p:spPr/>
        <p:txBody>
          <a:bodyPr/>
          <a:lstStyle/>
          <a:p>
            <a:pPr algn="r"/>
            <a:fld id="{D4C49B74-5DB2-4B03-B1D2-7F6A3C51C318}" type="slidenum">
              <a:rPr lang="en-US" smtClean="0"/>
              <a:pPr algn="r"/>
              <a:t>41</a:t>
            </a:fld>
            <a:endParaRPr lang="en-US"/>
          </a:p>
        </p:txBody>
      </p:sp>
    </p:spTree>
    <p:extLst>
      <p:ext uri="{BB962C8B-B14F-4D97-AF65-F5344CB8AC3E}">
        <p14:creationId xmlns:p14="http://schemas.microsoft.com/office/powerpoint/2010/main" val="26115541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text 1"/>
          <p:cNvSpPr>
            <a:spLocks noGrp="1"/>
          </p:cNvSpPr>
          <p:nvPr>
            <p:ph type="body" idx="1"/>
          </p:nvPr>
        </p:nvSpPr>
        <p:spPr>
          <a:xfrm>
            <a:off x="107504" y="1350060"/>
            <a:ext cx="6768752" cy="4776103"/>
          </a:xfrm>
        </p:spPr>
        <p:txBody>
          <a:bodyPr>
            <a:normAutofit/>
          </a:bodyPr>
          <a:lstStyle/>
          <a:p>
            <a:r>
              <a:rPr lang="en-US" sz="2000" dirty="0" smtClean="0"/>
              <a:t>During UEM-2 F40K(+neutral </a:t>
            </a:r>
            <a:r>
              <a:rPr lang="en-US" sz="2000" dirty="0" err="1" smtClean="0"/>
              <a:t>Xe</a:t>
            </a:r>
            <a:r>
              <a:rPr lang="en-US" sz="2000" dirty="0" smtClean="0"/>
              <a:t>) electron pulsed injection RF emissions observed simultaneously on IK-25 and MAGION-3 :</a:t>
            </a:r>
          </a:p>
          <a:p>
            <a:pPr lvl="1"/>
            <a:r>
              <a:rPr lang="en-US" sz="1600" dirty="0" smtClean="0"/>
              <a:t>Strong electrostatic emission at the upper hybrid plasma frequency and its harmonics at IK-25 (</a:t>
            </a:r>
            <a:r>
              <a:rPr lang="en-US" sz="1600" dirty="0" err="1" smtClean="0"/>
              <a:t>fp,fc,fu</a:t>
            </a:r>
            <a:r>
              <a:rPr lang="en-US" sz="1600" dirty="0" smtClean="0"/>
              <a:t> &amp; harmonics reported by </a:t>
            </a:r>
            <a:r>
              <a:rPr lang="en-US" sz="1600" i="1" dirty="0" err="1" smtClean="0"/>
              <a:t>Kiraga</a:t>
            </a:r>
            <a:r>
              <a:rPr lang="en-US" sz="1600" i="1" dirty="0" smtClean="0"/>
              <a:t> et al. ASR1995, </a:t>
            </a:r>
            <a:r>
              <a:rPr lang="en-US" sz="1600" i="1" dirty="0" err="1" smtClean="0"/>
              <a:t>Kiraga</a:t>
            </a:r>
            <a:r>
              <a:rPr lang="en-US" sz="1600" i="1" dirty="0" smtClean="0"/>
              <a:t> et al., GM1998</a:t>
            </a:r>
            <a:r>
              <a:rPr lang="en-US" sz="1600" dirty="0" smtClean="0"/>
              <a:t>) </a:t>
            </a:r>
          </a:p>
          <a:p>
            <a:pPr lvl="1"/>
            <a:r>
              <a:rPr lang="en-US" sz="1600" dirty="0" smtClean="0"/>
              <a:t>Spikes in MAGION-3 RF range – stable in freq. 2.15MHz and harmonics, half-width 50kHz ~ beam modulation frequency =&gt; </a:t>
            </a:r>
            <a:r>
              <a:rPr lang="en-US" sz="1600" dirty="0" smtClean="0">
                <a:solidFill>
                  <a:schemeClr val="tx2">
                    <a:lumMod val="60000"/>
                    <a:lumOff val="40000"/>
                  </a:schemeClr>
                </a:solidFill>
              </a:rPr>
              <a:t>electromagnetic   emissions of oscillating current created by the injected electron beam </a:t>
            </a:r>
            <a:endParaRPr lang="cs-CZ" sz="1600" dirty="0">
              <a:solidFill>
                <a:schemeClr val="tx2">
                  <a:lumMod val="60000"/>
                  <a:lumOff val="40000"/>
                </a:schemeClr>
              </a:solidFill>
            </a:endParaRPr>
          </a:p>
        </p:txBody>
      </p:sp>
      <p:sp>
        <p:nvSpPr>
          <p:cNvPr id="3" name="Nadpis 2"/>
          <p:cNvSpPr>
            <a:spLocks noGrp="1"/>
          </p:cNvSpPr>
          <p:nvPr>
            <p:ph type="title"/>
          </p:nvPr>
        </p:nvSpPr>
        <p:spPr>
          <a:xfrm>
            <a:off x="376477" y="116632"/>
            <a:ext cx="8229600" cy="1143000"/>
          </a:xfrm>
        </p:spPr>
        <p:txBody>
          <a:bodyPr>
            <a:normAutofit fontScale="90000"/>
          </a:bodyPr>
          <a:lstStyle/>
          <a:p>
            <a:r>
              <a:rPr lang="en-US" dirty="0" smtClean="0"/>
              <a:t>HF waves excited by the pulsed electron beam – remote zone observations</a:t>
            </a:r>
            <a:endParaRPr lang="cs-CZ" dirty="0"/>
          </a:p>
        </p:txBody>
      </p:sp>
      <p:sp>
        <p:nvSpPr>
          <p:cNvPr id="4" name="Obdélník 3"/>
          <p:cNvSpPr/>
          <p:nvPr/>
        </p:nvSpPr>
        <p:spPr>
          <a:xfrm>
            <a:off x="6549957" y="980728"/>
            <a:ext cx="2597827" cy="369332"/>
          </a:xfrm>
          <a:prstGeom prst="rect">
            <a:avLst/>
          </a:prstGeom>
        </p:spPr>
        <p:txBody>
          <a:bodyPr wrap="none">
            <a:spAutoFit/>
          </a:bodyPr>
          <a:lstStyle/>
          <a:p>
            <a:r>
              <a:rPr lang="en-US" i="1" dirty="0" err="1" smtClean="0"/>
              <a:t>Rothkaehl</a:t>
            </a:r>
            <a:r>
              <a:rPr lang="en-US" i="1" dirty="0" smtClean="0"/>
              <a:t> et </a:t>
            </a:r>
            <a:r>
              <a:rPr lang="en-US" i="1" dirty="0"/>
              <a:t>al., </a:t>
            </a:r>
            <a:r>
              <a:rPr lang="en-US" i="1" dirty="0" smtClean="0"/>
              <a:t>ASR1995</a:t>
            </a:r>
            <a:endParaRPr lang="cs-CZ" i="1" dirty="0"/>
          </a:p>
        </p:txBody>
      </p:sp>
      <p:grpSp>
        <p:nvGrpSpPr>
          <p:cNvPr id="10" name="Skupina 9"/>
          <p:cNvGrpSpPr/>
          <p:nvPr/>
        </p:nvGrpSpPr>
        <p:grpSpPr>
          <a:xfrm>
            <a:off x="107504" y="4097273"/>
            <a:ext cx="4296716" cy="2674672"/>
            <a:chOff x="107504" y="4086676"/>
            <a:chExt cx="4296716" cy="2674672"/>
          </a:xfrm>
        </p:grpSpPr>
        <p:grpSp>
          <p:nvGrpSpPr>
            <p:cNvPr id="8" name="Skupina 7"/>
            <p:cNvGrpSpPr/>
            <p:nvPr/>
          </p:nvGrpSpPr>
          <p:grpSpPr>
            <a:xfrm>
              <a:off x="107504" y="4251151"/>
              <a:ext cx="4296716" cy="2510197"/>
              <a:chOff x="107504" y="4251151"/>
              <a:chExt cx="4296716" cy="2510197"/>
            </a:xfrm>
          </p:grpSpPr>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4" y="4293096"/>
                <a:ext cx="4077024" cy="24682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6" name="Přímá spojnice 5"/>
              <p:cNvCxnSpPr/>
              <p:nvPr/>
            </p:nvCxnSpPr>
            <p:spPr>
              <a:xfrm>
                <a:off x="2112460" y="4393764"/>
                <a:ext cx="84180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TextovéPole 6"/>
              <p:cNvSpPr txBox="1"/>
              <p:nvPr/>
            </p:nvSpPr>
            <p:spPr>
              <a:xfrm>
                <a:off x="2892052" y="4251151"/>
                <a:ext cx="1512168" cy="276999"/>
              </a:xfrm>
              <a:prstGeom prst="rect">
                <a:avLst/>
              </a:prstGeom>
              <a:noFill/>
            </p:spPr>
            <p:txBody>
              <a:bodyPr wrap="square" rtlCol="0">
                <a:spAutoFit/>
              </a:bodyPr>
              <a:lstStyle/>
              <a:p>
                <a:r>
                  <a:rPr lang="en-US" sz="1200" b="1" dirty="0" smtClean="0">
                    <a:solidFill>
                      <a:srgbClr val="FF0000"/>
                    </a:solidFill>
                  </a:rPr>
                  <a:t>F40K</a:t>
                </a:r>
                <a:endParaRPr lang="cs-CZ" sz="1200" b="1" dirty="0">
                  <a:solidFill>
                    <a:srgbClr val="FF0000"/>
                  </a:solidFill>
                </a:endParaRPr>
              </a:p>
            </p:txBody>
          </p:sp>
        </p:grpSp>
        <p:sp>
          <p:nvSpPr>
            <p:cNvPr id="9" name="TextovéPole 8"/>
            <p:cNvSpPr txBox="1"/>
            <p:nvPr/>
          </p:nvSpPr>
          <p:spPr>
            <a:xfrm>
              <a:off x="534656" y="4086676"/>
              <a:ext cx="720080" cy="338554"/>
            </a:xfrm>
            <a:prstGeom prst="rect">
              <a:avLst/>
            </a:prstGeom>
            <a:solidFill>
              <a:schemeClr val="bg1"/>
            </a:solidFill>
          </p:spPr>
          <p:txBody>
            <a:bodyPr wrap="square" rtlCol="0">
              <a:spAutoFit/>
            </a:bodyPr>
            <a:lstStyle/>
            <a:p>
              <a:r>
                <a:rPr lang="en-US" sz="1600" dirty="0" smtClean="0">
                  <a:solidFill>
                    <a:srgbClr val="00B0F0"/>
                  </a:solidFill>
                </a:rPr>
                <a:t>PRS-3</a:t>
              </a:r>
              <a:endParaRPr lang="cs-CZ" sz="1600" dirty="0">
                <a:solidFill>
                  <a:srgbClr val="00B0F0"/>
                </a:solidFill>
              </a:endParaRPr>
            </a:p>
          </p:txBody>
        </p:sp>
      </p:grpSp>
      <p:grpSp>
        <p:nvGrpSpPr>
          <p:cNvPr id="39" name="Skupina 38"/>
          <p:cNvGrpSpPr/>
          <p:nvPr/>
        </p:nvGrpSpPr>
        <p:grpSpPr>
          <a:xfrm>
            <a:off x="6663000" y="1639833"/>
            <a:ext cx="2534290" cy="2533854"/>
            <a:chOff x="6663000" y="1639833"/>
            <a:chExt cx="2534290" cy="2533854"/>
          </a:xfrm>
        </p:grpSpPr>
        <p:grpSp>
          <p:nvGrpSpPr>
            <p:cNvPr id="26" name="Skupina 25"/>
            <p:cNvGrpSpPr/>
            <p:nvPr/>
          </p:nvGrpSpPr>
          <p:grpSpPr>
            <a:xfrm>
              <a:off x="6663000" y="1700808"/>
              <a:ext cx="2371739" cy="2472879"/>
              <a:chOff x="6663000" y="1700808"/>
              <a:chExt cx="2371739" cy="2472879"/>
            </a:xfrm>
          </p:grpSpPr>
          <p:grpSp>
            <p:nvGrpSpPr>
              <p:cNvPr id="24" name="Skupina 23"/>
              <p:cNvGrpSpPr/>
              <p:nvPr/>
            </p:nvGrpSpPr>
            <p:grpSpPr>
              <a:xfrm>
                <a:off x="6663000" y="1700808"/>
                <a:ext cx="2371739" cy="2472879"/>
                <a:chOff x="6663000" y="1700808"/>
                <a:chExt cx="2371739" cy="2472879"/>
              </a:xfrm>
            </p:grpSpPr>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63000" y="1700808"/>
                  <a:ext cx="2371739" cy="24728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2" name="Přímá spojnice se šipkou 11"/>
                <p:cNvCxnSpPr/>
                <p:nvPr/>
              </p:nvCxnSpPr>
              <p:spPr>
                <a:xfrm flipH="1" flipV="1">
                  <a:off x="7880877" y="2276872"/>
                  <a:ext cx="211126" cy="504056"/>
                </a:xfrm>
                <a:prstGeom prst="straightConnector1">
                  <a:avLst/>
                </a:prstGeom>
                <a:ln>
                  <a:solidFill>
                    <a:schemeClr val="bg2">
                      <a:lumMod val="1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1" name="Přímá spojnice se šipkou 20"/>
                <p:cNvCxnSpPr/>
                <p:nvPr/>
              </p:nvCxnSpPr>
              <p:spPr>
                <a:xfrm flipH="1" flipV="1">
                  <a:off x="7762029" y="2271976"/>
                  <a:ext cx="240687" cy="648493"/>
                </a:xfrm>
                <a:prstGeom prst="straightConnector1">
                  <a:avLst/>
                </a:prstGeom>
                <a:ln>
                  <a:solidFill>
                    <a:schemeClr val="bg2">
                      <a:lumMod val="1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25" name="Oblouk 24"/>
              <p:cNvSpPr/>
              <p:nvPr/>
            </p:nvSpPr>
            <p:spPr>
              <a:xfrm>
                <a:off x="7020941" y="2204864"/>
                <a:ext cx="1185015" cy="504056"/>
              </a:xfrm>
              <a:prstGeom prst="arc">
                <a:avLst>
                  <a:gd name="adj1" fmla="val 16200000"/>
                  <a:gd name="adj2" fmla="val 20482459"/>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sp>
            <p:nvSpPr>
              <p:cNvPr id="29" name="Oblouk 28"/>
              <p:cNvSpPr/>
              <p:nvPr/>
            </p:nvSpPr>
            <p:spPr>
              <a:xfrm rot="1383476">
                <a:off x="7399248" y="3058200"/>
                <a:ext cx="1080932" cy="615765"/>
              </a:xfrm>
              <a:prstGeom prst="arc">
                <a:avLst>
                  <a:gd name="adj1" fmla="val 16200000"/>
                  <a:gd name="adj2" fmla="val 20482459"/>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grpSp>
        <p:sp>
          <p:nvSpPr>
            <p:cNvPr id="27" name="Ovál 26"/>
            <p:cNvSpPr/>
            <p:nvPr/>
          </p:nvSpPr>
          <p:spPr>
            <a:xfrm>
              <a:off x="7939598" y="2815887"/>
              <a:ext cx="72008" cy="7200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3" name="TextovéPole 32"/>
            <p:cNvSpPr txBox="1"/>
            <p:nvPr/>
          </p:nvSpPr>
          <p:spPr>
            <a:xfrm>
              <a:off x="7740352" y="1639833"/>
              <a:ext cx="1456938" cy="276999"/>
            </a:xfrm>
            <a:prstGeom prst="rect">
              <a:avLst/>
            </a:prstGeom>
            <a:noFill/>
          </p:spPr>
          <p:txBody>
            <a:bodyPr wrap="square" rtlCol="0">
              <a:spAutoFit/>
            </a:bodyPr>
            <a:lstStyle/>
            <a:p>
              <a:r>
                <a:rPr lang="en-US" sz="1200" dirty="0" smtClean="0">
                  <a:solidFill>
                    <a:srgbClr val="FF0000"/>
                  </a:solidFill>
                </a:rPr>
                <a:t>e-burst  detected</a:t>
              </a:r>
              <a:endParaRPr lang="cs-CZ" sz="1200" dirty="0">
                <a:solidFill>
                  <a:srgbClr val="FF0000"/>
                </a:solidFill>
              </a:endParaRPr>
            </a:p>
          </p:txBody>
        </p:sp>
        <p:cxnSp>
          <p:nvCxnSpPr>
            <p:cNvPr id="35" name="Přímá spojnice se šipkou 34"/>
            <p:cNvCxnSpPr/>
            <p:nvPr/>
          </p:nvCxnSpPr>
          <p:spPr>
            <a:xfrm flipH="1">
              <a:off x="8011606" y="1916832"/>
              <a:ext cx="194350" cy="864096"/>
            </a:xfrm>
            <a:prstGeom prst="straightConnector1">
              <a:avLst/>
            </a:prstGeom>
            <a:ln>
              <a:solidFill>
                <a:srgbClr val="FF0000"/>
              </a:solidFill>
              <a:prstDash val="sysDash"/>
              <a:tailEnd type="arrow"/>
            </a:ln>
          </p:spPr>
          <p:style>
            <a:lnRef idx="1">
              <a:schemeClr val="accent1"/>
            </a:lnRef>
            <a:fillRef idx="0">
              <a:schemeClr val="accent1"/>
            </a:fillRef>
            <a:effectRef idx="0">
              <a:schemeClr val="accent1"/>
            </a:effectRef>
            <a:fontRef idx="minor">
              <a:schemeClr val="tx1"/>
            </a:fontRef>
          </p:style>
        </p:cxnSp>
      </p:grpSp>
      <p:grpSp>
        <p:nvGrpSpPr>
          <p:cNvPr id="15" name="Skupina 14"/>
          <p:cNvGrpSpPr/>
          <p:nvPr/>
        </p:nvGrpSpPr>
        <p:grpSpPr>
          <a:xfrm>
            <a:off x="4283968" y="4166637"/>
            <a:ext cx="3854876" cy="2684889"/>
            <a:chOff x="4283968" y="4166637"/>
            <a:chExt cx="3854876" cy="2684889"/>
          </a:xfrm>
        </p:grpSpPr>
        <p:grpSp>
          <p:nvGrpSpPr>
            <p:cNvPr id="47" name="Skupina 46"/>
            <p:cNvGrpSpPr/>
            <p:nvPr/>
          </p:nvGrpSpPr>
          <p:grpSpPr>
            <a:xfrm>
              <a:off x="4283968" y="4166637"/>
              <a:ext cx="3854876" cy="2684889"/>
              <a:chOff x="4283968" y="4166637"/>
              <a:chExt cx="3854876" cy="2684889"/>
            </a:xfrm>
          </p:grpSpPr>
          <p:grpSp>
            <p:nvGrpSpPr>
              <p:cNvPr id="45" name="Skupina 44"/>
              <p:cNvGrpSpPr/>
              <p:nvPr/>
            </p:nvGrpSpPr>
            <p:grpSpPr>
              <a:xfrm>
                <a:off x="4283968" y="4166637"/>
                <a:ext cx="3727137" cy="2684889"/>
                <a:chOff x="4283968" y="4166637"/>
                <a:chExt cx="3727137" cy="2684889"/>
              </a:xfrm>
            </p:grpSpPr>
            <p:pic>
              <p:nvPicPr>
                <p:cNvPr id="3075"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83968" y="4293096"/>
                  <a:ext cx="3727137" cy="25584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0" name="Přímá spojnice 29"/>
                <p:cNvCxnSpPr/>
                <p:nvPr/>
              </p:nvCxnSpPr>
              <p:spPr>
                <a:xfrm>
                  <a:off x="4788023" y="4714492"/>
                  <a:ext cx="2304257" cy="0"/>
                </a:xfrm>
                <a:prstGeom prst="line">
                  <a:avLst/>
                </a:prstGeom>
              </p:spPr>
              <p:style>
                <a:lnRef idx="1">
                  <a:schemeClr val="accent1"/>
                </a:lnRef>
                <a:fillRef idx="0">
                  <a:schemeClr val="accent1"/>
                </a:fillRef>
                <a:effectRef idx="0">
                  <a:schemeClr val="accent1"/>
                </a:effectRef>
                <a:fontRef idx="minor">
                  <a:schemeClr val="tx1"/>
                </a:fontRef>
              </p:style>
            </p:cxnSp>
            <p:sp>
              <p:nvSpPr>
                <p:cNvPr id="36" name="Ovál 35"/>
                <p:cNvSpPr/>
                <p:nvPr/>
              </p:nvSpPr>
              <p:spPr>
                <a:xfrm>
                  <a:off x="7063702" y="4653136"/>
                  <a:ext cx="72008" cy="7200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3" name="TextovéPole 42"/>
                <p:cNvSpPr txBox="1"/>
                <p:nvPr/>
              </p:nvSpPr>
              <p:spPr>
                <a:xfrm>
                  <a:off x="4283968" y="4166637"/>
                  <a:ext cx="904758" cy="338554"/>
                </a:xfrm>
                <a:prstGeom prst="rect">
                  <a:avLst/>
                </a:prstGeom>
                <a:solidFill>
                  <a:schemeClr val="bg1"/>
                </a:solidFill>
              </p:spPr>
              <p:txBody>
                <a:bodyPr wrap="square" rtlCol="0">
                  <a:spAutoFit/>
                </a:bodyPr>
                <a:lstStyle/>
                <a:p>
                  <a:r>
                    <a:rPr lang="en-US" sz="1600" dirty="0" smtClean="0">
                      <a:solidFill>
                        <a:srgbClr val="00B0F0"/>
                      </a:solidFill>
                    </a:rPr>
                    <a:t>PRS-2-S</a:t>
                  </a:r>
                  <a:endParaRPr lang="cs-CZ" sz="1600" dirty="0">
                    <a:solidFill>
                      <a:srgbClr val="00B0F0"/>
                    </a:solidFill>
                  </a:endParaRPr>
                </a:p>
              </p:txBody>
            </p:sp>
            <p:cxnSp>
              <p:nvCxnSpPr>
                <p:cNvPr id="41" name="Přímá spojnice se šipkou 40"/>
                <p:cNvCxnSpPr/>
                <p:nvPr/>
              </p:nvCxnSpPr>
              <p:spPr>
                <a:xfrm>
                  <a:off x="4644008" y="4505191"/>
                  <a:ext cx="0" cy="1032628"/>
                </a:xfrm>
                <a:prstGeom prst="straightConnector1">
                  <a:avLst/>
                </a:prstGeom>
                <a:ln>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2" name="TextovéPole 41"/>
                <p:cNvSpPr txBox="1"/>
                <p:nvPr/>
              </p:nvSpPr>
              <p:spPr>
                <a:xfrm>
                  <a:off x="4330810" y="4797152"/>
                  <a:ext cx="504055" cy="261610"/>
                </a:xfrm>
                <a:prstGeom prst="rect">
                  <a:avLst/>
                </a:prstGeom>
                <a:noFill/>
              </p:spPr>
              <p:txBody>
                <a:bodyPr wrap="square" rtlCol="0">
                  <a:spAutoFit/>
                </a:bodyPr>
                <a:lstStyle/>
                <a:p>
                  <a:r>
                    <a:rPr lang="en-US" sz="1100" b="1" dirty="0" smtClean="0">
                      <a:solidFill>
                        <a:schemeClr val="tx2">
                          <a:lumMod val="60000"/>
                          <a:lumOff val="40000"/>
                        </a:schemeClr>
                      </a:solidFill>
                    </a:rPr>
                    <a:t>UT</a:t>
                  </a:r>
                  <a:endParaRPr lang="cs-CZ" sz="1100" b="1" dirty="0">
                    <a:solidFill>
                      <a:schemeClr val="tx2">
                        <a:lumMod val="60000"/>
                        <a:lumOff val="40000"/>
                      </a:schemeClr>
                    </a:solidFill>
                  </a:endParaRPr>
                </a:p>
              </p:txBody>
            </p:sp>
          </p:grpSp>
          <p:sp>
            <p:nvSpPr>
              <p:cNvPr id="46" name="TextovéPole 45"/>
              <p:cNvSpPr txBox="1"/>
              <p:nvPr/>
            </p:nvSpPr>
            <p:spPr>
              <a:xfrm>
                <a:off x="7390104" y="4293096"/>
                <a:ext cx="720080" cy="261610"/>
              </a:xfrm>
              <a:prstGeom prst="rect">
                <a:avLst/>
              </a:prstGeom>
              <a:noFill/>
            </p:spPr>
            <p:txBody>
              <a:bodyPr wrap="square" rtlCol="0">
                <a:spAutoFit/>
              </a:bodyPr>
              <a:lstStyle/>
              <a:p>
                <a:r>
                  <a:rPr lang="en-US" sz="1100" dirty="0" smtClean="0"/>
                  <a:t>30db/</a:t>
                </a:r>
                <a:r>
                  <a:rPr lang="el-GR" sz="1100" dirty="0" smtClean="0"/>
                  <a:t>μ</a:t>
                </a:r>
                <a:r>
                  <a:rPr lang="en-US" sz="1100" dirty="0" smtClean="0"/>
                  <a:t>V</a:t>
                </a:r>
                <a:endParaRPr lang="cs-CZ" sz="1100" dirty="0"/>
              </a:p>
            </p:txBody>
          </p:sp>
          <p:sp>
            <p:nvSpPr>
              <p:cNvPr id="50" name="TextovéPole 49"/>
              <p:cNvSpPr txBox="1"/>
              <p:nvPr/>
            </p:nvSpPr>
            <p:spPr>
              <a:xfrm>
                <a:off x="7418764" y="6119718"/>
                <a:ext cx="720080" cy="261610"/>
              </a:xfrm>
              <a:prstGeom prst="rect">
                <a:avLst/>
              </a:prstGeom>
              <a:noFill/>
            </p:spPr>
            <p:txBody>
              <a:bodyPr wrap="square" rtlCol="0">
                <a:spAutoFit/>
              </a:bodyPr>
              <a:lstStyle/>
              <a:p>
                <a:r>
                  <a:rPr lang="en-US" sz="1100" dirty="0" smtClean="0"/>
                  <a:t>0 </a:t>
                </a:r>
                <a:r>
                  <a:rPr lang="en-US" sz="1100" dirty="0" err="1" smtClean="0"/>
                  <a:t>db</a:t>
                </a:r>
                <a:r>
                  <a:rPr lang="en-US" sz="1100" dirty="0" smtClean="0"/>
                  <a:t>/</a:t>
                </a:r>
                <a:r>
                  <a:rPr lang="el-GR" sz="1100" dirty="0" smtClean="0"/>
                  <a:t>μ</a:t>
                </a:r>
                <a:r>
                  <a:rPr lang="en-US" sz="1100" dirty="0" smtClean="0"/>
                  <a:t>V</a:t>
                </a:r>
                <a:endParaRPr lang="cs-CZ" sz="1100" dirty="0"/>
              </a:p>
            </p:txBody>
          </p:sp>
        </p:grpSp>
        <p:cxnSp>
          <p:nvCxnSpPr>
            <p:cNvPr id="11" name="Přímá spojnice 10"/>
            <p:cNvCxnSpPr>
              <a:endCxn id="43" idx="2"/>
            </p:cNvCxnSpPr>
            <p:nvPr/>
          </p:nvCxnSpPr>
          <p:spPr>
            <a:xfrm flipV="1">
              <a:off x="4736347" y="4505191"/>
              <a:ext cx="0" cy="72400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5" name="Zástupný symbol pro číslo snímku 4"/>
          <p:cNvSpPr>
            <a:spLocks noGrp="1"/>
          </p:cNvSpPr>
          <p:nvPr>
            <p:ph type="sldNum" sz="quarter" idx="11"/>
          </p:nvPr>
        </p:nvSpPr>
        <p:spPr/>
        <p:txBody>
          <a:bodyPr/>
          <a:lstStyle/>
          <a:p>
            <a:pPr algn="r"/>
            <a:fld id="{D4C49B74-5DB2-4B03-B1D2-7F6A3C51C318}" type="slidenum">
              <a:rPr lang="en-US" smtClean="0"/>
              <a:pPr algn="r"/>
              <a:t>42</a:t>
            </a:fld>
            <a:endParaRPr lang="en-US"/>
          </a:p>
        </p:txBody>
      </p:sp>
    </p:spTree>
    <p:extLst>
      <p:ext uri="{BB962C8B-B14F-4D97-AF65-F5344CB8AC3E}">
        <p14:creationId xmlns:p14="http://schemas.microsoft.com/office/powerpoint/2010/main" val="309978847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text 1"/>
          <p:cNvSpPr>
            <a:spLocks noGrp="1"/>
          </p:cNvSpPr>
          <p:nvPr>
            <p:ph type="body" idx="1"/>
          </p:nvPr>
        </p:nvSpPr>
        <p:spPr>
          <a:xfrm>
            <a:off x="323528" y="1350060"/>
            <a:ext cx="8373616" cy="4776103"/>
          </a:xfrm>
        </p:spPr>
        <p:txBody>
          <a:bodyPr>
            <a:normAutofit/>
          </a:bodyPr>
          <a:lstStyle/>
          <a:p>
            <a:r>
              <a:rPr lang="en-US" sz="1600" dirty="0" smtClean="0"/>
              <a:t>Spectral broadening of signals from ground-base VLF transmitters observed on MAGION-3 during electron beam injection (</a:t>
            </a:r>
            <a:r>
              <a:rPr lang="en-US" sz="1600" dirty="0"/>
              <a:t>UEM-2 in S250 </a:t>
            </a:r>
            <a:r>
              <a:rPr lang="en-US" sz="1600" dirty="0" smtClean="0"/>
              <a:t>mode) from IK-25</a:t>
            </a:r>
            <a:endParaRPr lang="en-US" sz="1600" dirty="0"/>
          </a:p>
          <a:p>
            <a:r>
              <a:rPr lang="en-US" sz="1600" dirty="0" smtClean="0"/>
              <a:t>Altitudes 1175/1580km, distance ~ 250 km, VLF ground signals 16.5, 12.6, 11.3 kHz</a:t>
            </a:r>
          </a:p>
          <a:p>
            <a:r>
              <a:rPr lang="en-US" sz="1600" dirty="0" smtClean="0"/>
              <a:t>Broadening ~ 300-500Hz correlated with 2s modulation sequence of the S250 mode, for mod. frequencies 30.5Hz to 31.25kHz, no effects for 62.5,125,250kHz modulation </a:t>
            </a:r>
          </a:p>
          <a:p>
            <a:r>
              <a:rPr lang="en-US" sz="1600" dirty="0" smtClean="0"/>
              <a:t>The data interpreted in terms of the scattering of whistler-mode  waves into quasi-electrostatic waves by periodic small-scale plasma </a:t>
            </a:r>
            <a:r>
              <a:rPr lang="en-US" sz="1600" dirty="0" err="1" smtClean="0"/>
              <a:t>inhomogeneities</a:t>
            </a:r>
            <a:r>
              <a:rPr lang="en-US" sz="1600" dirty="0" smtClean="0"/>
              <a:t> or ELF plasma turbulence created  by the pulse-modulated electron beam in the ionosphere. The reception of those waves aboard moving satellite provides the Doppler shift responsible for the spectral broadening.</a:t>
            </a:r>
          </a:p>
          <a:p>
            <a:endParaRPr lang="cs-CZ" sz="1800" dirty="0"/>
          </a:p>
        </p:txBody>
      </p:sp>
      <p:sp>
        <p:nvSpPr>
          <p:cNvPr id="3" name="Nadpis 2"/>
          <p:cNvSpPr>
            <a:spLocks noGrp="1"/>
          </p:cNvSpPr>
          <p:nvPr>
            <p:ph type="title"/>
          </p:nvPr>
        </p:nvSpPr>
        <p:spPr>
          <a:xfrm>
            <a:off x="457200" y="44624"/>
            <a:ext cx="8229600" cy="1143000"/>
          </a:xfrm>
        </p:spPr>
        <p:txBody>
          <a:bodyPr>
            <a:normAutofit fontScale="90000"/>
          </a:bodyPr>
          <a:lstStyle/>
          <a:p>
            <a:r>
              <a:rPr lang="en-US" dirty="0" smtClean="0"/>
              <a:t>Interaction of the electron beam with VLF signals transmitted from ground</a:t>
            </a:r>
            <a:endParaRPr lang="cs-CZ" dirty="0"/>
          </a:p>
        </p:txBody>
      </p:sp>
      <p:sp>
        <p:nvSpPr>
          <p:cNvPr id="4" name="Obdélník 3"/>
          <p:cNvSpPr/>
          <p:nvPr/>
        </p:nvSpPr>
        <p:spPr>
          <a:xfrm>
            <a:off x="6516216" y="980728"/>
            <a:ext cx="2577822" cy="369332"/>
          </a:xfrm>
          <a:prstGeom prst="rect">
            <a:avLst/>
          </a:prstGeom>
        </p:spPr>
        <p:txBody>
          <a:bodyPr wrap="none">
            <a:spAutoFit/>
          </a:bodyPr>
          <a:lstStyle/>
          <a:p>
            <a:r>
              <a:rPr lang="en-US" i="1" dirty="0" err="1" smtClean="0"/>
              <a:t>Oraevsky</a:t>
            </a:r>
            <a:r>
              <a:rPr lang="en-US" i="1" dirty="0" smtClean="0"/>
              <a:t> et </a:t>
            </a:r>
            <a:r>
              <a:rPr lang="en-US" i="1" dirty="0"/>
              <a:t>al</a:t>
            </a:r>
            <a:r>
              <a:rPr lang="en-US" i="1" dirty="0" smtClean="0"/>
              <a:t>., JATP1994</a:t>
            </a:r>
            <a:endParaRPr lang="cs-CZ" i="1" dirty="0"/>
          </a:p>
        </p:txBody>
      </p:sp>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496" y="4828956"/>
            <a:ext cx="2232248" cy="19873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3" name="Skupina 12"/>
          <p:cNvGrpSpPr/>
          <p:nvPr/>
        </p:nvGrpSpPr>
        <p:grpSpPr>
          <a:xfrm>
            <a:off x="5724128" y="3717032"/>
            <a:ext cx="3384590" cy="3083620"/>
            <a:chOff x="5724128" y="3717032"/>
            <a:chExt cx="3384590" cy="3083620"/>
          </a:xfrm>
        </p:grpSpPr>
        <p:pic>
          <p:nvPicPr>
            <p:cNvPr id="512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4128" y="3717032"/>
              <a:ext cx="3384590" cy="30836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ovéPole 8"/>
            <p:cNvSpPr txBox="1"/>
            <p:nvPr/>
          </p:nvSpPr>
          <p:spPr>
            <a:xfrm>
              <a:off x="5741431" y="4398037"/>
              <a:ext cx="1440160" cy="461665"/>
            </a:xfrm>
            <a:prstGeom prst="rect">
              <a:avLst/>
            </a:prstGeom>
            <a:noFill/>
          </p:spPr>
          <p:txBody>
            <a:bodyPr wrap="square" rtlCol="0">
              <a:spAutoFit/>
            </a:bodyPr>
            <a:lstStyle/>
            <a:p>
              <a:r>
                <a:rPr lang="en-US" sz="1200" dirty="0" smtClean="0">
                  <a:solidFill>
                    <a:srgbClr val="FF0000"/>
                  </a:solidFill>
                </a:rPr>
                <a:t>Intensity of 16.5kHz signal modulation</a:t>
              </a:r>
              <a:endParaRPr lang="cs-CZ" sz="1200" dirty="0">
                <a:solidFill>
                  <a:srgbClr val="FF0000"/>
                </a:solidFill>
              </a:endParaRPr>
            </a:p>
          </p:txBody>
        </p:sp>
        <p:sp>
          <p:nvSpPr>
            <p:cNvPr id="10" name="TextovéPole 9"/>
            <p:cNvSpPr txBox="1"/>
            <p:nvPr/>
          </p:nvSpPr>
          <p:spPr>
            <a:xfrm>
              <a:off x="7119621" y="4020566"/>
              <a:ext cx="648072" cy="276999"/>
            </a:xfrm>
            <a:prstGeom prst="rect">
              <a:avLst/>
            </a:prstGeom>
            <a:noFill/>
          </p:spPr>
          <p:txBody>
            <a:bodyPr wrap="square" rtlCol="0">
              <a:spAutoFit/>
            </a:bodyPr>
            <a:lstStyle/>
            <a:p>
              <a:r>
                <a:rPr lang="en-US" sz="1200" dirty="0" smtClean="0">
                  <a:solidFill>
                    <a:srgbClr val="FF0000"/>
                  </a:solidFill>
                </a:rPr>
                <a:t>S250:</a:t>
              </a:r>
              <a:endParaRPr lang="cs-CZ" sz="1200" dirty="0">
                <a:solidFill>
                  <a:srgbClr val="FF0000"/>
                </a:solidFill>
              </a:endParaRPr>
            </a:p>
          </p:txBody>
        </p:sp>
      </p:grpSp>
      <p:grpSp>
        <p:nvGrpSpPr>
          <p:cNvPr id="12" name="Skupina 11"/>
          <p:cNvGrpSpPr/>
          <p:nvPr/>
        </p:nvGrpSpPr>
        <p:grpSpPr>
          <a:xfrm>
            <a:off x="2259402" y="3717032"/>
            <a:ext cx="3424971" cy="3083620"/>
            <a:chOff x="2259402" y="3717032"/>
            <a:chExt cx="3424971" cy="3083620"/>
          </a:xfrm>
        </p:grpSpPr>
        <p:grpSp>
          <p:nvGrpSpPr>
            <p:cNvPr id="8" name="Skupina 7"/>
            <p:cNvGrpSpPr/>
            <p:nvPr/>
          </p:nvGrpSpPr>
          <p:grpSpPr>
            <a:xfrm>
              <a:off x="2290815" y="3717032"/>
              <a:ext cx="3393558" cy="3083620"/>
              <a:chOff x="2314668" y="3717032"/>
              <a:chExt cx="3393558" cy="3083620"/>
            </a:xfrm>
          </p:grpSpPr>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14668" y="3717032"/>
                <a:ext cx="3393558" cy="30836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ovéPole 4"/>
              <p:cNvSpPr txBox="1"/>
              <p:nvPr/>
            </p:nvSpPr>
            <p:spPr>
              <a:xfrm>
                <a:off x="2427271" y="4005064"/>
                <a:ext cx="3168352" cy="276999"/>
              </a:xfrm>
              <a:prstGeom prst="rect">
                <a:avLst/>
              </a:prstGeom>
              <a:noFill/>
            </p:spPr>
            <p:txBody>
              <a:bodyPr wrap="square" rtlCol="0">
                <a:spAutoFit/>
              </a:bodyPr>
              <a:lstStyle/>
              <a:p>
                <a:r>
                  <a:rPr lang="en-US" sz="1200" dirty="0" smtClean="0">
                    <a:solidFill>
                      <a:srgbClr val="FF0000"/>
                    </a:solidFill>
                  </a:rPr>
                  <a:t>SOA-30 transmitter near Warsaw @ 16.5kHz</a:t>
                </a:r>
                <a:endParaRPr lang="cs-CZ" sz="1200" dirty="0">
                  <a:solidFill>
                    <a:srgbClr val="FF0000"/>
                  </a:solidFill>
                </a:endParaRPr>
              </a:p>
            </p:txBody>
          </p:sp>
        </p:grpSp>
        <p:sp>
          <p:nvSpPr>
            <p:cNvPr id="11" name="TextovéPole 10"/>
            <p:cNvSpPr txBox="1"/>
            <p:nvPr/>
          </p:nvSpPr>
          <p:spPr>
            <a:xfrm>
              <a:off x="2259402" y="4797152"/>
              <a:ext cx="1232478" cy="276999"/>
            </a:xfrm>
            <a:prstGeom prst="rect">
              <a:avLst/>
            </a:prstGeom>
            <a:noFill/>
          </p:spPr>
          <p:txBody>
            <a:bodyPr wrap="square" rtlCol="0">
              <a:spAutoFit/>
            </a:bodyPr>
            <a:lstStyle/>
            <a:p>
              <a:r>
                <a:rPr lang="en-US" sz="1200" dirty="0" smtClean="0">
                  <a:solidFill>
                    <a:srgbClr val="00B050"/>
                  </a:solidFill>
                </a:rPr>
                <a:t>15.5kHz</a:t>
              </a:r>
              <a:endParaRPr lang="cs-CZ" sz="1200" dirty="0">
                <a:solidFill>
                  <a:srgbClr val="00B050"/>
                </a:solidFill>
              </a:endParaRPr>
            </a:p>
          </p:txBody>
        </p:sp>
        <p:sp>
          <p:nvSpPr>
            <p:cNvPr id="15" name="TextovéPole 14"/>
            <p:cNvSpPr txBox="1"/>
            <p:nvPr/>
          </p:nvSpPr>
          <p:spPr>
            <a:xfrm>
              <a:off x="2267744" y="3861048"/>
              <a:ext cx="1232478" cy="276999"/>
            </a:xfrm>
            <a:prstGeom prst="rect">
              <a:avLst/>
            </a:prstGeom>
            <a:noFill/>
          </p:spPr>
          <p:txBody>
            <a:bodyPr wrap="square" rtlCol="0">
              <a:spAutoFit/>
            </a:bodyPr>
            <a:lstStyle/>
            <a:p>
              <a:r>
                <a:rPr lang="en-US" sz="1200" dirty="0" smtClean="0">
                  <a:solidFill>
                    <a:srgbClr val="00B050"/>
                  </a:solidFill>
                </a:rPr>
                <a:t>17.5kHz</a:t>
              </a:r>
              <a:endParaRPr lang="cs-CZ" sz="1200" dirty="0">
                <a:solidFill>
                  <a:srgbClr val="00B050"/>
                </a:solidFill>
              </a:endParaRPr>
            </a:p>
          </p:txBody>
        </p:sp>
      </p:grpSp>
      <p:sp>
        <p:nvSpPr>
          <p:cNvPr id="6" name="Zástupný symbol pro číslo snímku 5"/>
          <p:cNvSpPr>
            <a:spLocks noGrp="1"/>
          </p:cNvSpPr>
          <p:nvPr>
            <p:ph type="sldNum" sz="quarter" idx="11"/>
          </p:nvPr>
        </p:nvSpPr>
        <p:spPr/>
        <p:txBody>
          <a:bodyPr/>
          <a:lstStyle/>
          <a:p>
            <a:pPr algn="r"/>
            <a:fld id="{D4C49B74-5DB2-4B03-B1D2-7F6A3C51C318}" type="slidenum">
              <a:rPr lang="en-US" smtClean="0"/>
              <a:pPr algn="r"/>
              <a:t>43</a:t>
            </a:fld>
            <a:endParaRPr lang="en-US"/>
          </a:p>
        </p:txBody>
      </p:sp>
    </p:spTree>
    <p:extLst>
      <p:ext uri="{BB962C8B-B14F-4D97-AF65-F5344CB8AC3E}">
        <p14:creationId xmlns:p14="http://schemas.microsoft.com/office/powerpoint/2010/main" val="146332041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Skupina 4"/>
          <p:cNvGrpSpPr/>
          <p:nvPr/>
        </p:nvGrpSpPr>
        <p:grpSpPr>
          <a:xfrm>
            <a:off x="4587453" y="3070801"/>
            <a:ext cx="5168946" cy="3742575"/>
            <a:chOff x="4803654" y="3070801"/>
            <a:chExt cx="5168946" cy="3742575"/>
          </a:xfrm>
        </p:grpSpPr>
        <p:pic>
          <p:nvPicPr>
            <p:cNvPr id="3077"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3654" y="3070801"/>
              <a:ext cx="4295362" cy="13411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1" name="Přímá spojnice 30"/>
            <p:cNvCxnSpPr/>
            <p:nvPr/>
          </p:nvCxnSpPr>
          <p:spPr>
            <a:xfrm>
              <a:off x="6804248" y="4420761"/>
              <a:ext cx="2016224"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sp>
          <p:nvSpPr>
            <p:cNvPr id="34" name="TextovéPole 33"/>
            <p:cNvSpPr txBox="1"/>
            <p:nvPr/>
          </p:nvSpPr>
          <p:spPr>
            <a:xfrm>
              <a:off x="7236296" y="4215257"/>
              <a:ext cx="1728192" cy="261610"/>
            </a:xfrm>
            <a:prstGeom prst="rect">
              <a:avLst/>
            </a:prstGeom>
            <a:noFill/>
          </p:spPr>
          <p:txBody>
            <a:bodyPr wrap="square" rtlCol="0">
              <a:spAutoFit/>
            </a:bodyPr>
            <a:lstStyle/>
            <a:p>
              <a:r>
                <a:rPr lang="en-US" sz="1100" dirty="0" smtClean="0">
                  <a:solidFill>
                    <a:srgbClr val="0070C0"/>
                  </a:solidFill>
                </a:rPr>
                <a:t>Neutral </a:t>
              </a:r>
              <a:r>
                <a:rPr lang="en-US" sz="1100" dirty="0" err="1" smtClean="0">
                  <a:solidFill>
                    <a:srgbClr val="0070C0"/>
                  </a:solidFill>
                </a:rPr>
                <a:t>Xe</a:t>
              </a:r>
              <a:endParaRPr lang="cs-CZ" sz="1100" dirty="0">
                <a:solidFill>
                  <a:srgbClr val="0070C0"/>
                </a:solidFill>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08431" y="4439648"/>
              <a:ext cx="4664169" cy="23737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2" name="Zástupný symbol pro text 1"/>
          <p:cNvSpPr>
            <a:spLocks noGrp="1"/>
          </p:cNvSpPr>
          <p:nvPr>
            <p:ph type="body" idx="1"/>
          </p:nvPr>
        </p:nvSpPr>
        <p:spPr>
          <a:xfrm>
            <a:off x="0" y="1268760"/>
            <a:ext cx="8932985" cy="2016224"/>
          </a:xfrm>
        </p:spPr>
        <p:txBody>
          <a:bodyPr>
            <a:normAutofit fontScale="92500"/>
          </a:bodyPr>
          <a:lstStyle/>
          <a:p>
            <a:r>
              <a:rPr lang="en-US" sz="1600" dirty="0" smtClean="0"/>
              <a:t>~20 sessions with neutral </a:t>
            </a:r>
            <a:r>
              <a:rPr lang="en-US" sz="1600" dirty="0" err="1" smtClean="0"/>
              <a:t>Xe</a:t>
            </a:r>
            <a:r>
              <a:rPr lang="en-US" sz="1600" dirty="0" smtClean="0"/>
              <a:t> only + other periods during e-beam injection (UPM w/o ionization voltage).</a:t>
            </a:r>
          </a:p>
          <a:p>
            <a:r>
              <a:rPr lang="en-US" sz="1600" dirty="0" err="1" smtClean="0"/>
              <a:t>E</a:t>
            </a:r>
            <a:r>
              <a:rPr lang="en-US" sz="1600" baseline="-25000" dirty="0" err="1" smtClean="0"/>
              <a:t>k</a:t>
            </a:r>
            <a:r>
              <a:rPr lang="en-US" sz="1600" dirty="0" smtClean="0"/>
              <a:t>(</a:t>
            </a:r>
            <a:r>
              <a:rPr lang="en-US" sz="1600" dirty="0" err="1" smtClean="0"/>
              <a:t>Xe</a:t>
            </a:r>
            <a:r>
              <a:rPr lang="en-US" sz="1600" dirty="0" smtClean="0"/>
              <a:t>) ~20eV &gt; </a:t>
            </a:r>
            <a:r>
              <a:rPr lang="en-US" sz="1600" dirty="0" err="1" smtClean="0"/>
              <a:t>U</a:t>
            </a:r>
            <a:r>
              <a:rPr lang="en-US" sz="1600" baseline="-25000" dirty="0" err="1" smtClean="0"/>
              <a:t>i</a:t>
            </a:r>
            <a:r>
              <a:rPr lang="en-US" sz="1600" dirty="0" smtClean="0"/>
              <a:t>(</a:t>
            </a:r>
            <a:r>
              <a:rPr lang="en-US" sz="1600" dirty="0" err="1" smtClean="0"/>
              <a:t>Xe</a:t>
            </a:r>
            <a:r>
              <a:rPr lang="en-US" sz="1600" dirty="0" smtClean="0"/>
              <a:t>) ~12-13eV, but total mass flow small ~3mg/s =&gt; </a:t>
            </a:r>
            <a:r>
              <a:rPr lang="en-US" sz="1600" b="1" dirty="0" smtClean="0"/>
              <a:t>full CIV effects not observed</a:t>
            </a:r>
            <a:r>
              <a:rPr lang="en-US" sz="1600" dirty="0" smtClean="0"/>
              <a:t>, but some partial processes</a:t>
            </a:r>
          </a:p>
          <a:p>
            <a:r>
              <a:rPr lang="en-US" sz="1600" dirty="0" smtClean="0"/>
              <a:t>HF emissions 3-10MHz during </a:t>
            </a:r>
            <a:r>
              <a:rPr lang="en-US" sz="1600" dirty="0" err="1" smtClean="0"/>
              <a:t>Xe</a:t>
            </a:r>
            <a:r>
              <a:rPr lang="en-US" sz="1600" dirty="0" smtClean="0"/>
              <a:t> p.a. 85-115</a:t>
            </a:r>
            <a:r>
              <a:rPr lang="cs-CZ" sz="1600" dirty="0" smtClean="0"/>
              <a:t>°</a:t>
            </a:r>
            <a:r>
              <a:rPr lang="en-US" sz="1600" dirty="0" smtClean="0"/>
              <a:t>/</a:t>
            </a:r>
            <a:r>
              <a:rPr lang="en-US" sz="1600" b="1" dirty="0" smtClean="0"/>
              <a:t>dayside</a:t>
            </a:r>
            <a:r>
              <a:rPr lang="en-US" sz="1600" dirty="0" smtClean="0"/>
              <a:t>, intensifications not observed for p.a. 57-71</a:t>
            </a:r>
            <a:r>
              <a:rPr lang="cs-CZ" sz="1600" dirty="0" smtClean="0"/>
              <a:t>°</a:t>
            </a:r>
            <a:r>
              <a:rPr lang="en-US" sz="1600" dirty="0" smtClean="0"/>
              <a:t>/</a:t>
            </a:r>
            <a:r>
              <a:rPr lang="en-US" sz="1600" b="1" dirty="0" err="1" smtClean="0"/>
              <a:t>nightside</a:t>
            </a:r>
            <a:r>
              <a:rPr lang="en-US" sz="1600" dirty="0" smtClean="0"/>
              <a:t>, the frequency does not depend on B</a:t>
            </a:r>
          </a:p>
          <a:p>
            <a:r>
              <a:rPr lang="en-US" sz="1600" dirty="0" smtClean="0"/>
              <a:t>HF emissions in 8-10MHz band</a:t>
            </a:r>
          </a:p>
          <a:p>
            <a:r>
              <a:rPr lang="en-US" sz="1600" dirty="0" smtClean="0"/>
              <a:t>? Stable photoionization =&gt; HF emission freq. stable</a:t>
            </a:r>
          </a:p>
          <a:p>
            <a:r>
              <a:rPr lang="en-US" sz="1600" dirty="0" smtClean="0"/>
              <a:t>No changes in plasma density observed, week electron temperature enhancements detected</a:t>
            </a:r>
            <a:endParaRPr lang="en-US" sz="1600" dirty="0"/>
          </a:p>
          <a:p>
            <a:endParaRPr lang="en-US" sz="1600" dirty="0" smtClean="0"/>
          </a:p>
          <a:p>
            <a:pPr marL="0" indent="0">
              <a:buNone/>
            </a:pPr>
            <a:endParaRPr lang="en-US" sz="1600" dirty="0"/>
          </a:p>
        </p:txBody>
      </p:sp>
      <p:sp>
        <p:nvSpPr>
          <p:cNvPr id="3" name="Nadpis 2"/>
          <p:cNvSpPr>
            <a:spLocks noGrp="1"/>
          </p:cNvSpPr>
          <p:nvPr>
            <p:ph type="title"/>
          </p:nvPr>
        </p:nvSpPr>
        <p:spPr>
          <a:xfrm>
            <a:off x="467544" y="188640"/>
            <a:ext cx="8229600" cy="945396"/>
          </a:xfrm>
        </p:spPr>
        <p:txBody>
          <a:bodyPr>
            <a:normAutofit fontScale="90000"/>
          </a:bodyPr>
          <a:lstStyle/>
          <a:p>
            <a:r>
              <a:rPr lang="en-US" dirty="0"/>
              <a:t>Waves </a:t>
            </a:r>
            <a:r>
              <a:rPr lang="en-US" dirty="0" smtClean="0"/>
              <a:t>observed during the neutral xenon injections</a:t>
            </a:r>
            <a:endParaRPr lang="cs-CZ" dirty="0"/>
          </a:p>
        </p:txBody>
      </p:sp>
      <p:sp>
        <p:nvSpPr>
          <p:cNvPr id="4" name="Obdélník 3"/>
          <p:cNvSpPr/>
          <p:nvPr/>
        </p:nvSpPr>
        <p:spPr>
          <a:xfrm>
            <a:off x="6516216" y="980728"/>
            <a:ext cx="2414507" cy="369332"/>
          </a:xfrm>
          <a:prstGeom prst="rect">
            <a:avLst/>
          </a:prstGeom>
        </p:spPr>
        <p:txBody>
          <a:bodyPr wrap="none">
            <a:spAutoFit/>
          </a:bodyPr>
          <a:lstStyle/>
          <a:p>
            <a:r>
              <a:rPr lang="en-US" i="1" dirty="0" err="1" smtClean="0"/>
              <a:t>Oraevsky</a:t>
            </a:r>
            <a:r>
              <a:rPr lang="en-US" i="1" dirty="0" smtClean="0"/>
              <a:t> et </a:t>
            </a:r>
            <a:r>
              <a:rPr lang="en-US" i="1" dirty="0"/>
              <a:t>al., </a:t>
            </a:r>
            <a:r>
              <a:rPr lang="en-US" i="1" dirty="0" smtClean="0"/>
              <a:t>GA1999</a:t>
            </a:r>
            <a:endParaRPr lang="cs-CZ" i="1" dirty="0"/>
          </a:p>
        </p:txBody>
      </p:sp>
      <p:sp>
        <p:nvSpPr>
          <p:cNvPr id="39" name="Zaoblený obdélník 38"/>
          <p:cNvSpPr/>
          <p:nvPr/>
        </p:nvSpPr>
        <p:spPr>
          <a:xfrm>
            <a:off x="6549913" y="4463804"/>
            <a:ext cx="2232248" cy="653183"/>
          </a:xfrm>
          <a:prstGeom prst="round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5" name="TextovéPole 34"/>
          <p:cNvSpPr txBox="1"/>
          <p:nvPr/>
        </p:nvSpPr>
        <p:spPr>
          <a:xfrm>
            <a:off x="8487081" y="2055138"/>
            <a:ext cx="656919" cy="1015663"/>
          </a:xfrm>
          <a:prstGeom prst="rect">
            <a:avLst/>
          </a:prstGeom>
          <a:solidFill>
            <a:schemeClr val="bg1"/>
          </a:solidFill>
        </p:spPr>
        <p:txBody>
          <a:bodyPr wrap="square" rtlCol="0">
            <a:spAutoFit/>
          </a:bodyPr>
          <a:lstStyle/>
          <a:p>
            <a:r>
              <a:rPr lang="en-US" sz="1200" dirty="0" smtClean="0">
                <a:solidFill>
                  <a:srgbClr val="00B050"/>
                </a:solidFill>
              </a:rPr>
              <a:t>KM-10</a:t>
            </a:r>
          </a:p>
          <a:p>
            <a:endParaRPr lang="en-US" sz="1200" dirty="0" smtClean="0">
              <a:solidFill>
                <a:srgbClr val="00B050"/>
              </a:solidFill>
            </a:endParaRPr>
          </a:p>
          <a:p>
            <a:r>
              <a:rPr lang="en-US" sz="1200" dirty="0" smtClean="0">
                <a:solidFill>
                  <a:srgbClr val="00B050"/>
                </a:solidFill>
              </a:rPr>
              <a:t>PRS-3 orbit 419</a:t>
            </a:r>
            <a:endParaRPr lang="cs-CZ" sz="1200" dirty="0">
              <a:solidFill>
                <a:srgbClr val="00B050"/>
              </a:solidFill>
            </a:endParaRPr>
          </a:p>
        </p:txBody>
      </p:sp>
      <p:sp>
        <p:nvSpPr>
          <p:cNvPr id="36" name="TextovéPole 35"/>
          <p:cNvSpPr txBox="1"/>
          <p:nvPr/>
        </p:nvSpPr>
        <p:spPr>
          <a:xfrm>
            <a:off x="5693322" y="6186486"/>
            <a:ext cx="1296144" cy="276999"/>
          </a:xfrm>
          <a:prstGeom prst="rect">
            <a:avLst/>
          </a:prstGeom>
          <a:noFill/>
        </p:spPr>
        <p:txBody>
          <a:bodyPr wrap="square" rtlCol="0">
            <a:spAutoFit/>
          </a:bodyPr>
          <a:lstStyle/>
          <a:p>
            <a:r>
              <a:rPr lang="el-GR" sz="1200" dirty="0" smtClean="0">
                <a:solidFill>
                  <a:srgbClr val="FF0000"/>
                </a:solidFill>
              </a:rPr>
              <a:t>ω</a:t>
            </a:r>
            <a:r>
              <a:rPr lang="en-US" sz="1200" baseline="-25000" dirty="0" err="1" smtClean="0">
                <a:solidFill>
                  <a:srgbClr val="FF0000"/>
                </a:solidFill>
              </a:rPr>
              <a:t>ce</a:t>
            </a:r>
            <a:r>
              <a:rPr lang="en-US" sz="1200" baseline="-25000" dirty="0" smtClean="0">
                <a:solidFill>
                  <a:srgbClr val="FF0000"/>
                </a:solidFill>
              </a:rPr>
              <a:t> </a:t>
            </a:r>
            <a:r>
              <a:rPr lang="en-US" sz="1200" dirty="0" smtClean="0">
                <a:solidFill>
                  <a:srgbClr val="FF0000"/>
                </a:solidFill>
              </a:rPr>
              <a:t>harmonics</a:t>
            </a:r>
            <a:endParaRPr lang="cs-CZ" sz="1200" dirty="0">
              <a:solidFill>
                <a:srgbClr val="FF0000"/>
              </a:solidFill>
            </a:endParaRPr>
          </a:p>
        </p:txBody>
      </p:sp>
      <p:sp>
        <p:nvSpPr>
          <p:cNvPr id="37" name="TextovéPole 36"/>
          <p:cNvSpPr txBox="1"/>
          <p:nvPr/>
        </p:nvSpPr>
        <p:spPr>
          <a:xfrm>
            <a:off x="3692" y="3185742"/>
            <a:ext cx="5115226" cy="3539430"/>
          </a:xfrm>
          <a:prstGeom prst="rect">
            <a:avLst/>
          </a:prstGeom>
          <a:noFill/>
        </p:spPr>
        <p:txBody>
          <a:bodyPr wrap="square" rtlCol="0">
            <a:spAutoFit/>
          </a:bodyPr>
          <a:lstStyle/>
          <a:p>
            <a:pPr marL="285750" indent="-285750">
              <a:buFont typeface="Arial" panose="020B0604020202020204" pitchFamily="34" charset="0"/>
              <a:buChar char="•"/>
            </a:pPr>
            <a:r>
              <a:rPr lang="en-US" sz="1600" dirty="0"/>
              <a:t>Cloud of injected </a:t>
            </a:r>
            <a:r>
              <a:rPr lang="en-US" sz="1600" dirty="0" err="1"/>
              <a:t>Xe</a:t>
            </a:r>
            <a:r>
              <a:rPr lang="en-US" sz="1600" dirty="0"/>
              <a:t> to 60</a:t>
            </a:r>
            <a:r>
              <a:rPr lang="cs-CZ" sz="1600" dirty="0"/>
              <a:t>° con</a:t>
            </a:r>
            <a:r>
              <a:rPr lang="en-US" sz="1600" dirty="0"/>
              <a:t>e 5-8 km/s </a:t>
            </a:r>
            <a:r>
              <a:rPr lang="en-US" sz="1600" dirty="0" smtClean="0"/>
              <a:t>vs</a:t>
            </a:r>
            <a:r>
              <a:rPr lang="en-US" sz="1600" dirty="0"/>
              <a:t>. background </a:t>
            </a:r>
            <a:r>
              <a:rPr lang="en-US" sz="1600" dirty="0" smtClean="0"/>
              <a:t>plasma =&gt; est. gas </a:t>
            </a:r>
            <a:r>
              <a:rPr lang="en-US" sz="1600" dirty="0"/>
              <a:t>density ~10</a:t>
            </a:r>
            <a:r>
              <a:rPr lang="en-US" sz="1600" baseline="30000" dirty="0"/>
              <a:t>9</a:t>
            </a:r>
            <a:r>
              <a:rPr lang="en-US" sz="1600" dirty="0"/>
              <a:t> (10</a:t>
            </a:r>
            <a:r>
              <a:rPr lang="en-US" sz="1600" baseline="30000" dirty="0"/>
              <a:t>7</a:t>
            </a:r>
            <a:r>
              <a:rPr lang="en-US" sz="1600" dirty="0"/>
              <a:t>) </a:t>
            </a:r>
            <a:r>
              <a:rPr lang="en-US" sz="1600" dirty="0" smtClean="0"/>
              <a:t>      cm</a:t>
            </a:r>
            <a:r>
              <a:rPr lang="en-US" sz="1600" baseline="30000" dirty="0" smtClean="0"/>
              <a:t>-3</a:t>
            </a:r>
            <a:r>
              <a:rPr lang="en-US" sz="1600" dirty="0" smtClean="0"/>
              <a:t> </a:t>
            </a:r>
            <a:r>
              <a:rPr lang="en-US" sz="1600" dirty="0"/>
              <a:t>at 100 (1000) m</a:t>
            </a:r>
          </a:p>
          <a:p>
            <a:pPr marL="285750" indent="-285750">
              <a:buFont typeface="Arial" panose="020B0604020202020204" pitchFamily="34" charset="0"/>
              <a:buChar char="•"/>
            </a:pPr>
            <a:r>
              <a:rPr lang="en-US" sz="1600" dirty="0"/>
              <a:t>Seed ions by – </a:t>
            </a:r>
            <a:r>
              <a:rPr lang="en-US" sz="1600" b="1" dirty="0" err="1"/>
              <a:t>Xe</a:t>
            </a:r>
            <a:r>
              <a:rPr lang="en-US" sz="1600" b="1" dirty="0"/>
              <a:t> charge exchange collisions</a:t>
            </a:r>
            <a:r>
              <a:rPr lang="en-US" sz="1600" dirty="0"/>
              <a:t>, </a:t>
            </a:r>
            <a:r>
              <a:rPr lang="en-US" sz="1600" dirty="0" smtClean="0"/>
              <a:t>impact </a:t>
            </a:r>
            <a:r>
              <a:rPr lang="en-US" sz="1600" dirty="0"/>
              <a:t>ionization </a:t>
            </a:r>
            <a:r>
              <a:rPr lang="en-US" sz="1600" dirty="0" smtClean="0"/>
              <a:t>by ambient electrons, </a:t>
            </a:r>
            <a:r>
              <a:rPr lang="en-US" sz="1600" b="1" dirty="0" smtClean="0"/>
              <a:t>photoionization</a:t>
            </a:r>
          </a:p>
          <a:p>
            <a:pPr marL="285750" indent="-285750">
              <a:buFont typeface="Arial" panose="020B0604020202020204" pitchFamily="34" charset="0"/>
              <a:buChar char="•"/>
            </a:pPr>
            <a:r>
              <a:rPr lang="en-US" sz="1600" dirty="0" smtClean="0"/>
              <a:t>Further processes assessed in the papers – elastic collisions ions/</a:t>
            </a:r>
            <a:r>
              <a:rPr lang="en-US" sz="1600" dirty="0" err="1" smtClean="0"/>
              <a:t>Xe</a:t>
            </a:r>
            <a:r>
              <a:rPr lang="en-US" sz="1600" dirty="0" smtClean="0"/>
              <a:t> neutrals (scattering/reflection), electron heating  </a:t>
            </a:r>
          </a:p>
          <a:p>
            <a:pPr marL="285750" indent="-285750">
              <a:buFont typeface="Arial" panose="020B0604020202020204" pitchFamily="34" charset="0"/>
              <a:buChar char="•"/>
            </a:pPr>
            <a:r>
              <a:rPr lang="en-US" sz="1600" dirty="0" smtClean="0"/>
              <a:t>Reflected ions near injector – bump-on-tail distr. =&gt; ion-ion instability (LH waves at 3-100m distance) =&gt; electrons could be accelerated to 10-20Te, for IK-25 case est. 1% of </a:t>
            </a:r>
            <a:r>
              <a:rPr lang="en-US" sz="1600" dirty="0" err="1" smtClean="0"/>
              <a:t>Xe</a:t>
            </a:r>
            <a:r>
              <a:rPr lang="en-US" sz="1600" dirty="0" smtClean="0"/>
              <a:t> in 1000s ionized </a:t>
            </a:r>
          </a:p>
          <a:p>
            <a:pPr marL="285750" indent="-285750">
              <a:buFont typeface="Arial" panose="020B0604020202020204" pitchFamily="34" charset="0"/>
              <a:buChar char="•"/>
            </a:pPr>
            <a:r>
              <a:rPr lang="en-US" sz="1600" dirty="0" smtClean="0"/>
              <a:t>Expected </a:t>
            </a:r>
            <a:r>
              <a:rPr lang="en-US" sz="1600" dirty="0" err="1" smtClean="0"/>
              <a:t>suprathermal</a:t>
            </a:r>
            <a:r>
              <a:rPr lang="en-US" sz="1600" dirty="0" smtClean="0"/>
              <a:t> electron flux/ collision rate w. </a:t>
            </a:r>
            <a:r>
              <a:rPr lang="en-US" sz="1600" dirty="0" err="1" smtClean="0"/>
              <a:t>Xe</a:t>
            </a:r>
            <a:r>
              <a:rPr lang="en-US" sz="1600" dirty="0" smtClean="0"/>
              <a:t> </a:t>
            </a:r>
            <a:r>
              <a:rPr lang="en-US" sz="1600" b="1" dirty="0" smtClean="0"/>
              <a:t>will not increase density</a:t>
            </a:r>
            <a:endParaRPr lang="en-US" sz="1600" b="1" dirty="0"/>
          </a:p>
        </p:txBody>
      </p:sp>
      <p:sp>
        <p:nvSpPr>
          <p:cNvPr id="45" name="Obdélník 44"/>
          <p:cNvSpPr/>
          <p:nvPr/>
        </p:nvSpPr>
        <p:spPr>
          <a:xfrm>
            <a:off x="6516216" y="764704"/>
            <a:ext cx="2375137" cy="369332"/>
          </a:xfrm>
          <a:prstGeom prst="rect">
            <a:avLst/>
          </a:prstGeom>
        </p:spPr>
        <p:txBody>
          <a:bodyPr wrap="none">
            <a:spAutoFit/>
          </a:bodyPr>
          <a:lstStyle/>
          <a:p>
            <a:r>
              <a:rPr lang="en-US" i="1" dirty="0" smtClean="0"/>
              <a:t>Choueiri et </a:t>
            </a:r>
            <a:r>
              <a:rPr lang="en-US" i="1" dirty="0"/>
              <a:t>al., </a:t>
            </a:r>
            <a:r>
              <a:rPr lang="en-US" i="1" dirty="0" smtClean="0"/>
              <a:t>JGR2001</a:t>
            </a:r>
            <a:endParaRPr lang="cs-CZ" i="1" dirty="0"/>
          </a:p>
        </p:txBody>
      </p:sp>
      <p:sp>
        <p:nvSpPr>
          <p:cNvPr id="33" name="Zaoblený obdélník 32"/>
          <p:cNvSpPr/>
          <p:nvPr/>
        </p:nvSpPr>
        <p:spPr>
          <a:xfrm>
            <a:off x="6524274" y="5517232"/>
            <a:ext cx="2232248" cy="504056"/>
          </a:xfrm>
          <a:prstGeom prst="round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6" name="Zástupný symbol pro číslo snímku 5"/>
          <p:cNvSpPr>
            <a:spLocks noGrp="1"/>
          </p:cNvSpPr>
          <p:nvPr>
            <p:ph type="sldNum" sz="quarter" idx="11"/>
          </p:nvPr>
        </p:nvSpPr>
        <p:spPr/>
        <p:txBody>
          <a:bodyPr/>
          <a:lstStyle/>
          <a:p>
            <a:pPr algn="r"/>
            <a:fld id="{D4C49B74-5DB2-4B03-B1D2-7F6A3C51C318}" type="slidenum">
              <a:rPr lang="en-US" smtClean="0"/>
              <a:pPr algn="r"/>
              <a:t>44</a:t>
            </a:fld>
            <a:endParaRPr lang="en-US"/>
          </a:p>
        </p:txBody>
      </p:sp>
    </p:spTree>
    <p:extLst>
      <p:ext uri="{BB962C8B-B14F-4D97-AF65-F5344CB8AC3E}">
        <p14:creationId xmlns:p14="http://schemas.microsoft.com/office/powerpoint/2010/main" val="200634934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text 1"/>
          <p:cNvSpPr>
            <a:spLocks noGrp="1"/>
          </p:cNvSpPr>
          <p:nvPr>
            <p:ph type="body" idx="1"/>
          </p:nvPr>
        </p:nvSpPr>
        <p:spPr/>
        <p:txBody>
          <a:bodyPr>
            <a:normAutofit fontScale="92500"/>
          </a:bodyPr>
          <a:lstStyle/>
          <a:p>
            <a:pPr>
              <a:spcAft>
                <a:spcPts val="600"/>
              </a:spcAft>
            </a:pPr>
            <a:r>
              <a:rPr lang="en-US" sz="2000" dirty="0" smtClean="0">
                <a:solidFill>
                  <a:srgbClr val="FF0000"/>
                </a:solidFill>
              </a:rPr>
              <a:t>For the first time during space experiments it was shown an opportunity of ballistic transformation of a wave through an ionospheric wave barrier. A qualitative theory of this phenomenon has been built.</a:t>
            </a:r>
          </a:p>
          <a:p>
            <a:pPr>
              <a:spcAft>
                <a:spcPts val="600"/>
              </a:spcAft>
            </a:pPr>
            <a:r>
              <a:rPr lang="en-US" sz="2000" dirty="0" smtClean="0"/>
              <a:t>New nonlinear electromagnetic structures like </a:t>
            </a:r>
            <a:r>
              <a:rPr lang="en-US" sz="2000" dirty="0" err="1" smtClean="0"/>
              <a:t>collisionless</a:t>
            </a:r>
            <a:r>
              <a:rPr lang="en-US" sz="2000" dirty="0" smtClean="0"/>
              <a:t> shock waves ( "jumps" of electric and magnetic fields, plasma density "jumps") are found.</a:t>
            </a:r>
          </a:p>
          <a:p>
            <a:pPr>
              <a:spcAft>
                <a:spcPts val="600"/>
              </a:spcAft>
            </a:pPr>
            <a:r>
              <a:rPr lang="en-US" sz="2000" dirty="0" smtClean="0"/>
              <a:t>In the polar area new types of ionospheric throws, so-called "slanting" ionospheric throws are discovered.</a:t>
            </a:r>
          </a:p>
          <a:p>
            <a:pPr>
              <a:spcAft>
                <a:spcPts val="600"/>
              </a:spcAft>
            </a:pPr>
            <a:r>
              <a:rPr lang="en-US" sz="2000" dirty="0" smtClean="0"/>
              <a:t>It has been proved experimentally, that the generation of kilometer radiation is produced by ascending flows of electrons.</a:t>
            </a:r>
          </a:p>
          <a:p>
            <a:pPr>
              <a:spcAft>
                <a:spcPts val="600"/>
              </a:spcAft>
            </a:pPr>
            <a:r>
              <a:rPr lang="en-US" sz="2000" dirty="0" smtClean="0">
                <a:solidFill>
                  <a:srgbClr val="FF0000"/>
                </a:solidFill>
              </a:rPr>
              <a:t>It has been shown, that the modulated beam of electrons can be used for nonlocal determination of electron density and the magnetic field value.</a:t>
            </a:r>
          </a:p>
          <a:p>
            <a:pPr>
              <a:spcAft>
                <a:spcPts val="600"/>
              </a:spcAft>
            </a:pPr>
            <a:r>
              <a:rPr lang="en-US" sz="2000" dirty="0" smtClean="0">
                <a:solidFill>
                  <a:srgbClr val="FF0000"/>
                </a:solidFill>
              </a:rPr>
              <a:t>The possibility has been shown of an injection of the beam of electrons under conditions of insufficient neutralization of electric charge of the spacecraft.</a:t>
            </a:r>
          </a:p>
          <a:p>
            <a:pPr marL="0" indent="0">
              <a:spcAft>
                <a:spcPts val="600"/>
              </a:spcAft>
              <a:buNone/>
            </a:pPr>
            <a:endParaRPr lang="cs-CZ" sz="2000" dirty="0">
              <a:solidFill>
                <a:srgbClr val="FF0000"/>
              </a:solidFill>
            </a:endParaRPr>
          </a:p>
        </p:txBody>
      </p:sp>
      <p:sp>
        <p:nvSpPr>
          <p:cNvPr id="3" name="Nadpis 2"/>
          <p:cNvSpPr>
            <a:spLocks noGrp="1"/>
          </p:cNvSpPr>
          <p:nvPr>
            <p:ph type="title"/>
          </p:nvPr>
        </p:nvSpPr>
        <p:spPr>
          <a:xfrm>
            <a:off x="467544" y="116632"/>
            <a:ext cx="8229600" cy="1143000"/>
          </a:xfrm>
        </p:spPr>
        <p:txBody>
          <a:bodyPr/>
          <a:lstStyle/>
          <a:p>
            <a:r>
              <a:rPr lang="en-US" dirty="0" smtClean="0"/>
              <a:t>Main results </a:t>
            </a:r>
            <a:r>
              <a:rPr lang="en-US" dirty="0"/>
              <a:t>(IZMIRAN web)</a:t>
            </a:r>
            <a:endParaRPr lang="cs-CZ" dirty="0"/>
          </a:p>
        </p:txBody>
      </p:sp>
      <p:sp>
        <p:nvSpPr>
          <p:cNvPr id="4" name="TextovéPole 3"/>
          <p:cNvSpPr txBox="1"/>
          <p:nvPr/>
        </p:nvSpPr>
        <p:spPr>
          <a:xfrm>
            <a:off x="107504" y="6453336"/>
            <a:ext cx="3816424" cy="369332"/>
          </a:xfrm>
          <a:prstGeom prst="rect">
            <a:avLst/>
          </a:prstGeom>
          <a:noFill/>
        </p:spPr>
        <p:txBody>
          <a:bodyPr wrap="square" rtlCol="0">
            <a:spAutoFit/>
          </a:bodyPr>
          <a:lstStyle/>
          <a:p>
            <a:r>
              <a:rPr lang="en-US" dirty="0" smtClean="0">
                <a:solidFill>
                  <a:srgbClr val="FF0000"/>
                </a:solidFill>
              </a:rPr>
              <a:t>(Results of active experiments in red)</a:t>
            </a:r>
            <a:endParaRPr lang="cs-CZ" dirty="0">
              <a:solidFill>
                <a:srgbClr val="FF0000"/>
              </a:solidFill>
            </a:endParaRPr>
          </a:p>
        </p:txBody>
      </p:sp>
      <p:sp>
        <p:nvSpPr>
          <p:cNvPr id="5" name="Zástupný symbol pro číslo snímku 4"/>
          <p:cNvSpPr>
            <a:spLocks noGrp="1"/>
          </p:cNvSpPr>
          <p:nvPr>
            <p:ph type="sldNum" sz="quarter" idx="11"/>
          </p:nvPr>
        </p:nvSpPr>
        <p:spPr/>
        <p:txBody>
          <a:bodyPr/>
          <a:lstStyle/>
          <a:p>
            <a:pPr algn="r"/>
            <a:fld id="{D4C49B74-5DB2-4B03-B1D2-7F6A3C51C318}" type="slidenum">
              <a:rPr lang="en-US" smtClean="0"/>
              <a:pPr algn="r"/>
              <a:t>45</a:t>
            </a:fld>
            <a:endParaRPr lang="en-US"/>
          </a:p>
        </p:txBody>
      </p:sp>
    </p:spTree>
    <p:extLst>
      <p:ext uri="{BB962C8B-B14F-4D97-AF65-F5344CB8AC3E}">
        <p14:creationId xmlns:p14="http://schemas.microsoft.com/office/powerpoint/2010/main" val="333142910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text 1"/>
          <p:cNvSpPr>
            <a:spLocks noGrp="1"/>
          </p:cNvSpPr>
          <p:nvPr>
            <p:ph type="body" idx="1"/>
          </p:nvPr>
        </p:nvSpPr>
        <p:spPr>
          <a:xfrm>
            <a:off x="467544" y="1340768"/>
            <a:ext cx="8229600" cy="4781128"/>
          </a:xfrm>
        </p:spPr>
        <p:txBody>
          <a:bodyPr>
            <a:noAutofit/>
          </a:bodyPr>
          <a:lstStyle/>
          <a:p>
            <a:pPr>
              <a:spcAft>
                <a:spcPts val="600"/>
              </a:spcAft>
            </a:pPr>
            <a:r>
              <a:rPr lang="en-US" sz="1400" dirty="0" smtClean="0">
                <a:solidFill>
                  <a:srgbClr val="FF0000"/>
                </a:solidFill>
              </a:rPr>
              <a:t>It has been proved that the modulated beam of electrons is an effective virtual antenna for the generation of VLF waves in space. The emission properties of electron beams were studied and measurements of the modulated electron beam radiation were done on the remote </a:t>
            </a:r>
            <a:r>
              <a:rPr lang="en-US" sz="1400" dirty="0" err="1" smtClean="0">
                <a:solidFill>
                  <a:srgbClr val="FF0000"/>
                </a:solidFill>
              </a:rPr>
              <a:t>subsatellite</a:t>
            </a:r>
            <a:r>
              <a:rPr lang="en-US" sz="1400" dirty="0" smtClean="0">
                <a:solidFill>
                  <a:srgbClr val="FF0000"/>
                </a:solidFill>
              </a:rPr>
              <a:t> controlled by its own thrusters. </a:t>
            </a:r>
          </a:p>
          <a:p>
            <a:pPr lvl="1">
              <a:spcAft>
                <a:spcPts val="600"/>
              </a:spcAft>
            </a:pPr>
            <a:r>
              <a:rPr lang="en-US" sz="1200" dirty="0" smtClean="0">
                <a:solidFill>
                  <a:srgbClr val="FF0000"/>
                </a:solidFill>
              </a:rPr>
              <a:t>The observations are carried out in a wide range of </a:t>
            </a:r>
            <a:r>
              <a:rPr lang="en-US" sz="1200" dirty="0" err="1" smtClean="0">
                <a:solidFill>
                  <a:srgbClr val="FF0000"/>
                </a:solidFill>
              </a:rPr>
              <a:t>magnetospheric</a:t>
            </a:r>
            <a:r>
              <a:rPr lang="en-US" sz="1200" dirty="0" smtClean="0">
                <a:solidFill>
                  <a:srgbClr val="FF0000"/>
                </a:solidFill>
              </a:rPr>
              <a:t> conditions: from equatorial up to the high latitudinal </a:t>
            </a:r>
            <a:r>
              <a:rPr lang="en-US" sz="1200" dirty="0" err="1" smtClean="0">
                <a:solidFill>
                  <a:srgbClr val="FF0000"/>
                </a:solidFill>
              </a:rPr>
              <a:t>auroral</a:t>
            </a:r>
            <a:r>
              <a:rPr lang="en-US" sz="1200" dirty="0" smtClean="0">
                <a:solidFill>
                  <a:srgbClr val="FF0000"/>
                </a:solidFill>
              </a:rPr>
              <a:t> zones, including magnetic force tubes extending from the surface over a few Earth radii.</a:t>
            </a:r>
          </a:p>
          <a:p>
            <a:pPr lvl="1">
              <a:spcAft>
                <a:spcPts val="600"/>
              </a:spcAft>
            </a:pPr>
            <a:r>
              <a:rPr lang="en-US" sz="1200" dirty="0" smtClean="0">
                <a:solidFill>
                  <a:srgbClr val="FF0000"/>
                </a:solidFill>
              </a:rPr>
              <a:t>For the first time the VLF emission of a modulated electron beam is registered on a </a:t>
            </a:r>
            <a:r>
              <a:rPr lang="en-US" sz="1200" dirty="0" err="1" smtClean="0">
                <a:solidFill>
                  <a:srgbClr val="FF0000"/>
                </a:solidFill>
              </a:rPr>
              <a:t>subsatellite</a:t>
            </a:r>
            <a:r>
              <a:rPr lang="en-US" sz="1200" dirty="0" smtClean="0">
                <a:solidFill>
                  <a:srgbClr val="FF0000"/>
                </a:solidFill>
              </a:rPr>
              <a:t> at distances of tens of km.</a:t>
            </a:r>
          </a:p>
          <a:p>
            <a:pPr>
              <a:spcAft>
                <a:spcPts val="600"/>
              </a:spcAft>
            </a:pPr>
            <a:r>
              <a:rPr lang="en-US" sz="1400" dirty="0" smtClean="0">
                <a:solidFill>
                  <a:srgbClr val="FF0000"/>
                </a:solidFill>
              </a:rPr>
              <a:t>Researches of the phenomenon of critical ionization velocity of neutral gas offered by Alfven were carried out. The possibility of critical ionization of an injected neutral gas was studied experimentally.</a:t>
            </a:r>
          </a:p>
          <a:p>
            <a:pPr>
              <a:spcAft>
                <a:spcPts val="600"/>
              </a:spcAft>
            </a:pPr>
            <a:r>
              <a:rPr lang="en-US" sz="1400" dirty="0" smtClean="0">
                <a:solidFill>
                  <a:srgbClr val="FF0000"/>
                </a:solidFill>
              </a:rPr>
              <a:t>At injection of an electron beam from main spacecraft, artificial broadening of a spectrum of a VLF signal of the ground-based transmitter registered on remote </a:t>
            </a:r>
            <a:r>
              <a:rPr lang="en-US" sz="1400" dirty="0" err="1" smtClean="0">
                <a:solidFill>
                  <a:srgbClr val="FF0000"/>
                </a:solidFill>
              </a:rPr>
              <a:t>subsatellite</a:t>
            </a:r>
            <a:r>
              <a:rPr lang="en-US" sz="1400" dirty="0" smtClean="0">
                <a:solidFill>
                  <a:srgbClr val="FF0000"/>
                </a:solidFill>
              </a:rPr>
              <a:t> was found out.</a:t>
            </a:r>
          </a:p>
          <a:p>
            <a:pPr>
              <a:spcAft>
                <a:spcPts val="600"/>
              </a:spcAft>
            </a:pPr>
            <a:r>
              <a:rPr lang="en-US" sz="1400" dirty="0" smtClean="0">
                <a:solidFill>
                  <a:srgbClr val="FF0000"/>
                </a:solidFill>
              </a:rPr>
              <a:t>Complex experiments, coordinated with ground-based </a:t>
            </a:r>
            <a:r>
              <a:rPr lang="en-US" sz="1400" dirty="0" err="1" smtClean="0">
                <a:solidFill>
                  <a:srgbClr val="FF0000"/>
                </a:solidFill>
              </a:rPr>
              <a:t>radiophysical</a:t>
            </a:r>
            <a:r>
              <a:rPr lang="en-US" sz="1400" dirty="0" smtClean="0">
                <a:solidFill>
                  <a:srgbClr val="FF0000"/>
                </a:solidFill>
              </a:rPr>
              <a:t> and geophysical observatories, were carried out. Among them series of correlated experiments with satellite measurements of plasma parameters over the ionospheric plasma heating facilities (over powerful ground radio stations) were performed.</a:t>
            </a:r>
          </a:p>
          <a:p>
            <a:pPr>
              <a:spcAft>
                <a:spcPts val="600"/>
              </a:spcAft>
            </a:pPr>
            <a:r>
              <a:rPr lang="en-US" sz="1400" dirty="0" smtClean="0"/>
              <a:t>Measurements of plasma parameters in the </a:t>
            </a:r>
            <a:r>
              <a:rPr lang="en-US" sz="1400" dirty="0" err="1" smtClean="0"/>
              <a:t>auroral</a:t>
            </a:r>
            <a:r>
              <a:rPr lang="en-US" sz="1400" dirty="0" smtClean="0"/>
              <a:t> area in the range of heights of 450 -3000 km/s were done and extensive volume of data on the plasma particle flows, wave activity, variations of electrical and magnetic fields has been obtained. </a:t>
            </a:r>
          </a:p>
          <a:p>
            <a:pPr>
              <a:spcAft>
                <a:spcPts val="600"/>
              </a:spcAft>
            </a:pPr>
            <a:r>
              <a:rPr lang="en-US" sz="1400" dirty="0" err="1" smtClean="0"/>
              <a:t>Auroral</a:t>
            </a:r>
            <a:r>
              <a:rPr lang="en-US" sz="1400" dirty="0" smtClean="0"/>
              <a:t> </a:t>
            </a:r>
            <a:r>
              <a:rPr lang="en-US" sz="1400" dirty="0"/>
              <a:t>precipitation dynamics, mapping and dynamics of polar </a:t>
            </a:r>
            <a:r>
              <a:rPr lang="en-US" sz="1400" dirty="0" smtClean="0"/>
              <a:t>cusps depending on the variable interplanetary conditions have been studied.</a:t>
            </a:r>
            <a:endParaRPr lang="cs-CZ" sz="1400" dirty="0"/>
          </a:p>
          <a:p>
            <a:pPr>
              <a:spcAft>
                <a:spcPts val="600"/>
              </a:spcAft>
            </a:pPr>
            <a:endParaRPr lang="en-US" sz="1400" dirty="0"/>
          </a:p>
        </p:txBody>
      </p:sp>
      <p:sp>
        <p:nvSpPr>
          <p:cNvPr id="3" name="Nadpis 2"/>
          <p:cNvSpPr>
            <a:spLocks noGrp="1"/>
          </p:cNvSpPr>
          <p:nvPr>
            <p:ph type="title"/>
          </p:nvPr>
        </p:nvSpPr>
        <p:spPr>
          <a:xfrm>
            <a:off x="467544" y="-23585"/>
            <a:ext cx="8229600" cy="1143000"/>
          </a:xfrm>
        </p:spPr>
        <p:txBody>
          <a:bodyPr/>
          <a:lstStyle/>
          <a:p>
            <a:r>
              <a:rPr lang="en-US" dirty="0" smtClean="0"/>
              <a:t>Main results 2 (IZMIRAN web)</a:t>
            </a:r>
            <a:endParaRPr lang="cs-CZ" dirty="0"/>
          </a:p>
        </p:txBody>
      </p:sp>
      <p:sp>
        <p:nvSpPr>
          <p:cNvPr id="4" name="Zástupný symbol pro číslo snímku 3"/>
          <p:cNvSpPr>
            <a:spLocks noGrp="1"/>
          </p:cNvSpPr>
          <p:nvPr>
            <p:ph type="sldNum" sz="quarter" idx="11"/>
          </p:nvPr>
        </p:nvSpPr>
        <p:spPr/>
        <p:txBody>
          <a:bodyPr/>
          <a:lstStyle/>
          <a:p>
            <a:pPr algn="r"/>
            <a:fld id="{D4C49B74-5DB2-4B03-B1D2-7F6A3C51C318}" type="slidenum">
              <a:rPr lang="en-US" smtClean="0"/>
              <a:pPr algn="r"/>
              <a:t>46</a:t>
            </a:fld>
            <a:endParaRPr lang="en-US"/>
          </a:p>
        </p:txBody>
      </p:sp>
    </p:spTree>
    <p:extLst>
      <p:ext uri="{BB962C8B-B14F-4D97-AF65-F5344CB8AC3E}">
        <p14:creationId xmlns:p14="http://schemas.microsoft.com/office/powerpoint/2010/main" val="364915172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text 1"/>
          <p:cNvSpPr>
            <a:spLocks noGrp="1"/>
          </p:cNvSpPr>
          <p:nvPr>
            <p:ph type="body" idx="1"/>
          </p:nvPr>
        </p:nvSpPr>
        <p:spPr/>
        <p:txBody>
          <a:bodyPr>
            <a:normAutofit fontScale="70000" lnSpcReduction="20000"/>
          </a:bodyPr>
          <a:lstStyle/>
          <a:p>
            <a:endParaRPr lang="en-US" dirty="0" smtClean="0"/>
          </a:p>
          <a:p>
            <a:pPr>
              <a:spcBef>
                <a:spcPts val="600"/>
              </a:spcBef>
            </a:pPr>
            <a:r>
              <a:rPr lang="en-US" dirty="0" smtClean="0"/>
              <a:t>The APEX active experiments performed only during the first 6 months, with certain recurrent technical issues of the active payload UEM-2/UPM, which probably did not allow to obtain complementary data during the second half year or to repeat unsuccessful AE configurations. </a:t>
            </a:r>
          </a:p>
          <a:p>
            <a:pPr>
              <a:spcBef>
                <a:spcPts val="600"/>
              </a:spcBef>
            </a:pPr>
            <a:r>
              <a:rPr lang="en-US" dirty="0" smtClean="0"/>
              <a:t>Ambitious project with many configuration options. But RTT sessions (RTS, STO-AP, STO) over east European ground TM stations limited choice of location/ambient parameters (some of them interdependent). IK-25 / MAGION-3 key/best resolution data many times do not overlap which could be improved should more stations were used simultaneously and more sophistically.   </a:t>
            </a:r>
          </a:p>
          <a:p>
            <a:pPr>
              <a:spcBef>
                <a:spcPts val="600"/>
              </a:spcBef>
            </a:pPr>
            <a:r>
              <a:rPr lang="en-US" dirty="0" smtClean="0"/>
              <a:t>Coordination, exchange of data, and communication  between science teams were </a:t>
            </a:r>
            <a:r>
              <a:rPr lang="en-US" dirty="0" smtClean="0"/>
              <a:t>sometime slow</a:t>
            </a:r>
            <a:r>
              <a:rPr lang="en-US" dirty="0" smtClean="0"/>
              <a:t>. Various technical details hidden (could be a problem of knowledge transfer from IK-25 s/c &amp; payload designers to scientists) =&gt; difficult unambiguous data interpretation .</a:t>
            </a:r>
            <a:endParaRPr lang="cs-CZ" dirty="0"/>
          </a:p>
        </p:txBody>
      </p:sp>
      <p:sp>
        <p:nvSpPr>
          <p:cNvPr id="3" name="Nadpis 2"/>
          <p:cNvSpPr>
            <a:spLocks noGrp="1"/>
          </p:cNvSpPr>
          <p:nvPr>
            <p:ph type="title"/>
          </p:nvPr>
        </p:nvSpPr>
        <p:spPr>
          <a:xfrm>
            <a:off x="457200" y="359465"/>
            <a:ext cx="8229600" cy="765279"/>
          </a:xfrm>
        </p:spPr>
        <p:txBody>
          <a:bodyPr/>
          <a:lstStyle/>
          <a:p>
            <a:r>
              <a:rPr lang="en-US" dirty="0" smtClean="0"/>
              <a:t>Critical remarks</a:t>
            </a:r>
            <a:endParaRPr lang="cs-CZ" dirty="0"/>
          </a:p>
        </p:txBody>
      </p:sp>
      <p:sp>
        <p:nvSpPr>
          <p:cNvPr id="4" name="TextovéPole 3"/>
          <p:cNvSpPr txBox="1"/>
          <p:nvPr/>
        </p:nvSpPr>
        <p:spPr>
          <a:xfrm>
            <a:off x="3851920" y="44624"/>
            <a:ext cx="4896544" cy="369332"/>
          </a:xfrm>
          <a:prstGeom prst="rect">
            <a:avLst/>
          </a:prstGeom>
          <a:noFill/>
        </p:spPr>
        <p:txBody>
          <a:bodyPr wrap="square" rtlCol="0">
            <a:spAutoFit/>
          </a:bodyPr>
          <a:lstStyle/>
          <a:p>
            <a:r>
              <a:rPr lang="en-US" i="1" dirty="0" smtClean="0"/>
              <a:t>After a battle everybody can be a general</a:t>
            </a:r>
            <a:r>
              <a:rPr lang="en-US" dirty="0" smtClean="0"/>
              <a:t>.</a:t>
            </a:r>
            <a:endParaRPr lang="cs-CZ" dirty="0"/>
          </a:p>
        </p:txBody>
      </p:sp>
      <p:sp>
        <p:nvSpPr>
          <p:cNvPr id="5" name="Zástupný symbol pro číslo snímku 4"/>
          <p:cNvSpPr>
            <a:spLocks noGrp="1"/>
          </p:cNvSpPr>
          <p:nvPr>
            <p:ph type="sldNum" sz="quarter" idx="11"/>
          </p:nvPr>
        </p:nvSpPr>
        <p:spPr/>
        <p:txBody>
          <a:bodyPr/>
          <a:lstStyle/>
          <a:p>
            <a:pPr algn="r"/>
            <a:fld id="{D4C49B74-5DB2-4B03-B1D2-7F6A3C51C318}" type="slidenum">
              <a:rPr lang="en-US" smtClean="0"/>
              <a:pPr algn="r"/>
              <a:t>47</a:t>
            </a:fld>
            <a:endParaRPr lang="en-US"/>
          </a:p>
        </p:txBody>
      </p:sp>
    </p:spTree>
    <p:extLst>
      <p:ext uri="{BB962C8B-B14F-4D97-AF65-F5344CB8AC3E}">
        <p14:creationId xmlns:p14="http://schemas.microsoft.com/office/powerpoint/2010/main" val="132024892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text 1"/>
          <p:cNvSpPr>
            <a:spLocks noGrp="1"/>
          </p:cNvSpPr>
          <p:nvPr>
            <p:ph type="body" idx="1"/>
          </p:nvPr>
        </p:nvSpPr>
        <p:spPr>
          <a:xfrm>
            <a:off x="457200" y="1340768"/>
            <a:ext cx="8229600" cy="5400600"/>
          </a:xfrm>
        </p:spPr>
        <p:txBody>
          <a:bodyPr>
            <a:normAutofit fontScale="85000" lnSpcReduction="20000"/>
          </a:bodyPr>
          <a:lstStyle/>
          <a:p>
            <a:pPr marL="0" indent="0">
              <a:buNone/>
            </a:pPr>
            <a:r>
              <a:rPr lang="en-US" sz="1700" u="sng" dirty="0" smtClean="0">
                <a:solidFill>
                  <a:schemeClr val="tx1"/>
                </a:solidFill>
              </a:rPr>
              <a:t>Experiment description: </a:t>
            </a:r>
          </a:p>
          <a:p>
            <a:r>
              <a:rPr lang="en-US" sz="1700" dirty="0" err="1" smtClean="0">
                <a:solidFill>
                  <a:srgbClr val="FF0000"/>
                </a:solidFill>
              </a:rPr>
              <a:t>Oraevsky</a:t>
            </a:r>
            <a:r>
              <a:rPr lang="en-US" sz="1700" dirty="0" smtClean="0">
                <a:solidFill>
                  <a:srgbClr val="FF0000"/>
                </a:solidFill>
              </a:rPr>
              <a:t> and </a:t>
            </a:r>
            <a:r>
              <a:rPr lang="en-US" sz="1700" dirty="0" err="1" smtClean="0">
                <a:solidFill>
                  <a:srgbClr val="FF0000"/>
                </a:solidFill>
              </a:rPr>
              <a:t>Triska</a:t>
            </a:r>
            <a:r>
              <a:rPr lang="en-US" sz="1700" dirty="0" smtClean="0"/>
              <a:t>, </a:t>
            </a:r>
            <a:r>
              <a:rPr lang="en-US" sz="1700" i="1" dirty="0" smtClean="0"/>
              <a:t>Active plasma experiment – project APEX</a:t>
            </a:r>
            <a:r>
              <a:rPr lang="en-US" sz="1700" dirty="0" smtClean="0"/>
              <a:t>, </a:t>
            </a:r>
            <a:r>
              <a:rPr lang="en-US" sz="1700" dirty="0" err="1"/>
              <a:t>Adv.Space.Res</a:t>
            </a:r>
            <a:r>
              <a:rPr lang="en-US" sz="1700" dirty="0"/>
              <a:t>. </a:t>
            </a:r>
            <a:r>
              <a:rPr lang="en-US" sz="1700" dirty="0" smtClean="0"/>
              <a:t>13, No.10, 1993</a:t>
            </a:r>
          </a:p>
          <a:p>
            <a:r>
              <a:rPr lang="en-US" sz="1700" dirty="0" err="1" smtClean="0">
                <a:solidFill>
                  <a:srgbClr val="FF0000"/>
                </a:solidFill>
              </a:rPr>
              <a:t>Triska</a:t>
            </a:r>
            <a:r>
              <a:rPr lang="en-US" sz="1700" dirty="0" smtClean="0">
                <a:solidFill>
                  <a:srgbClr val="FF0000"/>
                </a:solidFill>
              </a:rPr>
              <a:t> et al., </a:t>
            </a:r>
            <a:r>
              <a:rPr lang="en-US" sz="1700" i="1" dirty="0" smtClean="0"/>
              <a:t>A </a:t>
            </a:r>
            <a:r>
              <a:rPr lang="en-US" sz="1700" i="1" dirty="0" err="1" smtClean="0"/>
              <a:t>subsatellite</a:t>
            </a:r>
            <a:r>
              <a:rPr lang="en-US" sz="1700" i="1" dirty="0" smtClean="0"/>
              <a:t> for mother-daughter active experiments</a:t>
            </a:r>
            <a:r>
              <a:rPr lang="en-US" sz="1700" dirty="0"/>
              <a:t>, </a:t>
            </a:r>
            <a:r>
              <a:rPr lang="en-US" sz="1700" dirty="0" err="1"/>
              <a:t>Adv.Space.Res</a:t>
            </a:r>
            <a:r>
              <a:rPr lang="en-US" sz="1700" dirty="0"/>
              <a:t>. </a:t>
            </a:r>
            <a:r>
              <a:rPr lang="en-US" sz="1700" dirty="0" smtClean="0"/>
              <a:t>10, No.7, 1990</a:t>
            </a:r>
            <a:endParaRPr lang="en-US" sz="1700" dirty="0"/>
          </a:p>
          <a:p>
            <a:r>
              <a:rPr lang="en-US" sz="1700" dirty="0" err="1" smtClean="0">
                <a:solidFill>
                  <a:srgbClr val="FF0000"/>
                </a:solidFill>
              </a:rPr>
              <a:t>Dokukin</a:t>
            </a:r>
            <a:r>
              <a:rPr lang="en-US" sz="1700" dirty="0" smtClean="0">
                <a:solidFill>
                  <a:srgbClr val="FF0000"/>
                </a:solidFill>
              </a:rPr>
              <a:t> VS</a:t>
            </a:r>
            <a:r>
              <a:rPr lang="en-US" sz="1700" dirty="0" smtClean="0"/>
              <a:t>, </a:t>
            </a:r>
            <a:r>
              <a:rPr lang="en-US" sz="1700" i="1" dirty="0" smtClean="0"/>
              <a:t>The APEX project scientific facility orbital complex</a:t>
            </a:r>
            <a:r>
              <a:rPr lang="en-US" sz="1700" dirty="0" smtClean="0"/>
              <a:t>, in “Project APEX, scientific purposes, simulation, technology and equipment of experiment”, eds. </a:t>
            </a:r>
            <a:r>
              <a:rPr lang="en-US" sz="1700" dirty="0" err="1" smtClean="0"/>
              <a:t>Oraevsky</a:t>
            </a:r>
            <a:r>
              <a:rPr lang="en-US" sz="1700" dirty="0" smtClean="0"/>
              <a:t> and </a:t>
            </a:r>
            <a:r>
              <a:rPr lang="en-US" sz="1700" dirty="0" err="1" smtClean="0"/>
              <a:t>Ruzhin</a:t>
            </a:r>
            <a:r>
              <a:rPr lang="en-US" sz="1700" dirty="0" smtClean="0"/>
              <a:t>, NAUKA, Moscow, 1992 </a:t>
            </a:r>
            <a:r>
              <a:rPr lang="en-US" sz="1700" dirty="0"/>
              <a:t>(in Russian</a:t>
            </a:r>
            <a:r>
              <a:rPr lang="en-US" sz="1700" dirty="0" smtClean="0"/>
              <a:t>)</a:t>
            </a:r>
          </a:p>
          <a:p>
            <a:r>
              <a:rPr lang="en-US" sz="1700" dirty="0" err="1" smtClean="0"/>
              <a:t>Oraevsky</a:t>
            </a:r>
            <a:r>
              <a:rPr lang="en-US" sz="1700" dirty="0" smtClean="0"/>
              <a:t> et al., </a:t>
            </a:r>
            <a:r>
              <a:rPr lang="en-US" sz="1700" i="1" dirty="0" smtClean="0"/>
              <a:t>APEX project: Scientific problems, modeling, technique, and equipment of the experiment,</a:t>
            </a:r>
            <a:r>
              <a:rPr lang="en-US" sz="1700" dirty="0" smtClean="0"/>
              <a:t> </a:t>
            </a:r>
            <a:r>
              <a:rPr lang="en-US" sz="1700" dirty="0"/>
              <a:t>in “Project APEX, scientific purposes, simulation, technology and equipment of experiment”, eds. </a:t>
            </a:r>
            <a:r>
              <a:rPr lang="en-US" sz="1700" dirty="0" err="1"/>
              <a:t>Oraevsky</a:t>
            </a:r>
            <a:r>
              <a:rPr lang="en-US" sz="1700" dirty="0"/>
              <a:t> and </a:t>
            </a:r>
            <a:r>
              <a:rPr lang="en-US" sz="1700" dirty="0" err="1"/>
              <a:t>Ruzhin</a:t>
            </a:r>
            <a:r>
              <a:rPr lang="en-US" sz="1700" dirty="0"/>
              <a:t>, NAUKA, Moscow, 1992 (in Russian</a:t>
            </a:r>
            <a:r>
              <a:rPr lang="en-US" sz="1700" dirty="0" smtClean="0"/>
              <a:t>)</a:t>
            </a:r>
          </a:p>
          <a:p>
            <a:endParaRPr lang="en-US" sz="1700" dirty="0" smtClean="0"/>
          </a:p>
          <a:p>
            <a:pPr marL="0" indent="0">
              <a:buNone/>
            </a:pPr>
            <a:r>
              <a:rPr lang="en-US" sz="1700" u="sng" dirty="0" smtClean="0">
                <a:solidFill>
                  <a:schemeClr val="tx1"/>
                </a:solidFill>
              </a:rPr>
              <a:t>S/c charge neutralization, hot particle response to electron/ion beam emissions:</a:t>
            </a:r>
            <a:endParaRPr lang="en-US" sz="1700" dirty="0"/>
          </a:p>
          <a:p>
            <a:r>
              <a:rPr lang="en-US" sz="1700" dirty="0" err="1" smtClean="0"/>
              <a:t>Nemecek</a:t>
            </a:r>
            <a:r>
              <a:rPr lang="en-US" sz="1700" dirty="0" smtClean="0"/>
              <a:t> et al., </a:t>
            </a:r>
            <a:r>
              <a:rPr lang="en-US" sz="1700" i="1" dirty="0" smtClean="0"/>
              <a:t>A </a:t>
            </a:r>
            <a:r>
              <a:rPr lang="en-US" sz="1700" i="1" dirty="0" err="1" smtClean="0"/>
              <a:t>behaviour</a:t>
            </a:r>
            <a:r>
              <a:rPr lang="en-US" sz="1700" i="1" dirty="0" smtClean="0"/>
              <a:t> of electron and ion energy and angular distribution during the active APEX experiment</a:t>
            </a:r>
            <a:r>
              <a:rPr lang="en-US" sz="1700" dirty="0" smtClean="0"/>
              <a:t>, </a:t>
            </a:r>
            <a:r>
              <a:rPr lang="en-US" sz="1700" dirty="0" err="1"/>
              <a:t>Adv.Space.Res</a:t>
            </a:r>
            <a:r>
              <a:rPr lang="en-US" sz="1700" dirty="0"/>
              <a:t>. </a:t>
            </a:r>
            <a:r>
              <a:rPr lang="en-US" sz="1700" dirty="0" smtClean="0"/>
              <a:t>13, No.10, 1993</a:t>
            </a:r>
          </a:p>
          <a:p>
            <a:r>
              <a:rPr lang="en-US" sz="1700" dirty="0" err="1" smtClean="0"/>
              <a:t>Nemecek</a:t>
            </a:r>
            <a:r>
              <a:rPr lang="en-US" sz="1700" dirty="0" smtClean="0"/>
              <a:t> et al., </a:t>
            </a:r>
            <a:r>
              <a:rPr lang="en-US" sz="1700" i="1" dirty="0" smtClean="0"/>
              <a:t>Artificial electron ad ion beam effects: Active Plasma Experiment</a:t>
            </a:r>
            <a:r>
              <a:rPr lang="en-US" sz="1700" dirty="0" smtClean="0"/>
              <a:t>, </a:t>
            </a:r>
            <a:r>
              <a:rPr lang="en-US" sz="1700" dirty="0" err="1"/>
              <a:t>J.Geophys.Res</a:t>
            </a:r>
            <a:r>
              <a:rPr lang="en-US" sz="1700" dirty="0"/>
              <a:t>. </a:t>
            </a:r>
            <a:r>
              <a:rPr lang="en-US" sz="1700" dirty="0" smtClean="0"/>
              <a:t>102, A2, 1997</a:t>
            </a:r>
          </a:p>
          <a:p>
            <a:r>
              <a:rPr lang="en-US" sz="1700" dirty="0" err="1" smtClean="0"/>
              <a:t>Prech</a:t>
            </a:r>
            <a:r>
              <a:rPr lang="en-US" sz="1700" dirty="0" smtClean="0"/>
              <a:t> et al., </a:t>
            </a:r>
            <a:r>
              <a:rPr lang="en-US" sz="1700" i="1" dirty="0" smtClean="0"/>
              <a:t>Response of the electron energy distribution to an artificially emitted electron beam: APEX experiment</a:t>
            </a:r>
            <a:r>
              <a:rPr lang="en-US" sz="1700" dirty="0" smtClean="0"/>
              <a:t>, </a:t>
            </a:r>
            <a:r>
              <a:rPr lang="en-US" sz="1700" dirty="0" err="1"/>
              <a:t>Adv.Space.Res</a:t>
            </a:r>
            <a:r>
              <a:rPr lang="en-US" sz="1700" dirty="0"/>
              <a:t>. </a:t>
            </a:r>
            <a:r>
              <a:rPr lang="en-US" sz="1700" dirty="0" smtClean="0"/>
              <a:t>15, No.12, 1995  </a:t>
            </a:r>
            <a:endParaRPr lang="en-US" sz="1700" dirty="0"/>
          </a:p>
          <a:p>
            <a:r>
              <a:rPr lang="en-US" sz="1700" dirty="0" err="1" smtClean="0">
                <a:solidFill>
                  <a:srgbClr val="FF0000"/>
                </a:solidFill>
              </a:rPr>
              <a:t>Prech</a:t>
            </a:r>
            <a:r>
              <a:rPr lang="en-US" sz="1700" dirty="0" smtClean="0">
                <a:solidFill>
                  <a:srgbClr val="FF0000"/>
                </a:solidFill>
              </a:rPr>
              <a:t> et al., </a:t>
            </a:r>
            <a:r>
              <a:rPr lang="en-US" sz="1700" i="1" dirty="0" smtClean="0"/>
              <a:t>Observations of the beam-plasma interaction during the APEX artificial electron beam emission</a:t>
            </a:r>
            <a:r>
              <a:rPr lang="en-US" sz="1700" dirty="0" smtClean="0"/>
              <a:t>, </a:t>
            </a:r>
            <a:r>
              <a:rPr lang="en-US" sz="1700" dirty="0" err="1"/>
              <a:t>Adv.Space.Res</a:t>
            </a:r>
            <a:r>
              <a:rPr lang="en-US" sz="1700" dirty="0"/>
              <a:t>. </a:t>
            </a:r>
            <a:r>
              <a:rPr lang="en-US" sz="1700" dirty="0" smtClean="0"/>
              <a:t>21, No.5, 1998</a:t>
            </a:r>
          </a:p>
          <a:p>
            <a:r>
              <a:rPr lang="en-US" sz="1700" dirty="0" err="1"/>
              <a:t>Prech</a:t>
            </a:r>
            <a:r>
              <a:rPr lang="en-US" sz="1700" dirty="0"/>
              <a:t> et al., </a:t>
            </a:r>
            <a:r>
              <a:rPr lang="en-US" sz="1700" i="1" dirty="0" smtClean="0"/>
              <a:t>Artificial ion beam effects on spacecraft potential</a:t>
            </a:r>
            <a:r>
              <a:rPr lang="en-US" sz="1700" dirty="0" smtClean="0"/>
              <a:t>, </a:t>
            </a:r>
            <a:r>
              <a:rPr lang="en-US" sz="1700" dirty="0" err="1"/>
              <a:t>Adv.Space.Res</a:t>
            </a:r>
            <a:r>
              <a:rPr lang="en-US" sz="1700" dirty="0"/>
              <a:t>. </a:t>
            </a:r>
            <a:r>
              <a:rPr lang="en-US" sz="1700" dirty="0" smtClean="0"/>
              <a:t>24, No.8, 1999</a:t>
            </a:r>
          </a:p>
          <a:p>
            <a:r>
              <a:rPr lang="en-US" sz="1700" dirty="0" err="1" smtClean="0"/>
              <a:t>Zilavy</a:t>
            </a:r>
            <a:r>
              <a:rPr lang="en-US" sz="1700" dirty="0" smtClean="0"/>
              <a:t> et al., </a:t>
            </a:r>
            <a:r>
              <a:rPr lang="en-US" sz="1700" i="1" dirty="0" smtClean="0"/>
              <a:t>Spacecraft potential during active experiment: a comparison of experimental results with a  simple model </a:t>
            </a:r>
            <a:r>
              <a:rPr lang="en-US" sz="1700" dirty="0" smtClean="0"/>
              <a:t>, </a:t>
            </a:r>
            <a:r>
              <a:rPr lang="en-US" sz="1700" dirty="0"/>
              <a:t>Ann. </a:t>
            </a:r>
            <a:r>
              <a:rPr lang="en-US" sz="1700" dirty="0" err="1"/>
              <a:t>Geophys</a:t>
            </a:r>
            <a:r>
              <a:rPr lang="en-US" sz="1700" dirty="0"/>
              <a:t>. </a:t>
            </a:r>
            <a:r>
              <a:rPr lang="en-US" sz="1700" dirty="0" smtClean="0"/>
              <a:t>21, 2003 </a:t>
            </a:r>
          </a:p>
          <a:p>
            <a:endParaRPr lang="en-US" sz="1700" dirty="0"/>
          </a:p>
          <a:p>
            <a:pPr marL="0" indent="0">
              <a:buNone/>
            </a:pPr>
            <a:r>
              <a:rPr lang="en-US" sz="1700" u="sng" dirty="0" smtClean="0">
                <a:solidFill>
                  <a:schemeClr val="tx1"/>
                </a:solidFill>
              </a:rPr>
              <a:t>Remote observations:</a:t>
            </a:r>
            <a:endParaRPr lang="en-US" sz="1700" dirty="0"/>
          </a:p>
          <a:p>
            <a:r>
              <a:rPr lang="en-US" sz="1700" dirty="0" err="1" smtClean="0"/>
              <a:t>Nemecek</a:t>
            </a:r>
            <a:r>
              <a:rPr lang="en-US" sz="1700" dirty="0" smtClean="0"/>
              <a:t> et al., </a:t>
            </a:r>
            <a:r>
              <a:rPr lang="en-US" sz="1700" i="1" dirty="0" smtClean="0"/>
              <a:t>Short time high energy electron fluxes in day-side magnetosphere</a:t>
            </a:r>
            <a:r>
              <a:rPr lang="en-US" sz="1700" i="1" dirty="0"/>
              <a:t>, </a:t>
            </a:r>
            <a:r>
              <a:rPr lang="en-US" sz="1700" dirty="0" err="1" smtClean="0"/>
              <a:t>Adv.Space.Res</a:t>
            </a:r>
            <a:r>
              <a:rPr lang="en-US" sz="1700" dirty="0"/>
              <a:t>. </a:t>
            </a:r>
            <a:r>
              <a:rPr lang="en-US" sz="1700" dirty="0" smtClean="0"/>
              <a:t>17, No.10, 1996</a:t>
            </a:r>
          </a:p>
          <a:p>
            <a:r>
              <a:rPr lang="en-US" sz="1700" dirty="0" err="1" smtClean="0">
                <a:solidFill>
                  <a:srgbClr val="FF0000"/>
                </a:solidFill>
              </a:rPr>
              <a:t>Prech</a:t>
            </a:r>
            <a:r>
              <a:rPr lang="en-US" sz="1700" dirty="0" smtClean="0">
                <a:solidFill>
                  <a:srgbClr val="FF0000"/>
                </a:solidFill>
              </a:rPr>
              <a:t> </a:t>
            </a:r>
            <a:r>
              <a:rPr lang="en-US" sz="1700" dirty="0">
                <a:solidFill>
                  <a:srgbClr val="FF0000"/>
                </a:solidFill>
              </a:rPr>
              <a:t>et al., </a:t>
            </a:r>
            <a:r>
              <a:rPr lang="en-US" sz="1700" i="1" dirty="0"/>
              <a:t>Actively produced high-energy electron bursts within the magnetosphere: the APEX project</a:t>
            </a:r>
            <a:r>
              <a:rPr lang="en-US" sz="1700" dirty="0"/>
              <a:t>, Ann. </a:t>
            </a:r>
            <a:r>
              <a:rPr lang="en-US" sz="1700" dirty="0" err="1"/>
              <a:t>Geophys</a:t>
            </a:r>
            <a:r>
              <a:rPr lang="en-US" sz="1700" dirty="0"/>
              <a:t>. 20, 2002  </a:t>
            </a:r>
          </a:p>
          <a:p>
            <a:r>
              <a:rPr lang="en-US" sz="1700" dirty="0" err="1">
                <a:solidFill>
                  <a:srgbClr val="FF0000"/>
                </a:solidFill>
              </a:rPr>
              <a:t>Rothkaehl</a:t>
            </a:r>
            <a:r>
              <a:rPr lang="en-US" sz="1700" dirty="0">
                <a:solidFill>
                  <a:srgbClr val="FF0000"/>
                </a:solidFill>
              </a:rPr>
              <a:t> et al</a:t>
            </a:r>
            <a:r>
              <a:rPr lang="en-US" sz="1700" dirty="0">
                <a:solidFill>
                  <a:schemeClr val="tx1"/>
                </a:solidFill>
              </a:rPr>
              <a:t>., </a:t>
            </a:r>
            <a:r>
              <a:rPr lang="en-US" sz="1700" i="1" dirty="0"/>
              <a:t>Remote spacecraft observations of waves excited by the pulse electron beam injected into ionosphere,</a:t>
            </a:r>
            <a:r>
              <a:rPr lang="en-US" sz="1700" dirty="0"/>
              <a:t> </a:t>
            </a:r>
            <a:r>
              <a:rPr lang="en-US" sz="1700" dirty="0" err="1"/>
              <a:t>Adv.Space.Res</a:t>
            </a:r>
            <a:r>
              <a:rPr lang="en-US" sz="1700" dirty="0"/>
              <a:t>. 15, No.12, 1995</a:t>
            </a:r>
          </a:p>
          <a:p>
            <a:endParaRPr lang="cs-CZ" sz="1700" dirty="0"/>
          </a:p>
        </p:txBody>
      </p:sp>
      <p:sp>
        <p:nvSpPr>
          <p:cNvPr id="3" name="Nadpis 2"/>
          <p:cNvSpPr>
            <a:spLocks noGrp="1"/>
          </p:cNvSpPr>
          <p:nvPr>
            <p:ph type="title"/>
          </p:nvPr>
        </p:nvSpPr>
        <p:spPr>
          <a:xfrm>
            <a:off x="457200" y="359465"/>
            <a:ext cx="8229600" cy="693271"/>
          </a:xfrm>
        </p:spPr>
        <p:txBody>
          <a:bodyPr/>
          <a:lstStyle/>
          <a:p>
            <a:r>
              <a:rPr lang="en-US" dirty="0" smtClean="0"/>
              <a:t>Selected publications</a:t>
            </a:r>
            <a:endParaRPr lang="cs-CZ" dirty="0"/>
          </a:p>
        </p:txBody>
      </p:sp>
      <p:sp>
        <p:nvSpPr>
          <p:cNvPr id="4" name="Zástupný symbol pro číslo snímku 3"/>
          <p:cNvSpPr>
            <a:spLocks noGrp="1"/>
          </p:cNvSpPr>
          <p:nvPr>
            <p:ph type="sldNum" sz="quarter" idx="11"/>
          </p:nvPr>
        </p:nvSpPr>
        <p:spPr/>
        <p:txBody>
          <a:bodyPr/>
          <a:lstStyle/>
          <a:p>
            <a:pPr algn="r"/>
            <a:fld id="{D4C49B74-5DB2-4B03-B1D2-7F6A3C51C318}" type="slidenum">
              <a:rPr lang="en-US" smtClean="0"/>
              <a:pPr algn="r"/>
              <a:t>48</a:t>
            </a:fld>
            <a:endParaRPr lang="en-US"/>
          </a:p>
        </p:txBody>
      </p:sp>
    </p:spTree>
    <p:extLst>
      <p:ext uri="{BB962C8B-B14F-4D97-AF65-F5344CB8AC3E}">
        <p14:creationId xmlns:p14="http://schemas.microsoft.com/office/powerpoint/2010/main" val="253723295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text 1"/>
          <p:cNvSpPr>
            <a:spLocks noGrp="1"/>
          </p:cNvSpPr>
          <p:nvPr>
            <p:ph type="body" idx="1"/>
          </p:nvPr>
        </p:nvSpPr>
        <p:spPr>
          <a:xfrm>
            <a:off x="457200" y="1340768"/>
            <a:ext cx="8229600" cy="4785395"/>
          </a:xfrm>
        </p:spPr>
        <p:txBody>
          <a:bodyPr>
            <a:normAutofit lnSpcReduction="10000"/>
          </a:bodyPr>
          <a:lstStyle/>
          <a:p>
            <a:pPr marL="0" indent="0">
              <a:buNone/>
            </a:pPr>
            <a:r>
              <a:rPr lang="en-US" sz="1600" u="sng" dirty="0" smtClean="0">
                <a:solidFill>
                  <a:schemeClr val="tx1"/>
                </a:solidFill>
              </a:rPr>
              <a:t>Waves and turbulence during </a:t>
            </a:r>
            <a:r>
              <a:rPr lang="en-US" sz="1600" u="sng" dirty="0">
                <a:solidFill>
                  <a:schemeClr val="tx1"/>
                </a:solidFill>
              </a:rPr>
              <a:t>electron beam emissions</a:t>
            </a:r>
            <a:r>
              <a:rPr lang="en-US" sz="1600" u="sng" dirty="0" smtClean="0">
                <a:solidFill>
                  <a:schemeClr val="tx1"/>
                </a:solidFill>
              </a:rPr>
              <a:t>:</a:t>
            </a:r>
            <a:endParaRPr lang="en-US" sz="1600" dirty="0" smtClean="0"/>
          </a:p>
          <a:p>
            <a:r>
              <a:rPr lang="en-US" sz="1600" dirty="0" err="1" smtClean="0"/>
              <a:t>Baranets</a:t>
            </a:r>
            <a:r>
              <a:rPr lang="en-US" sz="1600" dirty="0" smtClean="0"/>
              <a:t> </a:t>
            </a:r>
            <a:r>
              <a:rPr lang="en-US" sz="1600" dirty="0"/>
              <a:t>et al., </a:t>
            </a:r>
            <a:r>
              <a:rPr lang="en-US" sz="1600" i="1" dirty="0" smtClean="0"/>
              <a:t>Active  experiments in space for the investigation of beam-plasma interactions. Results of the APEX project, </a:t>
            </a:r>
            <a:r>
              <a:rPr lang="en-US" sz="1600" dirty="0" err="1" smtClean="0"/>
              <a:t>Adv.Space.Res</a:t>
            </a:r>
            <a:r>
              <a:rPr lang="en-US" sz="1600" dirty="0" smtClean="0"/>
              <a:t>. 24, No.8</a:t>
            </a:r>
            <a:r>
              <a:rPr lang="en-US" sz="1600" dirty="0" smtClean="0">
                <a:solidFill>
                  <a:schemeClr val="tx1"/>
                </a:solidFill>
              </a:rPr>
              <a:t>, 1999</a:t>
            </a:r>
          </a:p>
          <a:p>
            <a:r>
              <a:rPr lang="en-US" sz="1600" dirty="0" err="1"/>
              <a:t>Baranets</a:t>
            </a:r>
            <a:r>
              <a:rPr lang="en-US" sz="1600" dirty="0"/>
              <a:t> et al., </a:t>
            </a:r>
            <a:r>
              <a:rPr lang="en-US" sz="1600" i="1" dirty="0" smtClean="0"/>
              <a:t>Electron </a:t>
            </a:r>
            <a:r>
              <a:rPr lang="en-US" sz="1600" i="1" dirty="0"/>
              <a:t>beam injection </a:t>
            </a:r>
            <a:r>
              <a:rPr lang="en-US" sz="1600" i="1" dirty="0" smtClean="0"/>
              <a:t>quasi-perpendicular to magnetic field according to the satellite INTERCOSMOS-25 data: project APEX</a:t>
            </a:r>
            <a:r>
              <a:rPr lang="en-US" sz="1600" dirty="0" smtClean="0"/>
              <a:t>, </a:t>
            </a:r>
            <a:r>
              <a:rPr lang="en-US" sz="1600" dirty="0" err="1"/>
              <a:t>Kosm</a:t>
            </a:r>
            <a:r>
              <a:rPr lang="en-US" sz="1600" dirty="0"/>
              <a:t>. </a:t>
            </a:r>
            <a:r>
              <a:rPr lang="en-US" sz="1600" dirty="0" err="1"/>
              <a:t>Nauka</a:t>
            </a:r>
            <a:r>
              <a:rPr lang="en-US" sz="1600" dirty="0"/>
              <a:t> </a:t>
            </a:r>
            <a:r>
              <a:rPr lang="en-US" sz="1600" dirty="0" err="1"/>
              <a:t>i</a:t>
            </a:r>
            <a:r>
              <a:rPr lang="en-US" sz="1600" dirty="0"/>
              <a:t> Tech. </a:t>
            </a:r>
            <a:r>
              <a:rPr lang="en-US" sz="1600" dirty="0" smtClean="0"/>
              <a:t>6, </a:t>
            </a:r>
            <a:r>
              <a:rPr lang="en-US" sz="1600" u="sng" dirty="0" smtClean="0"/>
              <a:t>2000</a:t>
            </a:r>
            <a:r>
              <a:rPr lang="en-US" sz="1600" dirty="0" smtClean="0"/>
              <a:t> </a:t>
            </a:r>
            <a:r>
              <a:rPr lang="en-US" sz="1600" dirty="0"/>
              <a:t>(in Russian</a:t>
            </a:r>
            <a:r>
              <a:rPr lang="en-US" sz="1600" dirty="0" smtClean="0"/>
              <a:t>)</a:t>
            </a:r>
            <a:endParaRPr lang="en-US" sz="1600" dirty="0" smtClean="0">
              <a:solidFill>
                <a:srgbClr val="FF0000"/>
              </a:solidFill>
            </a:endParaRPr>
          </a:p>
          <a:p>
            <a:r>
              <a:rPr lang="en-US" sz="1600" dirty="0" err="1" smtClean="0"/>
              <a:t>Baranets</a:t>
            </a:r>
            <a:r>
              <a:rPr lang="en-US" sz="1600" dirty="0" smtClean="0"/>
              <a:t> et al., </a:t>
            </a:r>
            <a:r>
              <a:rPr lang="en-US" sz="1600" i="1" dirty="0" smtClean="0"/>
              <a:t>Development of beam–plasma instability during the injection of low-energy electron beam into the ionospheric plasma</a:t>
            </a:r>
            <a:r>
              <a:rPr lang="en-US" sz="1600" dirty="0" smtClean="0"/>
              <a:t>, Plasma </a:t>
            </a:r>
            <a:r>
              <a:rPr lang="en-US" sz="1600" dirty="0" err="1" smtClean="0"/>
              <a:t>Phys.Rep</a:t>
            </a:r>
            <a:r>
              <a:rPr lang="en-US" sz="1600" dirty="0" smtClean="0"/>
              <a:t>. 33, No.12,2007</a:t>
            </a:r>
          </a:p>
          <a:p>
            <a:r>
              <a:rPr lang="en-US" sz="1600" dirty="0" err="1" smtClean="0"/>
              <a:t>Baranets</a:t>
            </a:r>
            <a:r>
              <a:rPr lang="en-US" sz="1600" dirty="0" smtClean="0"/>
              <a:t> et al., </a:t>
            </a:r>
            <a:r>
              <a:rPr lang="en-US" sz="1600" i="1" dirty="0" smtClean="0"/>
              <a:t>Excitation of HF and ULF-VLF waves during charged particle beams injection in active space experiment</a:t>
            </a:r>
            <a:r>
              <a:rPr lang="en-US" sz="1600" dirty="0" smtClean="0"/>
              <a:t>, J. Plasma Fusion Res. SERIES 8, 2009</a:t>
            </a:r>
          </a:p>
          <a:p>
            <a:r>
              <a:rPr lang="en-US" sz="1600" dirty="0" err="1">
                <a:solidFill>
                  <a:srgbClr val="FF0000"/>
                </a:solidFill>
              </a:rPr>
              <a:t>Baranets</a:t>
            </a:r>
            <a:r>
              <a:rPr lang="en-US" sz="1600" dirty="0">
                <a:solidFill>
                  <a:srgbClr val="FF0000"/>
                </a:solidFill>
              </a:rPr>
              <a:t> et al., </a:t>
            </a:r>
            <a:r>
              <a:rPr lang="en-US" sz="1600" i="1" dirty="0"/>
              <a:t>Acceleration of Energetic Particles by Whistler Waves in Active  Space Experiment with Charge Particle Beams Injection, </a:t>
            </a:r>
            <a:r>
              <a:rPr lang="en-US" sz="1600" dirty="0" err="1"/>
              <a:t>Adv.Space.Res</a:t>
            </a:r>
            <a:r>
              <a:rPr lang="en-US" sz="1600" dirty="0"/>
              <a:t>. 49,  </a:t>
            </a:r>
            <a:r>
              <a:rPr lang="en-US" sz="1600" dirty="0" smtClean="0"/>
              <a:t>2012</a:t>
            </a:r>
          </a:p>
          <a:p>
            <a:r>
              <a:rPr lang="en-US" sz="1600" dirty="0" err="1" smtClean="0">
                <a:solidFill>
                  <a:srgbClr val="FF0000"/>
                </a:solidFill>
              </a:rPr>
              <a:t>Baranets</a:t>
            </a:r>
            <a:r>
              <a:rPr lang="en-US" sz="1600" dirty="0" smtClean="0">
                <a:solidFill>
                  <a:srgbClr val="FF0000"/>
                </a:solidFill>
              </a:rPr>
              <a:t> et al., </a:t>
            </a:r>
            <a:r>
              <a:rPr lang="en-US" sz="1600" i="1" dirty="0" smtClean="0"/>
              <a:t>Resonance effects of wave-particle interactions during artificial charges particle beam injections in ionospheric plasma</a:t>
            </a:r>
            <a:r>
              <a:rPr lang="en-US" sz="1600" dirty="0" smtClean="0"/>
              <a:t>, </a:t>
            </a:r>
            <a:r>
              <a:rPr lang="en-US" sz="1600" dirty="0" err="1" smtClean="0"/>
              <a:t>Kosm</a:t>
            </a:r>
            <a:r>
              <a:rPr lang="en-US" sz="1600" dirty="0" smtClean="0"/>
              <a:t>. </a:t>
            </a:r>
            <a:r>
              <a:rPr lang="en-US" sz="1600" dirty="0" err="1" smtClean="0"/>
              <a:t>Nauka</a:t>
            </a:r>
            <a:r>
              <a:rPr lang="en-US" sz="1600" dirty="0" smtClean="0"/>
              <a:t> </a:t>
            </a:r>
            <a:r>
              <a:rPr lang="en-US" sz="1600" dirty="0" err="1" smtClean="0"/>
              <a:t>i</a:t>
            </a:r>
            <a:r>
              <a:rPr lang="en-US" sz="1600" dirty="0" smtClean="0"/>
              <a:t> Tech. 20, 2014 (in Russian)</a:t>
            </a:r>
          </a:p>
          <a:p>
            <a:r>
              <a:rPr lang="en-US" sz="1600" dirty="0" err="1">
                <a:solidFill>
                  <a:srgbClr val="FF0000"/>
                </a:solidFill>
              </a:rPr>
              <a:t>Baranets</a:t>
            </a:r>
            <a:r>
              <a:rPr lang="en-US" sz="1600" dirty="0">
                <a:solidFill>
                  <a:srgbClr val="FF0000"/>
                </a:solidFill>
              </a:rPr>
              <a:t> et al</a:t>
            </a:r>
            <a:r>
              <a:rPr lang="en-US" sz="1600" dirty="0"/>
              <a:t>., </a:t>
            </a:r>
            <a:r>
              <a:rPr lang="en-US" sz="1600" i="1" dirty="0"/>
              <a:t>Injection of 40kHz-modulated Electron Beam from the Satellite: I. Beam-Plasma Interaction near the Linear Stability Boundary</a:t>
            </a:r>
            <a:r>
              <a:rPr lang="en-US" sz="1600" dirty="0"/>
              <a:t>,</a:t>
            </a:r>
            <a:r>
              <a:rPr lang="en-US" sz="1600" i="1" dirty="0"/>
              <a:t> </a:t>
            </a:r>
            <a:r>
              <a:rPr lang="en-US" sz="1600" dirty="0" err="1"/>
              <a:t>Adv.Space.Res</a:t>
            </a:r>
            <a:r>
              <a:rPr lang="en-US" sz="1600" dirty="0"/>
              <a:t>. 59,  </a:t>
            </a:r>
            <a:r>
              <a:rPr lang="en-US" sz="1600" dirty="0" smtClean="0"/>
              <a:t>2017</a:t>
            </a:r>
          </a:p>
          <a:p>
            <a:r>
              <a:rPr lang="en-US" sz="1600" dirty="0" err="1" smtClean="0">
                <a:solidFill>
                  <a:srgbClr val="FF0000"/>
                </a:solidFill>
              </a:rPr>
              <a:t>Oraevsky</a:t>
            </a:r>
            <a:r>
              <a:rPr lang="en-US" sz="1600" dirty="0" smtClean="0">
                <a:solidFill>
                  <a:srgbClr val="FF0000"/>
                </a:solidFill>
              </a:rPr>
              <a:t> et al., </a:t>
            </a:r>
            <a:r>
              <a:rPr lang="en-US" sz="1600" i="1" dirty="0" smtClean="0"/>
              <a:t>Magnetic field excitation during electron beam injection from the Intercosmos-25 satellite (APEX), </a:t>
            </a:r>
            <a:r>
              <a:rPr lang="en-US" sz="1600" dirty="0" smtClean="0"/>
              <a:t>Plasma Phys. Rep., 27, No.4, 2001</a:t>
            </a:r>
            <a:endParaRPr lang="en-US" sz="1600" dirty="0"/>
          </a:p>
          <a:p>
            <a:pPr marL="0" indent="0">
              <a:buNone/>
            </a:pPr>
            <a:endParaRPr lang="en-US" sz="1600" dirty="0">
              <a:solidFill>
                <a:srgbClr val="FF0000"/>
              </a:solidFill>
            </a:endParaRPr>
          </a:p>
          <a:p>
            <a:r>
              <a:rPr lang="en-US" sz="1600" dirty="0" err="1" smtClean="0">
                <a:solidFill>
                  <a:srgbClr val="FF0000"/>
                </a:solidFill>
              </a:rPr>
              <a:t>Budko</a:t>
            </a:r>
            <a:r>
              <a:rPr lang="en-US" sz="1600" dirty="0" smtClean="0">
                <a:solidFill>
                  <a:srgbClr val="FF0000"/>
                </a:solidFill>
              </a:rPr>
              <a:t> et al</a:t>
            </a:r>
            <a:r>
              <a:rPr lang="en-US" sz="1600" dirty="0" smtClean="0"/>
              <a:t>., </a:t>
            </a:r>
            <a:r>
              <a:rPr lang="en-US" sz="1600" i="1" dirty="0" smtClean="0"/>
              <a:t>Some features of the plasma turbulence region in the active experiment on board the APEX satellite</a:t>
            </a:r>
            <a:r>
              <a:rPr lang="en-US" sz="1600" dirty="0" smtClean="0"/>
              <a:t>, </a:t>
            </a:r>
            <a:r>
              <a:rPr lang="en-US" sz="1600" dirty="0" err="1" smtClean="0"/>
              <a:t>Geomagn</a:t>
            </a:r>
            <a:r>
              <a:rPr lang="en-US" sz="1600" dirty="0" smtClean="0"/>
              <a:t>. and </a:t>
            </a:r>
            <a:r>
              <a:rPr lang="en-US" sz="1600" dirty="0" err="1" smtClean="0"/>
              <a:t>Aeronomy</a:t>
            </a:r>
            <a:r>
              <a:rPr lang="en-US" sz="1600" dirty="0" smtClean="0"/>
              <a:t>, 43, 2003 </a:t>
            </a:r>
            <a:endParaRPr lang="en-US" sz="1600" dirty="0"/>
          </a:p>
          <a:p>
            <a:pPr marL="0" indent="0">
              <a:buNone/>
            </a:pPr>
            <a:endParaRPr lang="en-US" sz="1800" dirty="0"/>
          </a:p>
          <a:p>
            <a:pPr marL="0" indent="0">
              <a:buNone/>
            </a:pPr>
            <a:endParaRPr lang="cs-CZ" sz="1800" dirty="0"/>
          </a:p>
        </p:txBody>
      </p:sp>
      <p:sp>
        <p:nvSpPr>
          <p:cNvPr id="3" name="Nadpis 2"/>
          <p:cNvSpPr>
            <a:spLocks noGrp="1"/>
          </p:cNvSpPr>
          <p:nvPr>
            <p:ph type="title"/>
          </p:nvPr>
        </p:nvSpPr>
        <p:spPr>
          <a:xfrm>
            <a:off x="457200" y="359465"/>
            <a:ext cx="8229600" cy="765279"/>
          </a:xfrm>
        </p:spPr>
        <p:txBody>
          <a:bodyPr/>
          <a:lstStyle/>
          <a:p>
            <a:r>
              <a:rPr lang="en-US" dirty="0" smtClean="0"/>
              <a:t>Selected publications</a:t>
            </a:r>
            <a:endParaRPr lang="cs-CZ" dirty="0"/>
          </a:p>
        </p:txBody>
      </p:sp>
      <p:sp>
        <p:nvSpPr>
          <p:cNvPr id="4" name="Zástupný symbol pro číslo snímku 3"/>
          <p:cNvSpPr>
            <a:spLocks noGrp="1"/>
          </p:cNvSpPr>
          <p:nvPr>
            <p:ph type="sldNum" sz="quarter" idx="11"/>
          </p:nvPr>
        </p:nvSpPr>
        <p:spPr/>
        <p:txBody>
          <a:bodyPr/>
          <a:lstStyle/>
          <a:p>
            <a:pPr algn="r"/>
            <a:fld id="{D4C49B74-5DB2-4B03-B1D2-7F6A3C51C318}" type="slidenum">
              <a:rPr lang="en-US" smtClean="0"/>
              <a:pPr algn="r"/>
              <a:t>49</a:t>
            </a:fld>
            <a:endParaRPr lang="en-US" dirty="0"/>
          </a:p>
        </p:txBody>
      </p:sp>
    </p:spTree>
    <p:extLst>
      <p:ext uri="{BB962C8B-B14F-4D97-AF65-F5344CB8AC3E}">
        <p14:creationId xmlns:p14="http://schemas.microsoft.com/office/powerpoint/2010/main" val="361974199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text 1"/>
          <p:cNvSpPr>
            <a:spLocks noGrp="1"/>
          </p:cNvSpPr>
          <p:nvPr>
            <p:ph type="body" idx="1"/>
          </p:nvPr>
        </p:nvSpPr>
        <p:spPr>
          <a:xfrm>
            <a:off x="179512" y="1700808"/>
            <a:ext cx="5904656" cy="4757439"/>
          </a:xfrm>
        </p:spPr>
        <p:txBody>
          <a:bodyPr>
            <a:normAutofit/>
          </a:bodyPr>
          <a:lstStyle/>
          <a:p>
            <a:pPr>
              <a:spcAft>
                <a:spcPts val="600"/>
              </a:spcAft>
            </a:pPr>
            <a:r>
              <a:rPr lang="en-US" sz="2000" dirty="0"/>
              <a:t>I</a:t>
            </a:r>
            <a:r>
              <a:rPr lang="en-US" sz="2000" dirty="0" smtClean="0"/>
              <a:t>nitial parameters of the polar orbit after </a:t>
            </a:r>
            <a:r>
              <a:rPr lang="en-US" sz="2000" dirty="0"/>
              <a:t>launch (Dec</a:t>
            </a:r>
            <a:r>
              <a:rPr lang="en-US" sz="2000" dirty="0" smtClean="0"/>
              <a:t>. 18, 1991): </a:t>
            </a:r>
            <a:r>
              <a:rPr lang="en-US" sz="2000" dirty="0" smtClean="0">
                <a:solidFill>
                  <a:srgbClr val="0070C0"/>
                </a:solidFill>
              </a:rPr>
              <a:t>apogee 3080 km, perigee 440 km, inclination 82.5</a:t>
            </a:r>
            <a:r>
              <a:rPr lang="cs-CZ" sz="2000" dirty="0" smtClean="0">
                <a:solidFill>
                  <a:srgbClr val="0070C0"/>
                </a:solidFill>
              </a:rPr>
              <a:t>° </a:t>
            </a:r>
            <a:r>
              <a:rPr lang="en-US" sz="2000" dirty="0" smtClean="0">
                <a:solidFill>
                  <a:srgbClr val="0070C0"/>
                </a:solidFill>
              </a:rPr>
              <a:t>, orbit period ~2 hours</a:t>
            </a:r>
          </a:p>
          <a:p>
            <a:pPr>
              <a:spcAft>
                <a:spcPts val="600"/>
              </a:spcAft>
            </a:pPr>
            <a:r>
              <a:rPr lang="en-US" sz="2000" dirty="0" smtClean="0"/>
              <a:t>MAGION-3 separation Dec. 28, 1991, drifting away ~ 5km/day, after several corrections                               </a:t>
            </a:r>
            <a:r>
              <a:rPr lang="en-US" sz="2000" dirty="0" smtClean="0">
                <a:solidFill>
                  <a:srgbClr val="0070C0"/>
                </a:solidFill>
              </a:rPr>
              <a:t>-580 to +1900 km relative distance</a:t>
            </a:r>
          </a:p>
          <a:p>
            <a:pPr>
              <a:spcAft>
                <a:spcPts val="600"/>
              </a:spcAft>
            </a:pPr>
            <a:r>
              <a:rPr lang="en-US" sz="2000" dirty="0" smtClean="0"/>
              <a:t>~200 active experiments – Dec. 1991 – Jul. 1992     at </a:t>
            </a:r>
            <a:r>
              <a:rPr lang="en-US" sz="2000" dirty="0"/>
              <a:t>distance  </a:t>
            </a:r>
            <a:r>
              <a:rPr lang="en-US" sz="2000" dirty="0">
                <a:solidFill>
                  <a:srgbClr val="0070C0"/>
                </a:solidFill>
              </a:rPr>
              <a:t>70-500 km </a:t>
            </a:r>
            <a:endParaRPr lang="en-US" sz="2000" dirty="0" smtClean="0">
              <a:solidFill>
                <a:srgbClr val="0070C0"/>
              </a:solidFill>
            </a:endParaRPr>
          </a:p>
          <a:p>
            <a:pPr>
              <a:spcAft>
                <a:spcPts val="600"/>
              </a:spcAft>
            </a:pPr>
            <a:r>
              <a:rPr lang="en-US" sz="2000" dirty="0" smtClean="0"/>
              <a:t>Planned measurements in near (&gt;10 m – 0.4 km) and mid (~1 - 10 km) zones could not be         performed  for technical reasons</a:t>
            </a:r>
          </a:p>
          <a:p>
            <a:pPr>
              <a:spcAft>
                <a:spcPts val="600"/>
              </a:spcAft>
            </a:pPr>
            <a:r>
              <a:rPr lang="en-US" sz="2000" dirty="0" smtClean="0"/>
              <a:t>Two-point passive measurements at distances  100-2000 km till MAGION-3 EOL in Aug. 1992</a:t>
            </a:r>
          </a:p>
          <a:p>
            <a:pPr>
              <a:spcAft>
                <a:spcPts val="600"/>
              </a:spcAft>
            </a:pPr>
            <a:r>
              <a:rPr lang="en-US" sz="2000" dirty="0" smtClean="0"/>
              <a:t>IK-25 EOL after Jul. 1993</a:t>
            </a:r>
            <a:endParaRPr lang="cs-CZ" sz="2000" dirty="0"/>
          </a:p>
        </p:txBody>
      </p:sp>
      <p:sp>
        <p:nvSpPr>
          <p:cNvPr id="3" name="Nadpis 2"/>
          <p:cNvSpPr>
            <a:spLocks noGrp="1"/>
          </p:cNvSpPr>
          <p:nvPr>
            <p:ph type="title"/>
          </p:nvPr>
        </p:nvSpPr>
        <p:spPr>
          <a:xfrm>
            <a:off x="457200" y="359465"/>
            <a:ext cx="8229600" cy="765279"/>
          </a:xfrm>
        </p:spPr>
        <p:txBody>
          <a:bodyPr/>
          <a:lstStyle/>
          <a:p>
            <a:r>
              <a:rPr lang="en-US" dirty="0" smtClean="0"/>
              <a:t>APEX orbit</a:t>
            </a:r>
            <a:endParaRPr lang="cs-CZ" dirty="0"/>
          </a:p>
        </p:txBody>
      </p:sp>
      <p:pic>
        <p:nvPicPr>
          <p:cNvPr id="4" name="Рисунок 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85308" y="37644"/>
            <a:ext cx="1636713" cy="200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Рисунок 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55990" y="37644"/>
            <a:ext cx="1429321" cy="1540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ovéPole 5"/>
          <p:cNvSpPr txBox="1"/>
          <p:nvPr/>
        </p:nvSpPr>
        <p:spPr>
          <a:xfrm>
            <a:off x="3806103" y="55687"/>
            <a:ext cx="2397373" cy="307777"/>
          </a:xfrm>
          <a:prstGeom prst="rect">
            <a:avLst/>
          </a:prstGeom>
          <a:noFill/>
        </p:spPr>
        <p:txBody>
          <a:bodyPr wrap="square" rtlCol="0">
            <a:spAutoFit/>
          </a:bodyPr>
          <a:lstStyle/>
          <a:p>
            <a:r>
              <a:rPr lang="en-US" sz="1400" dirty="0" smtClean="0"/>
              <a:t>(Figs: courtesy of IZMIRAN)</a:t>
            </a:r>
            <a:endParaRPr lang="cs-CZ" sz="1400" dirty="0"/>
          </a:p>
        </p:txBody>
      </p:sp>
      <p:grpSp>
        <p:nvGrpSpPr>
          <p:cNvPr id="19" name="Skupina 18"/>
          <p:cNvGrpSpPr/>
          <p:nvPr/>
        </p:nvGrpSpPr>
        <p:grpSpPr>
          <a:xfrm>
            <a:off x="5652120" y="3717032"/>
            <a:ext cx="3411126" cy="3096344"/>
            <a:chOff x="6158218" y="4140624"/>
            <a:chExt cx="2905028" cy="2672752"/>
          </a:xfrm>
        </p:grpSpPr>
        <p:grpSp>
          <p:nvGrpSpPr>
            <p:cNvPr id="12" name="Skupina 11"/>
            <p:cNvGrpSpPr/>
            <p:nvPr/>
          </p:nvGrpSpPr>
          <p:grpSpPr>
            <a:xfrm>
              <a:off x="6158218" y="4140624"/>
              <a:ext cx="2905028" cy="2672752"/>
              <a:chOff x="6158218" y="4140624"/>
              <a:chExt cx="2905028" cy="2672752"/>
            </a:xfrm>
          </p:grpSpPr>
          <p:grpSp>
            <p:nvGrpSpPr>
              <p:cNvPr id="8" name="Skupina 7"/>
              <p:cNvGrpSpPr/>
              <p:nvPr/>
            </p:nvGrpSpPr>
            <p:grpSpPr>
              <a:xfrm>
                <a:off x="6158218" y="4404176"/>
                <a:ext cx="2905028" cy="2409200"/>
                <a:chOff x="6203476" y="4404176"/>
                <a:chExt cx="2905028" cy="2409200"/>
              </a:xfrm>
            </p:grpSpPr>
            <p:pic>
              <p:nvPicPr>
                <p:cNvPr id="10243"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03476" y="4404176"/>
                  <a:ext cx="2905028" cy="2409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Obdélník 6"/>
                <p:cNvSpPr/>
                <p:nvPr/>
              </p:nvSpPr>
              <p:spPr>
                <a:xfrm>
                  <a:off x="7297015" y="6093296"/>
                  <a:ext cx="313717" cy="216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0" name="Obdélník 9"/>
                <p:cNvSpPr/>
                <p:nvPr/>
              </p:nvSpPr>
              <p:spPr>
                <a:xfrm>
                  <a:off x="6808522" y="6268274"/>
                  <a:ext cx="313717" cy="1080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sp>
            <p:nvSpPr>
              <p:cNvPr id="9" name="TextovéPole 8"/>
              <p:cNvSpPr txBox="1"/>
              <p:nvPr/>
            </p:nvSpPr>
            <p:spPr>
              <a:xfrm>
                <a:off x="7380312" y="4399604"/>
                <a:ext cx="1164482" cy="307777"/>
              </a:xfrm>
              <a:prstGeom prst="rect">
                <a:avLst/>
              </a:prstGeom>
              <a:noFill/>
            </p:spPr>
            <p:txBody>
              <a:bodyPr wrap="square" rtlCol="0">
                <a:spAutoFit/>
              </a:bodyPr>
              <a:lstStyle/>
              <a:p>
                <a:r>
                  <a:rPr lang="en-US" sz="1400" dirty="0" smtClean="0"/>
                  <a:t>1920 km</a:t>
                </a:r>
                <a:endParaRPr lang="cs-CZ" sz="1400" dirty="0"/>
              </a:p>
            </p:txBody>
          </p:sp>
          <p:sp>
            <p:nvSpPr>
              <p:cNvPr id="13" name="TextovéPole 12"/>
              <p:cNvSpPr txBox="1"/>
              <p:nvPr/>
            </p:nvSpPr>
            <p:spPr>
              <a:xfrm>
                <a:off x="6542003" y="6189410"/>
                <a:ext cx="1164482" cy="307777"/>
              </a:xfrm>
              <a:prstGeom prst="rect">
                <a:avLst/>
              </a:prstGeom>
              <a:noFill/>
            </p:spPr>
            <p:txBody>
              <a:bodyPr wrap="square" rtlCol="0">
                <a:spAutoFit/>
              </a:bodyPr>
              <a:lstStyle/>
              <a:p>
                <a:r>
                  <a:rPr lang="en-US" sz="1400" dirty="0" smtClean="0"/>
                  <a:t>-580 km</a:t>
                </a:r>
                <a:endParaRPr lang="cs-CZ" sz="1400" dirty="0"/>
              </a:p>
            </p:txBody>
          </p:sp>
          <p:sp>
            <p:nvSpPr>
              <p:cNvPr id="11" name="TextovéPole 10"/>
              <p:cNvSpPr txBox="1"/>
              <p:nvPr/>
            </p:nvSpPr>
            <p:spPr>
              <a:xfrm>
                <a:off x="6158218" y="4140624"/>
                <a:ext cx="2905028" cy="307777"/>
              </a:xfrm>
              <a:prstGeom prst="rect">
                <a:avLst/>
              </a:prstGeom>
              <a:solidFill>
                <a:schemeClr val="bg1"/>
              </a:solidFill>
            </p:spPr>
            <p:txBody>
              <a:bodyPr wrap="square" rtlCol="0">
                <a:spAutoFit/>
              </a:bodyPr>
              <a:lstStyle/>
              <a:p>
                <a:r>
                  <a:rPr lang="en-US" sz="1400" dirty="0" smtClean="0"/>
                  <a:t>IK-25 to MAGION-3 delay on orbit</a:t>
                </a:r>
                <a:endParaRPr lang="cs-CZ" sz="1400" dirty="0"/>
              </a:p>
            </p:txBody>
          </p:sp>
        </p:grpSp>
        <p:cxnSp>
          <p:nvCxnSpPr>
            <p:cNvPr id="15" name="Přímá spojnice 14"/>
            <p:cNvCxnSpPr/>
            <p:nvPr/>
          </p:nvCxnSpPr>
          <p:spPr>
            <a:xfrm>
              <a:off x="6542003" y="5877272"/>
              <a:ext cx="86661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Přímá spojnice 17"/>
            <p:cNvCxnSpPr/>
            <p:nvPr/>
          </p:nvCxnSpPr>
          <p:spPr>
            <a:xfrm>
              <a:off x="7408615" y="5881144"/>
              <a:ext cx="1136179"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grpSp>
      <p:sp>
        <p:nvSpPr>
          <p:cNvPr id="14" name="Zástupný symbol pro číslo snímku 13"/>
          <p:cNvSpPr>
            <a:spLocks noGrp="1"/>
          </p:cNvSpPr>
          <p:nvPr>
            <p:ph type="sldNum" sz="quarter" idx="11"/>
          </p:nvPr>
        </p:nvSpPr>
        <p:spPr/>
        <p:txBody>
          <a:bodyPr/>
          <a:lstStyle/>
          <a:p>
            <a:pPr algn="r"/>
            <a:fld id="{D4C49B74-5DB2-4B03-B1D2-7F6A3C51C318}" type="slidenum">
              <a:rPr lang="en-US" smtClean="0"/>
              <a:pPr algn="r"/>
              <a:t>5</a:t>
            </a:fld>
            <a:endParaRPr lang="en-US"/>
          </a:p>
        </p:txBody>
      </p:sp>
    </p:spTree>
    <p:extLst>
      <p:ext uri="{BB962C8B-B14F-4D97-AF65-F5344CB8AC3E}">
        <p14:creationId xmlns:p14="http://schemas.microsoft.com/office/powerpoint/2010/main" val="393451172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text 1"/>
          <p:cNvSpPr>
            <a:spLocks noGrp="1"/>
          </p:cNvSpPr>
          <p:nvPr>
            <p:ph type="body" idx="1"/>
          </p:nvPr>
        </p:nvSpPr>
        <p:spPr>
          <a:xfrm>
            <a:off x="457200" y="1412776"/>
            <a:ext cx="8229600" cy="4713387"/>
          </a:xfrm>
        </p:spPr>
        <p:txBody>
          <a:bodyPr>
            <a:normAutofit/>
          </a:bodyPr>
          <a:lstStyle/>
          <a:p>
            <a:pPr marL="0" indent="0">
              <a:buNone/>
            </a:pPr>
            <a:r>
              <a:rPr lang="en-US" sz="1600" u="sng" dirty="0">
                <a:solidFill>
                  <a:schemeClr val="tx1"/>
                </a:solidFill>
              </a:rPr>
              <a:t>H</a:t>
            </a:r>
            <a:r>
              <a:rPr lang="en-US" sz="1600" u="sng" dirty="0" smtClean="0">
                <a:solidFill>
                  <a:schemeClr val="tx1"/>
                </a:solidFill>
              </a:rPr>
              <a:t>F waves </a:t>
            </a:r>
            <a:r>
              <a:rPr lang="en-US" sz="1600" u="sng" dirty="0">
                <a:solidFill>
                  <a:schemeClr val="tx1"/>
                </a:solidFill>
              </a:rPr>
              <a:t>during </a:t>
            </a:r>
            <a:r>
              <a:rPr lang="en-US" sz="1600" u="sng" dirty="0" smtClean="0">
                <a:solidFill>
                  <a:schemeClr val="tx1"/>
                </a:solidFill>
              </a:rPr>
              <a:t>electron beam emissions:</a:t>
            </a:r>
            <a:endParaRPr lang="en-US" sz="1600" dirty="0"/>
          </a:p>
          <a:p>
            <a:r>
              <a:rPr lang="en-US" sz="1600" dirty="0" err="1" smtClean="0">
                <a:solidFill>
                  <a:srgbClr val="FF0000"/>
                </a:solidFill>
              </a:rPr>
              <a:t>Kiraga</a:t>
            </a:r>
            <a:r>
              <a:rPr lang="en-US" sz="1600" dirty="0" smtClean="0">
                <a:solidFill>
                  <a:srgbClr val="FF0000"/>
                </a:solidFill>
              </a:rPr>
              <a:t> et al., </a:t>
            </a:r>
            <a:r>
              <a:rPr lang="en-US" sz="1600" i="1" dirty="0" smtClean="0"/>
              <a:t>Observation of fundamental </a:t>
            </a:r>
            <a:r>
              <a:rPr lang="en-US" sz="1600" i="1" dirty="0" err="1" smtClean="0"/>
              <a:t>magnetoplasma</a:t>
            </a:r>
            <a:r>
              <a:rPr lang="en-US" sz="1600" i="1" dirty="0" smtClean="0"/>
              <a:t> emissions excited in magnetosphere by modulated electron beams</a:t>
            </a:r>
            <a:r>
              <a:rPr lang="en-US" sz="1600" dirty="0" smtClean="0"/>
              <a:t>, </a:t>
            </a:r>
            <a:r>
              <a:rPr lang="en-US" sz="1600" dirty="0" err="1"/>
              <a:t>Adv.Space.Res</a:t>
            </a:r>
            <a:r>
              <a:rPr lang="en-US" sz="1600" dirty="0"/>
              <a:t>. </a:t>
            </a:r>
            <a:r>
              <a:rPr lang="en-US" sz="1600" dirty="0" smtClean="0"/>
              <a:t>15, No.12, 1995</a:t>
            </a:r>
          </a:p>
          <a:p>
            <a:r>
              <a:rPr lang="en-US" sz="1600" dirty="0" err="1" smtClean="0">
                <a:solidFill>
                  <a:srgbClr val="FF0000"/>
                </a:solidFill>
              </a:rPr>
              <a:t>Kiraga</a:t>
            </a:r>
            <a:r>
              <a:rPr lang="en-US" sz="1600" dirty="0" smtClean="0">
                <a:solidFill>
                  <a:srgbClr val="FF0000"/>
                </a:solidFill>
              </a:rPr>
              <a:t> et al</a:t>
            </a:r>
            <a:r>
              <a:rPr lang="en-US" sz="1600" dirty="0" smtClean="0"/>
              <a:t>., </a:t>
            </a:r>
            <a:r>
              <a:rPr lang="en-US" sz="1600" i="1" dirty="0" smtClean="0"/>
              <a:t>Electromagnetic emissions in the ionosphere – pulsed electron beam system</a:t>
            </a:r>
            <a:r>
              <a:rPr lang="en-US" sz="1600" dirty="0" smtClean="0"/>
              <a:t>, </a:t>
            </a:r>
            <a:r>
              <a:rPr lang="en-US" sz="1600" dirty="0" err="1" smtClean="0"/>
              <a:t>Geophys</a:t>
            </a:r>
            <a:r>
              <a:rPr lang="en-US" sz="1600" dirty="0" smtClean="0"/>
              <a:t>. </a:t>
            </a:r>
            <a:r>
              <a:rPr lang="en-US" sz="1600" dirty="0" err="1" smtClean="0"/>
              <a:t>Monogr</a:t>
            </a:r>
            <a:r>
              <a:rPr lang="en-US" sz="1600" dirty="0" smtClean="0"/>
              <a:t>. 103, 1998</a:t>
            </a:r>
          </a:p>
          <a:p>
            <a:r>
              <a:rPr lang="en-US" sz="1600" dirty="0" err="1" smtClean="0"/>
              <a:t>Kiraga</a:t>
            </a:r>
            <a:r>
              <a:rPr lang="en-US" sz="1600" dirty="0" smtClean="0"/>
              <a:t>, </a:t>
            </a:r>
            <a:r>
              <a:rPr lang="en-US" sz="1600" i="1" dirty="0" smtClean="0"/>
              <a:t>On the performance of a cylindrical dipole antenna in diagnostics of wave phenomena in space plasma</a:t>
            </a:r>
            <a:r>
              <a:rPr lang="en-US" sz="1600" dirty="0"/>
              <a:t>, </a:t>
            </a:r>
            <a:r>
              <a:rPr lang="en-US" sz="1600" dirty="0" err="1"/>
              <a:t>Adv.Space.Res</a:t>
            </a:r>
            <a:r>
              <a:rPr lang="en-US" sz="1600" dirty="0"/>
              <a:t>. </a:t>
            </a:r>
            <a:r>
              <a:rPr lang="en-US" sz="1600" dirty="0" smtClean="0"/>
              <a:t>32, No.3, 2003</a:t>
            </a:r>
          </a:p>
          <a:p>
            <a:endParaRPr lang="en-US" sz="1600" dirty="0"/>
          </a:p>
          <a:p>
            <a:pPr marL="0" indent="0">
              <a:buNone/>
            </a:pPr>
            <a:r>
              <a:rPr lang="en-US" sz="1600" u="sng" dirty="0" smtClean="0">
                <a:solidFill>
                  <a:schemeClr val="tx1"/>
                </a:solidFill>
              </a:rPr>
              <a:t>Waves during xenon plasma injections:</a:t>
            </a:r>
            <a:endParaRPr lang="en-US" sz="1600" dirty="0" smtClean="0"/>
          </a:p>
          <a:p>
            <a:r>
              <a:rPr lang="en-US" sz="1600" dirty="0" err="1" smtClean="0"/>
              <a:t>Volokitin</a:t>
            </a:r>
            <a:r>
              <a:rPr lang="en-US" sz="1600" dirty="0" smtClean="0"/>
              <a:t> et al., </a:t>
            </a:r>
            <a:r>
              <a:rPr lang="en-US" sz="1600" i="1" dirty="0" smtClean="0"/>
              <a:t>Modulation of VLF waves by ion-cyclotron oscillations during heavy-ion injection into ionosphere</a:t>
            </a:r>
            <a:r>
              <a:rPr lang="en-US" sz="1600" dirty="0" smtClean="0"/>
              <a:t>, </a:t>
            </a:r>
            <a:r>
              <a:rPr lang="en-US" sz="1600" dirty="0"/>
              <a:t>Geom. and </a:t>
            </a:r>
            <a:r>
              <a:rPr lang="en-US" sz="1600" dirty="0" err="1"/>
              <a:t>Aeronomy</a:t>
            </a:r>
            <a:r>
              <a:rPr lang="en-US" sz="1600" dirty="0"/>
              <a:t> </a:t>
            </a:r>
            <a:r>
              <a:rPr lang="en-US" sz="1600" dirty="0" smtClean="0"/>
              <a:t>35, No.6, 1995 (in </a:t>
            </a:r>
            <a:r>
              <a:rPr lang="en-US" sz="1600" dirty="0"/>
              <a:t>Russian</a:t>
            </a:r>
            <a:r>
              <a:rPr lang="en-US" sz="1600" dirty="0" smtClean="0"/>
              <a:t>)</a:t>
            </a:r>
            <a:endParaRPr lang="en-US" sz="1600" dirty="0"/>
          </a:p>
          <a:p>
            <a:r>
              <a:rPr lang="en-US" sz="1600" dirty="0" err="1" smtClean="0">
                <a:solidFill>
                  <a:srgbClr val="FF0000"/>
                </a:solidFill>
              </a:rPr>
              <a:t>Mikhailov</a:t>
            </a:r>
            <a:r>
              <a:rPr lang="en-US" sz="1600" dirty="0" smtClean="0">
                <a:solidFill>
                  <a:srgbClr val="FF0000"/>
                </a:solidFill>
              </a:rPr>
              <a:t> et al., </a:t>
            </a:r>
            <a:r>
              <a:rPr lang="en-US" sz="1600" i="1" dirty="0" smtClean="0"/>
              <a:t>Waves generated in the vicinity of Xenon plasma gun in the APEX experiment</a:t>
            </a:r>
            <a:r>
              <a:rPr lang="en-US" sz="1600" dirty="0" smtClean="0"/>
              <a:t>, Phys. Chem. Earth (C) 25, No.1-2, 2000</a:t>
            </a:r>
          </a:p>
          <a:p>
            <a:r>
              <a:rPr lang="en-US" sz="1600" dirty="0" err="1" smtClean="0"/>
              <a:t>Volokitin</a:t>
            </a:r>
            <a:r>
              <a:rPr lang="en-US" sz="1600" dirty="0" smtClean="0"/>
              <a:t> et al.,</a:t>
            </a:r>
            <a:r>
              <a:rPr lang="en-US" sz="1600" i="1" dirty="0" smtClean="0"/>
              <a:t> Magnetic effects of plasma cloud injection into ionosphere (Experiment APEX), </a:t>
            </a:r>
            <a:r>
              <a:rPr lang="en-US" sz="1600" dirty="0"/>
              <a:t>Geom. and </a:t>
            </a:r>
            <a:r>
              <a:rPr lang="en-US" sz="1600" dirty="0" err="1"/>
              <a:t>Aeronomy</a:t>
            </a:r>
            <a:r>
              <a:rPr lang="en-US" sz="1600" dirty="0"/>
              <a:t> </a:t>
            </a:r>
            <a:r>
              <a:rPr lang="en-US" sz="1600" dirty="0" smtClean="0"/>
              <a:t>40, No.3, 2000 </a:t>
            </a:r>
            <a:r>
              <a:rPr lang="en-US" sz="1600" dirty="0"/>
              <a:t>(in Russian)</a:t>
            </a:r>
          </a:p>
          <a:p>
            <a:pPr marL="0" indent="0">
              <a:buNone/>
            </a:pPr>
            <a:r>
              <a:rPr lang="en-US" sz="1600" dirty="0" smtClean="0"/>
              <a:t> </a:t>
            </a:r>
          </a:p>
          <a:p>
            <a:pPr marL="0" indent="0">
              <a:buNone/>
            </a:pPr>
            <a:endParaRPr lang="en-US" sz="1700" dirty="0"/>
          </a:p>
          <a:p>
            <a:endParaRPr lang="en-US" sz="1700" dirty="0" smtClean="0"/>
          </a:p>
        </p:txBody>
      </p:sp>
      <p:sp>
        <p:nvSpPr>
          <p:cNvPr id="3" name="Nadpis 2"/>
          <p:cNvSpPr>
            <a:spLocks noGrp="1"/>
          </p:cNvSpPr>
          <p:nvPr>
            <p:ph type="title"/>
          </p:nvPr>
        </p:nvSpPr>
        <p:spPr>
          <a:xfrm>
            <a:off x="457200" y="359465"/>
            <a:ext cx="8229600" cy="765279"/>
          </a:xfrm>
        </p:spPr>
        <p:txBody>
          <a:bodyPr/>
          <a:lstStyle/>
          <a:p>
            <a:r>
              <a:rPr lang="en-US" dirty="0" smtClean="0"/>
              <a:t>Selected publications</a:t>
            </a:r>
            <a:endParaRPr lang="cs-CZ" dirty="0"/>
          </a:p>
        </p:txBody>
      </p:sp>
      <p:sp>
        <p:nvSpPr>
          <p:cNvPr id="4" name="Zástupný symbol pro číslo snímku 3"/>
          <p:cNvSpPr>
            <a:spLocks noGrp="1"/>
          </p:cNvSpPr>
          <p:nvPr>
            <p:ph type="sldNum" sz="quarter" idx="11"/>
          </p:nvPr>
        </p:nvSpPr>
        <p:spPr/>
        <p:txBody>
          <a:bodyPr/>
          <a:lstStyle/>
          <a:p>
            <a:pPr algn="r"/>
            <a:fld id="{D4C49B74-5DB2-4B03-B1D2-7F6A3C51C318}" type="slidenum">
              <a:rPr lang="en-US" smtClean="0"/>
              <a:pPr algn="r"/>
              <a:t>50</a:t>
            </a:fld>
            <a:endParaRPr lang="en-US"/>
          </a:p>
        </p:txBody>
      </p:sp>
    </p:spTree>
    <p:extLst>
      <p:ext uri="{BB962C8B-B14F-4D97-AF65-F5344CB8AC3E}">
        <p14:creationId xmlns:p14="http://schemas.microsoft.com/office/powerpoint/2010/main" val="163881569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text 1"/>
          <p:cNvSpPr>
            <a:spLocks noGrp="1"/>
          </p:cNvSpPr>
          <p:nvPr>
            <p:ph type="body" idx="1"/>
          </p:nvPr>
        </p:nvSpPr>
        <p:spPr/>
        <p:txBody>
          <a:bodyPr>
            <a:normAutofit/>
          </a:bodyPr>
          <a:lstStyle/>
          <a:p>
            <a:pPr marL="0" indent="0">
              <a:buNone/>
            </a:pPr>
            <a:r>
              <a:rPr lang="en-US" sz="1700" u="sng" dirty="0"/>
              <a:t>Active </a:t>
            </a:r>
            <a:r>
              <a:rPr lang="en-US" sz="1700" u="sng" dirty="0" smtClean="0"/>
              <a:t>experiments </a:t>
            </a:r>
            <a:r>
              <a:rPr lang="en-US" sz="1700" u="sng" dirty="0"/>
              <a:t>w. </a:t>
            </a:r>
            <a:r>
              <a:rPr lang="en-US" sz="1700" u="sng" dirty="0" smtClean="0"/>
              <a:t>neutral xenon emissions:</a:t>
            </a:r>
            <a:endParaRPr lang="en-US" sz="1700" dirty="0" smtClean="0">
              <a:solidFill>
                <a:srgbClr val="FF0000"/>
              </a:solidFill>
            </a:endParaRPr>
          </a:p>
          <a:p>
            <a:r>
              <a:rPr lang="en-US" sz="1700" dirty="0" err="1" smtClean="0">
                <a:solidFill>
                  <a:srgbClr val="FF0000"/>
                </a:solidFill>
              </a:rPr>
              <a:t>Oraevsky</a:t>
            </a:r>
            <a:r>
              <a:rPr lang="en-US" sz="1700" dirty="0" smtClean="0">
                <a:solidFill>
                  <a:srgbClr val="FF0000"/>
                </a:solidFill>
              </a:rPr>
              <a:t> </a:t>
            </a:r>
            <a:r>
              <a:rPr lang="en-US" sz="1700" dirty="0">
                <a:solidFill>
                  <a:srgbClr val="FF0000"/>
                </a:solidFill>
              </a:rPr>
              <a:t>et al</a:t>
            </a:r>
            <a:r>
              <a:rPr lang="en-US" sz="1700" dirty="0" smtClean="0">
                <a:solidFill>
                  <a:srgbClr val="FF0000"/>
                </a:solidFill>
              </a:rPr>
              <a:t>., </a:t>
            </a:r>
            <a:r>
              <a:rPr lang="en-US" sz="1700" i="1" dirty="0" smtClean="0"/>
              <a:t>APEKS: neutral xenon release experiments</a:t>
            </a:r>
            <a:r>
              <a:rPr lang="en-US" sz="1700" dirty="0" smtClean="0"/>
              <a:t>, Geom. and </a:t>
            </a:r>
            <a:r>
              <a:rPr lang="en-US" sz="1700" dirty="0" err="1" smtClean="0"/>
              <a:t>Aeronomy</a:t>
            </a:r>
            <a:r>
              <a:rPr lang="en-US" sz="1700" dirty="0" smtClean="0"/>
              <a:t>, 39, No.5, 1999</a:t>
            </a:r>
          </a:p>
          <a:p>
            <a:r>
              <a:rPr lang="en-US" sz="1700" dirty="0">
                <a:solidFill>
                  <a:srgbClr val="FF0000"/>
                </a:solidFill>
              </a:rPr>
              <a:t>Choueiri et al., </a:t>
            </a:r>
            <a:r>
              <a:rPr lang="en-US" sz="1700" i="1" dirty="0"/>
              <a:t>Observing and modeling of neutral gas releases from the APEX satellite</a:t>
            </a:r>
            <a:r>
              <a:rPr lang="en-US" sz="1700" dirty="0"/>
              <a:t>, </a:t>
            </a:r>
            <a:r>
              <a:rPr lang="en-US" sz="1700" dirty="0" err="1"/>
              <a:t>J.Geophys.Res</a:t>
            </a:r>
            <a:r>
              <a:rPr lang="en-US" sz="1700" dirty="0"/>
              <a:t>. 106, A11, </a:t>
            </a:r>
            <a:r>
              <a:rPr lang="en-US" sz="1700" dirty="0" smtClean="0"/>
              <a:t>2001</a:t>
            </a:r>
          </a:p>
          <a:p>
            <a:endParaRPr lang="en-US" sz="1700" dirty="0" smtClean="0"/>
          </a:p>
          <a:p>
            <a:pPr marL="0" indent="0">
              <a:buNone/>
            </a:pPr>
            <a:r>
              <a:rPr lang="en-US" sz="1700" u="sng" dirty="0" smtClean="0"/>
              <a:t>Active experiments w. ground-based transmitters</a:t>
            </a:r>
            <a:r>
              <a:rPr lang="en-US" sz="1700" dirty="0" smtClean="0"/>
              <a:t>:</a:t>
            </a:r>
            <a:endParaRPr lang="en-US" sz="1700" dirty="0"/>
          </a:p>
          <a:p>
            <a:r>
              <a:rPr lang="en-US" sz="1700" dirty="0" err="1">
                <a:solidFill>
                  <a:srgbClr val="FF0000"/>
                </a:solidFill>
              </a:rPr>
              <a:t>Oraevsky</a:t>
            </a:r>
            <a:r>
              <a:rPr lang="en-US" sz="1700" dirty="0">
                <a:solidFill>
                  <a:srgbClr val="FF0000"/>
                </a:solidFill>
              </a:rPr>
              <a:t> et al</a:t>
            </a:r>
            <a:r>
              <a:rPr lang="en-US" sz="1700" dirty="0" smtClean="0">
                <a:solidFill>
                  <a:srgbClr val="FF0000"/>
                </a:solidFill>
              </a:rPr>
              <a:t>., </a:t>
            </a:r>
            <a:r>
              <a:rPr lang="en-US" sz="1700" i="1" dirty="0" smtClean="0"/>
              <a:t>Effects of artificially injected electron beams on the characteristics of ground VLF transmitter signals in the ionosphere</a:t>
            </a:r>
            <a:r>
              <a:rPr lang="en-US" sz="1700" dirty="0" smtClean="0"/>
              <a:t>, J. Atm. Terr. Phys., 56, No.3, 1994</a:t>
            </a:r>
          </a:p>
          <a:p>
            <a:r>
              <a:rPr lang="en-US" sz="1700" dirty="0" err="1"/>
              <a:t>Oraevsky</a:t>
            </a:r>
            <a:r>
              <a:rPr lang="en-US" sz="1700" dirty="0"/>
              <a:t> et al</a:t>
            </a:r>
            <a:r>
              <a:rPr lang="en-US" sz="1700" dirty="0" smtClean="0"/>
              <a:t>., </a:t>
            </a:r>
            <a:r>
              <a:rPr lang="en-US" sz="1700" i="1" dirty="0" smtClean="0"/>
              <a:t>Modification natural and manmade EM environment due to </a:t>
            </a:r>
            <a:r>
              <a:rPr lang="en-US" sz="1700" i="1" dirty="0" err="1" smtClean="0"/>
              <a:t>ionosheric</a:t>
            </a:r>
            <a:r>
              <a:rPr lang="en-US" sz="1700" i="1" dirty="0" smtClean="0"/>
              <a:t> plasma barrier transparency for ground-based transmitter emission</a:t>
            </a:r>
            <a:r>
              <a:rPr lang="en-US" sz="1700" dirty="0" smtClean="0"/>
              <a:t>, in </a:t>
            </a:r>
            <a:r>
              <a:rPr lang="en-US" sz="1700" dirty="0" err="1" smtClean="0"/>
              <a:t>Magnetospherics</a:t>
            </a:r>
            <a:r>
              <a:rPr lang="en-US" sz="1700" dirty="0" smtClean="0"/>
              <a:t> research with advanced techniques (ed. Xu and </a:t>
            </a:r>
            <a:r>
              <a:rPr lang="en-US" sz="1700" dirty="0" err="1" smtClean="0"/>
              <a:t>Lui</a:t>
            </a:r>
            <a:r>
              <a:rPr lang="en-US" sz="1700" dirty="0" smtClean="0"/>
              <a:t>), COSPAR Coll. Ser. 9, 1998</a:t>
            </a:r>
          </a:p>
          <a:p>
            <a:r>
              <a:rPr lang="en-US" sz="1700" dirty="0" err="1"/>
              <a:t>Oraevsky</a:t>
            </a:r>
            <a:r>
              <a:rPr lang="en-US" sz="1700" dirty="0"/>
              <a:t> et </a:t>
            </a:r>
            <a:r>
              <a:rPr lang="en-US" sz="1700" dirty="0" smtClean="0"/>
              <a:t>al., </a:t>
            </a:r>
            <a:r>
              <a:rPr lang="en-US" sz="1700" i="1" dirty="0" smtClean="0"/>
              <a:t>Emissions stimulated in the upper ionosphere by the SURA heating facility,</a:t>
            </a:r>
            <a:r>
              <a:rPr lang="en-US" sz="1700" dirty="0" smtClean="0"/>
              <a:t>  Adv. Space Res. 21, No.5, 1998 </a:t>
            </a:r>
          </a:p>
          <a:p>
            <a:endParaRPr lang="en-US" sz="1700" dirty="0"/>
          </a:p>
        </p:txBody>
      </p:sp>
      <p:sp>
        <p:nvSpPr>
          <p:cNvPr id="3" name="Nadpis 2"/>
          <p:cNvSpPr>
            <a:spLocks noGrp="1"/>
          </p:cNvSpPr>
          <p:nvPr>
            <p:ph type="title"/>
          </p:nvPr>
        </p:nvSpPr>
        <p:spPr>
          <a:xfrm>
            <a:off x="457200" y="359465"/>
            <a:ext cx="8229600" cy="837287"/>
          </a:xfrm>
        </p:spPr>
        <p:txBody>
          <a:bodyPr/>
          <a:lstStyle/>
          <a:p>
            <a:r>
              <a:rPr lang="en-US" dirty="0" smtClean="0"/>
              <a:t>Selected publications</a:t>
            </a:r>
            <a:endParaRPr lang="cs-CZ" dirty="0"/>
          </a:p>
        </p:txBody>
      </p:sp>
      <p:sp>
        <p:nvSpPr>
          <p:cNvPr id="4" name="Zástupný symbol pro číslo snímku 3"/>
          <p:cNvSpPr>
            <a:spLocks noGrp="1"/>
          </p:cNvSpPr>
          <p:nvPr>
            <p:ph type="sldNum" sz="quarter" idx="11"/>
          </p:nvPr>
        </p:nvSpPr>
        <p:spPr/>
        <p:txBody>
          <a:bodyPr/>
          <a:lstStyle/>
          <a:p>
            <a:pPr algn="r"/>
            <a:fld id="{D4C49B74-5DB2-4B03-B1D2-7F6A3C51C318}" type="slidenum">
              <a:rPr lang="en-US" smtClean="0"/>
              <a:pPr algn="r"/>
              <a:t>51</a:t>
            </a:fld>
            <a:endParaRPr lang="en-US"/>
          </a:p>
        </p:txBody>
      </p:sp>
    </p:spTree>
    <p:extLst>
      <p:ext uri="{BB962C8B-B14F-4D97-AF65-F5344CB8AC3E}">
        <p14:creationId xmlns:p14="http://schemas.microsoft.com/office/powerpoint/2010/main" val="186608282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text 1"/>
          <p:cNvSpPr>
            <a:spLocks noGrp="1"/>
          </p:cNvSpPr>
          <p:nvPr>
            <p:ph type="body" idx="1"/>
          </p:nvPr>
        </p:nvSpPr>
        <p:spPr/>
        <p:txBody>
          <a:bodyPr/>
          <a:lstStyle/>
          <a:p>
            <a:pPr marL="0" indent="0">
              <a:buNone/>
            </a:pPr>
            <a:r>
              <a:rPr lang="en-US" dirty="0"/>
              <a:t>	</a:t>
            </a:r>
            <a:endParaRPr lang="en-US" dirty="0" smtClean="0"/>
          </a:p>
          <a:p>
            <a:pPr marL="0" indent="0">
              <a:buNone/>
            </a:pPr>
            <a:endParaRPr lang="en-US" dirty="0"/>
          </a:p>
          <a:p>
            <a:pPr marL="0" indent="0">
              <a:buNone/>
            </a:pPr>
            <a:endParaRPr lang="en-US" dirty="0" smtClean="0"/>
          </a:p>
          <a:p>
            <a:pPr marL="0" indent="0">
              <a:buNone/>
            </a:pPr>
            <a:endParaRPr lang="en-US" dirty="0"/>
          </a:p>
          <a:p>
            <a:pPr marL="0" indent="0">
              <a:buNone/>
            </a:pPr>
            <a:r>
              <a:rPr lang="en-US" dirty="0" smtClean="0"/>
              <a:t>		Thank you for your attention</a:t>
            </a:r>
            <a:r>
              <a:rPr lang="cs-CZ" dirty="0" smtClean="0"/>
              <a:t>.</a:t>
            </a:r>
          </a:p>
          <a:p>
            <a:pPr marL="0" indent="0">
              <a:buNone/>
            </a:pPr>
            <a:r>
              <a:rPr lang="cs-CZ" dirty="0"/>
              <a:t>	</a:t>
            </a:r>
            <a:r>
              <a:rPr lang="cs-CZ" dirty="0" smtClean="0"/>
              <a:t>	</a:t>
            </a:r>
            <a:r>
              <a:rPr lang="en-US" dirty="0" smtClean="0"/>
              <a:t>Any questions?</a:t>
            </a:r>
          </a:p>
          <a:p>
            <a:pPr marL="0" indent="0">
              <a:buNone/>
            </a:pPr>
            <a:endParaRPr lang="en-US" dirty="0"/>
          </a:p>
          <a:p>
            <a:pPr marL="0" indent="0">
              <a:buNone/>
            </a:pPr>
            <a:endParaRPr lang="en-US" dirty="0" smtClean="0"/>
          </a:p>
          <a:p>
            <a:pPr marL="0" indent="0">
              <a:buNone/>
            </a:pPr>
            <a:endParaRPr lang="cs-CZ" dirty="0"/>
          </a:p>
        </p:txBody>
      </p:sp>
      <p:sp>
        <p:nvSpPr>
          <p:cNvPr id="3" name="Nadpis 2"/>
          <p:cNvSpPr>
            <a:spLocks noGrp="1"/>
          </p:cNvSpPr>
          <p:nvPr>
            <p:ph type="title"/>
          </p:nvPr>
        </p:nvSpPr>
        <p:spPr>
          <a:xfrm>
            <a:off x="457200" y="359465"/>
            <a:ext cx="8229600" cy="837287"/>
          </a:xfrm>
        </p:spPr>
        <p:txBody>
          <a:bodyPr/>
          <a:lstStyle/>
          <a:p>
            <a:r>
              <a:rPr lang="en-US" dirty="0" smtClean="0"/>
              <a:t>End</a:t>
            </a:r>
            <a:endParaRPr lang="cs-CZ" dirty="0"/>
          </a:p>
        </p:txBody>
      </p:sp>
      <p:sp>
        <p:nvSpPr>
          <p:cNvPr id="4" name="Zástupný symbol pro číslo snímku 3"/>
          <p:cNvSpPr>
            <a:spLocks noGrp="1"/>
          </p:cNvSpPr>
          <p:nvPr>
            <p:ph type="sldNum" sz="quarter" idx="11"/>
          </p:nvPr>
        </p:nvSpPr>
        <p:spPr/>
        <p:txBody>
          <a:bodyPr/>
          <a:lstStyle/>
          <a:p>
            <a:pPr algn="r"/>
            <a:fld id="{D4C49B74-5DB2-4B03-B1D2-7F6A3C51C318}" type="slidenum">
              <a:rPr lang="en-US" smtClean="0"/>
              <a:pPr algn="r"/>
              <a:t>52</a:t>
            </a:fld>
            <a:endParaRPr lang="en-US"/>
          </a:p>
        </p:txBody>
      </p:sp>
    </p:spTree>
    <p:extLst>
      <p:ext uri="{BB962C8B-B14F-4D97-AF65-F5344CB8AC3E}">
        <p14:creationId xmlns:p14="http://schemas.microsoft.com/office/powerpoint/2010/main" val="147296794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a:xfrm>
            <a:off x="2339752" y="1171575"/>
            <a:ext cx="3306062" cy="1143000"/>
          </a:xfrm>
        </p:spPr>
        <p:txBody>
          <a:bodyPr>
            <a:normAutofit/>
          </a:bodyPr>
          <a:lstStyle/>
          <a:p>
            <a:r>
              <a:rPr lang="en-US" sz="2400" dirty="0" smtClean="0"/>
              <a:t>APEX assembly </a:t>
            </a:r>
            <a:br>
              <a:rPr lang="en-US" sz="2400" dirty="0" smtClean="0"/>
            </a:br>
            <a:r>
              <a:rPr lang="en-US" sz="2400" dirty="0" smtClean="0"/>
              <a:t>before launch (</a:t>
            </a:r>
            <a:r>
              <a:rPr lang="en-US" sz="2400" dirty="0" err="1" smtClean="0"/>
              <a:t>Plesetsk</a:t>
            </a:r>
            <a:r>
              <a:rPr lang="en-US" sz="2400" dirty="0" smtClean="0"/>
              <a:t>)</a:t>
            </a:r>
            <a:endParaRPr lang="cs-CZ" dirty="0"/>
          </a:p>
        </p:txBody>
      </p:sp>
      <p:sp>
        <p:nvSpPr>
          <p:cNvPr id="4" name="Obdélník 3"/>
          <p:cNvSpPr/>
          <p:nvPr/>
        </p:nvSpPr>
        <p:spPr>
          <a:xfrm>
            <a:off x="7154571" y="6484977"/>
            <a:ext cx="1881925" cy="307777"/>
          </a:xfrm>
          <a:prstGeom prst="rect">
            <a:avLst/>
          </a:prstGeom>
        </p:spPr>
        <p:txBody>
          <a:bodyPr wrap="none">
            <a:spAutoFit/>
          </a:bodyPr>
          <a:lstStyle/>
          <a:p>
            <a:r>
              <a:rPr lang="en-US" sz="1400" i="1" dirty="0" smtClean="0"/>
              <a:t>(Photo</a:t>
            </a:r>
            <a:r>
              <a:rPr lang="en-US" sz="1400" i="1" dirty="0"/>
              <a:t>: courtesy of </a:t>
            </a:r>
            <a:r>
              <a:rPr lang="en-US" sz="1400" i="1" dirty="0" smtClean="0"/>
              <a:t>IAP)</a:t>
            </a:r>
            <a:endParaRPr lang="cs-CZ" sz="1400" dirty="0"/>
          </a:p>
        </p:txBody>
      </p:sp>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58154" y="-27383"/>
            <a:ext cx="3585846" cy="51125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640947"/>
            <a:ext cx="5925776" cy="42133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Obdélník 8"/>
          <p:cNvSpPr/>
          <p:nvPr/>
        </p:nvSpPr>
        <p:spPr>
          <a:xfrm>
            <a:off x="1920677" y="0"/>
            <a:ext cx="3435749" cy="646331"/>
          </a:xfrm>
          <a:prstGeom prst="rect">
            <a:avLst/>
          </a:prstGeom>
        </p:spPr>
        <p:txBody>
          <a:bodyPr wrap="none">
            <a:spAutoFit/>
          </a:bodyPr>
          <a:lstStyle/>
          <a:p>
            <a:r>
              <a:rPr lang="en-US" i="1" dirty="0" smtClean="0"/>
              <a:t>Tsyklon-3 rocket launch </a:t>
            </a:r>
            <a:r>
              <a:rPr lang="en-US" sz="1400" i="1" dirty="0" smtClean="0"/>
              <a:t>[KORONAS-F</a:t>
            </a:r>
            <a:r>
              <a:rPr lang="en-US" sz="1400" i="1" dirty="0"/>
              <a:t>]</a:t>
            </a:r>
            <a:endParaRPr lang="en-US" i="1" dirty="0" smtClean="0"/>
          </a:p>
          <a:p>
            <a:r>
              <a:rPr lang="en-US" i="1" dirty="0" smtClean="0"/>
              <a:t>(Credit: KB </a:t>
            </a:r>
            <a:r>
              <a:rPr lang="en-US" i="1" dirty="0" err="1" smtClean="0"/>
              <a:t>Yuzhnoe</a:t>
            </a:r>
            <a:r>
              <a:rPr lang="en-US" i="1" dirty="0" smtClean="0"/>
              <a:t>)</a:t>
            </a:r>
            <a:endParaRPr lang="cs-CZ" dirty="0"/>
          </a:p>
        </p:txBody>
      </p:sp>
      <p:sp>
        <p:nvSpPr>
          <p:cNvPr id="5" name="TextovéPole 4"/>
          <p:cNvSpPr txBox="1"/>
          <p:nvPr/>
        </p:nvSpPr>
        <p:spPr>
          <a:xfrm>
            <a:off x="6732240" y="5085184"/>
            <a:ext cx="2304256" cy="523220"/>
          </a:xfrm>
          <a:prstGeom prst="rect">
            <a:avLst/>
          </a:prstGeom>
          <a:noFill/>
        </p:spPr>
        <p:txBody>
          <a:bodyPr wrap="square" rtlCol="0">
            <a:spAutoFit/>
          </a:bodyPr>
          <a:lstStyle/>
          <a:p>
            <a:r>
              <a:rPr lang="en-US" sz="1400" dirty="0" smtClean="0"/>
              <a:t>Dr. P. </a:t>
            </a:r>
            <a:r>
              <a:rPr lang="en-US" sz="1400" dirty="0" err="1" smtClean="0"/>
              <a:t>Triska</a:t>
            </a:r>
            <a:r>
              <a:rPr lang="en-US" sz="1400" dirty="0" smtClean="0"/>
              <a:t> – MAGION-3 PI</a:t>
            </a:r>
          </a:p>
          <a:p>
            <a:r>
              <a:rPr lang="en-US" sz="1400" dirty="0" smtClean="0"/>
              <a:t>Dr. </a:t>
            </a:r>
            <a:r>
              <a:rPr lang="en-US" sz="1400" dirty="0" err="1" smtClean="0"/>
              <a:t>J.Vojta</a:t>
            </a:r>
            <a:r>
              <a:rPr lang="en-US" sz="1400" dirty="0" smtClean="0"/>
              <a:t> – MAGION-3 TM</a:t>
            </a:r>
            <a:endParaRPr lang="cs-CZ" sz="1400" dirty="0"/>
          </a:p>
        </p:txBody>
      </p:sp>
      <p:pic>
        <p:nvPicPr>
          <p:cNvPr id="307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150" y="42863"/>
            <a:ext cx="1819275" cy="2257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Zástupný symbol pro číslo snímku 1"/>
          <p:cNvSpPr>
            <a:spLocks noGrp="1"/>
          </p:cNvSpPr>
          <p:nvPr>
            <p:ph type="sldNum" sz="quarter" idx="11"/>
          </p:nvPr>
        </p:nvSpPr>
        <p:spPr/>
        <p:txBody>
          <a:bodyPr/>
          <a:lstStyle/>
          <a:p>
            <a:pPr algn="r"/>
            <a:fld id="{D4C49B74-5DB2-4B03-B1D2-7F6A3C51C318}" type="slidenum">
              <a:rPr lang="en-US" smtClean="0"/>
              <a:pPr algn="r"/>
              <a:t>6</a:t>
            </a:fld>
            <a:endParaRPr lang="en-US"/>
          </a:p>
        </p:txBody>
      </p:sp>
    </p:spTree>
    <p:extLst>
      <p:ext uri="{BB962C8B-B14F-4D97-AF65-F5344CB8AC3E}">
        <p14:creationId xmlns:p14="http://schemas.microsoft.com/office/powerpoint/2010/main" val="356143636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a:xfrm>
            <a:off x="323528" y="31408"/>
            <a:ext cx="8229600" cy="549255"/>
          </a:xfrm>
        </p:spPr>
        <p:txBody>
          <a:bodyPr>
            <a:normAutofit fontScale="90000"/>
          </a:bodyPr>
          <a:lstStyle/>
          <a:p>
            <a:r>
              <a:rPr lang="en-US" dirty="0" smtClean="0"/>
              <a:t>IK-25 deployed (before </a:t>
            </a:r>
            <a:r>
              <a:rPr lang="en-US" dirty="0"/>
              <a:t>MAGION-3 </a:t>
            </a:r>
            <a:r>
              <a:rPr lang="en-US" dirty="0" smtClean="0"/>
              <a:t>separation) </a:t>
            </a:r>
            <a:endParaRPr lang="cs-CZ" dirty="0"/>
          </a:p>
        </p:txBody>
      </p:sp>
      <p:sp>
        <p:nvSpPr>
          <p:cNvPr id="9" name="Obdélník 8"/>
          <p:cNvSpPr/>
          <p:nvPr/>
        </p:nvSpPr>
        <p:spPr>
          <a:xfrm>
            <a:off x="7472066" y="6203747"/>
            <a:ext cx="1674626" cy="646331"/>
          </a:xfrm>
          <a:prstGeom prst="rect">
            <a:avLst/>
          </a:prstGeom>
        </p:spPr>
        <p:txBody>
          <a:bodyPr wrap="none">
            <a:spAutoFit/>
          </a:bodyPr>
          <a:lstStyle/>
          <a:p>
            <a:r>
              <a:rPr lang="en-US" i="1" dirty="0" err="1"/>
              <a:t>Oraevsky</a:t>
            </a:r>
            <a:r>
              <a:rPr lang="en-US" i="1" dirty="0"/>
              <a:t> and </a:t>
            </a:r>
            <a:endParaRPr lang="en-US" i="1" dirty="0" smtClean="0"/>
          </a:p>
          <a:p>
            <a:r>
              <a:rPr lang="en-US" i="1" dirty="0" err="1" smtClean="0"/>
              <a:t>Triska</a:t>
            </a:r>
            <a:r>
              <a:rPr lang="en-US" i="1" dirty="0"/>
              <a:t>, ASR1993</a:t>
            </a:r>
            <a:endParaRPr lang="cs-CZ" i="1" dirty="0"/>
          </a:p>
        </p:txBody>
      </p:sp>
      <p:grpSp>
        <p:nvGrpSpPr>
          <p:cNvPr id="13" name="Skupina 12"/>
          <p:cNvGrpSpPr/>
          <p:nvPr/>
        </p:nvGrpSpPr>
        <p:grpSpPr>
          <a:xfrm>
            <a:off x="1628775" y="620688"/>
            <a:ext cx="6818205" cy="6145213"/>
            <a:chOff x="1628775" y="620688"/>
            <a:chExt cx="6818205" cy="6145213"/>
          </a:xfrm>
        </p:grpSpPr>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28775" y="620688"/>
              <a:ext cx="5884863" cy="61452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ovéPole 3"/>
            <p:cNvSpPr txBox="1"/>
            <p:nvPr/>
          </p:nvSpPr>
          <p:spPr>
            <a:xfrm>
              <a:off x="2339752" y="1210915"/>
              <a:ext cx="1728192" cy="307777"/>
            </a:xfrm>
            <a:prstGeom prst="rect">
              <a:avLst/>
            </a:prstGeom>
            <a:solidFill>
              <a:schemeClr val="bg1"/>
            </a:solidFill>
          </p:spPr>
          <p:txBody>
            <a:bodyPr wrap="square" rtlCol="0">
              <a:spAutoFit/>
            </a:bodyPr>
            <a:lstStyle/>
            <a:p>
              <a:r>
                <a:rPr lang="en-US" sz="1400" dirty="0" smtClean="0"/>
                <a:t>Orbital velocity</a:t>
              </a:r>
              <a:endParaRPr lang="cs-CZ" sz="1400" dirty="0"/>
            </a:p>
          </p:txBody>
        </p:sp>
        <p:sp>
          <p:nvSpPr>
            <p:cNvPr id="5" name="TextovéPole 4"/>
            <p:cNvSpPr txBox="1"/>
            <p:nvPr/>
          </p:nvSpPr>
          <p:spPr>
            <a:xfrm>
              <a:off x="5004048" y="5949280"/>
              <a:ext cx="864096" cy="369332"/>
            </a:xfrm>
            <a:prstGeom prst="rect">
              <a:avLst/>
            </a:prstGeom>
            <a:solidFill>
              <a:schemeClr val="bg1"/>
            </a:solidFill>
          </p:spPr>
          <p:txBody>
            <a:bodyPr wrap="square" rtlCol="0">
              <a:spAutoFit/>
            </a:bodyPr>
            <a:lstStyle/>
            <a:p>
              <a:r>
                <a:rPr lang="en-US" dirty="0" smtClean="0"/>
                <a:t>Earth</a:t>
              </a:r>
              <a:endParaRPr lang="cs-CZ" dirty="0"/>
            </a:p>
          </p:txBody>
        </p:sp>
        <p:sp>
          <p:nvSpPr>
            <p:cNvPr id="7" name="TextovéPole 6"/>
            <p:cNvSpPr txBox="1"/>
            <p:nvPr/>
          </p:nvSpPr>
          <p:spPr>
            <a:xfrm>
              <a:off x="5789266" y="1916832"/>
              <a:ext cx="1728192" cy="307777"/>
            </a:xfrm>
            <a:prstGeom prst="rect">
              <a:avLst/>
            </a:prstGeom>
            <a:solidFill>
              <a:schemeClr val="bg1"/>
            </a:solidFill>
          </p:spPr>
          <p:txBody>
            <a:bodyPr wrap="square" rtlCol="0">
              <a:spAutoFit/>
            </a:bodyPr>
            <a:lstStyle/>
            <a:p>
              <a:r>
                <a:rPr lang="en-US" sz="1400" dirty="0" smtClean="0"/>
                <a:t>Ion beam</a:t>
              </a:r>
              <a:endParaRPr lang="cs-CZ" sz="1400" dirty="0"/>
            </a:p>
          </p:txBody>
        </p:sp>
        <p:sp>
          <p:nvSpPr>
            <p:cNvPr id="8" name="TextovéPole 7"/>
            <p:cNvSpPr txBox="1"/>
            <p:nvPr/>
          </p:nvSpPr>
          <p:spPr>
            <a:xfrm>
              <a:off x="6084168" y="3140968"/>
              <a:ext cx="1728192" cy="307777"/>
            </a:xfrm>
            <a:prstGeom prst="rect">
              <a:avLst/>
            </a:prstGeom>
            <a:solidFill>
              <a:schemeClr val="bg1"/>
            </a:solidFill>
          </p:spPr>
          <p:txBody>
            <a:bodyPr wrap="square" rtlCol="0">
              <a:spAutoFit/>
            </a:bodyPr>
            <a:lstStyle/>
            <a:p>
              <a:r>
                <a:rPr lang="en-US" sz="1400" dirty="0" smtClean="0"/>
                <a:t>Electron beam (G1)</a:t>
              </a:r>
              <a:endParaRPr lang="cs-CZ" sz="1400" dirty="0"/>
            </a:p>
          </p:txBody>
        </p:sp>
        <p:sp>
          <p:nvSpPr>
            <p:cNvPr id="6" name="Ovál 5"/>
            <p:cNvSpPr/>
            <p:nvPr/>
          </p:nvSpPr>
          <p:spPr>
            <a:xfrm>
              <a:off x="3851920" y="4509120"/>
              <a:ext cx="719286" cy="576064"/>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0" name="Ovál 9"/>
            <p:cNvSpPr/>
            <p:nvPr/>
          </p:nvSpPr>
          <p:spPr>
            <a:xfrm>
              <a:off x="4004320" y="3501008"/>
              <a:ext cx="576064" cy="576064"/>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1" name="Ovál 10"/>
            <p:cNvSpPr/>
            <p:nvPr/>
          </p:nvSpPr>
          <p:spPr>
            <a:xfrm>
              <a:off x="2051720" y="3006824"/>
              <a:ext cx="719286" cy="576064"/>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2" name="TextovéPole 11"/>
            <p:cNvSpPr txBox="1"/>
            <p:nvPr/>
          </p:nvSpPr>
          <p:spPr>
            <a:xfrm>
              <a:off x="4788024" y="692696"/>
              <a:ext cx="2160240" cy="307777"/>
            </a:xfrm>
            <a:prstGeom prst="rect">
              <a:avLst/>
            </a:prstGeom>
            <a:solidFill>
              <a:schemeClr val="bg1"/>
            </a:solidFill>
          </p:spPr>
          <p:txBody>
            <a:bodyPr wrap="square" rtlCol="0">
              <a:spAutoFit/>
            </a:bodyPr>
            <a:lstStyle/>
            <a:p>
              <a:r>
                <a:rPr lang="en-US" sz="1400" dirty="0" smtClean="0"/>
                <a:t>3D-stabilization boom</a:t>
              </a:r>
              <a:endParaRPr lang="cs-CZ" sz="1400" dirty="0"/>
            </a:p>
          </p:txBody>
        </p:sp>
        <p:sp>
          <p:nvSpPr>
            <p:cNvPr id="14" name="TextovéPole 13"/>
            <p:cNvSpPr txBox="1"/>
            <p:nvPr/>
          </p:nvSpPr>
          <p:spPr>
            <a:xfrm>
              <a:off x="6718788" y="4797152"/>
              <a:ext cx="1728192" cy="307777"/>
            </a:xfrm>
            <a:prstGeom prst="rect">
              <a:avLst/>
            </a:prstGeom>
            <a:solidFill>
              <a:schemeClr val="bg1"/>
            </a:solidFill>
          </p:spPr>
          <p:txBody>
            <a:bodyPr wrap="square" rtlCol="0">
              <a:spAutoFit/>
            </a:bodyPr>
            <a:lstStyle/>
            <a:p>
              <a:r>
                <a:rPr lang="en-US" sz="1400" dirty="0" smtClean="0"/>
                <a:t>PRS-</a:t>
              </a:r>
              <a:r>
                <a:rPr lang="en-US" sz="1400" dirty="0"/>
                <a:t>3</a:t>
              </a:r>
              <a:r>
                <a:rPr lang="en-US" sz="1400" dirty="0" smtClean="0"/>
                <a:t> dipole</a:t>
              </a:r>
              <a:endParaRPr lang="cs-CZ" sz="1400" dirty="0"/>
            </a:p>
          </p:txBody>
        </p:sp>
      </p:grpSp>
      <p:sp>
        <p:nvSpPr>
          <p:cNvPr id="2" name="Zástupný symbol pro číslo snímku 1"/>
          <p:cNvSpPr>
            <a:spLocks noGrp="1"/>
          </p:cNvSpPr>
          <p:nvPr>
            <p:ph type="sldNum" sz="quarter" idx="11"/>
          </p:nvPr>
        </p:nvSpPr>
        <p:spPr/>
        <p:txBody>
          <a:bodyPr/>
          <a:lstStyle/>
          <a:p>
            <a:pPr algn="r"/>
            <a:fld id="{D4C49B74-5DB2-4B03-B1D2-7F6A3C51C318}" type="slidenum">
              <a:rPr lang="en-US" smtClean="0"/>
              <a:pPr algn="r"/>
              <a:t>7</a:t>
            </a:fld>
            <a:endParaRPr lang="en-US"/>
          </a:p>
        </p:txBody>
      </p:sp>
    </p:spTree>
    <p:extLst>
      <p:ext uri="{BB962C8B-B14F-4D97-AF65-F5344CB8AC3E}">
        <p14:creationId xmlns:p14="http://schemas.microsoft.com/office/powerpoint/2010/main" val="40998262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text 1"/>
          <p:cNvSpPr>
            <a:spLocks noGrp="1"/>
          </p:cNvSpPr>
          <p:nvPr>
            <p:ph type="body" idx="1"/>
          </p:nvPr>
        </p:nvSpPr>
        <p:spPr/>
        <p:txBody>
          <a:bodyPr/>
          <a:lstStyle/>
          <a:p>
            <a:r>
              <a:rPr lang="en-US" dirty="0" smtClean="0"/>
              <a:t>AUOS-Z platform</a:t>
            </a:r>
          </a:p>
          <a:p>
            <a:pPr lvl="1"/>
            <a:r>
              <a:rPr lang="en-US" dirty="0" smtClean="0"/>
              <a:t>pressurized cylinder ~2 m x ~ø1 </a:t>
            </a:r>
            <a:r>
              <a:rPr lang="en-US" dirty="0"/>
              <a:t>m</a:t>
            </a:r>
            <a:endParaRPr lang="en-US" dirty="0" smtClean="0"/>
          </a:p>
          <a:p>
            <a:pPr lvl="1"/>
            <a:r>
              <a:rPr lang="en-US" dirty="0" smtClean="0"/>
              <a:t>8 solar panels </a:t>
            </a:r>
            <a:r>
              <a:rPr lang="en-US" dirty="0"/>
              <a:t>(~12 </a:t>
            </a:r>
            <a:r>
              <a:rPr lang="en-US" dirty="0" smtClean="0"/>
              <a:t>m</a:t>
            </a:r>
            <a:r>
              <a:rPr lang="en-US" baseline="30000" dirty="0" smtClean="0"/>
              <a:t>2</a:t>
            </a:r>
            <a:r>
              <a:rPr lang="en-US" dirty="0" smtClean="0"/>
              <a:t>) – deployed 30</a:t>
            </a:r>
            <a:r>
              <a:rPr lang="cs-CZ" dirty="0" smtClean="0"/>
              <a:t>°</a:t>
            </a:r>
            <a:r>
              <a:rPr lang="ru-RU" dirty="0" smtClean="0"/>
              <a:t> </a:t>
            </a:r>
            <a:r>
              <a:rPr lang="en-US" dirty="0" smtClean="0"/>
              <a:t>away (petal-like)</a:t>
            </a:r>
          </a:p>
          <a:p>
            <a:pPr lvl="1"/>
            <a:r>
              <a:rPr lang="en-US" dirty="0" smtClean="0"/>
              <a:t>3-axis gravitational stabilization (length w. boom ~22 m)</a:t>
            </a:r>
          </a:p>
          <a:p>
            <a:pPr lvl="1"/>
            <a:r>
              <a:rPr lang="en-US" dirty="0" smtClean="0"/>
              <a:t>28V power bus, + pole commutation, solar panels seem to be partially exposed to the ionospheric plasma</a:t>
            </a:r>
          </a:p>
        </p:txBody>
      </p:sp>
      <p:sp>
        <p:nvSpPr>
          <p:cNvPr id="3" name="Nadpis 2"/>
          <p:cNvSpPr>
            <a:spLocks noGrp="1"/>
          </p:cNvSpPr>
          <p:nvPr>
            <p:ph type="title"/>
          </p:nvPr>
        </p:nvSpPr>
        <p:spPr>
          <a:xfrm>
            <a:off x="467544" y="0"/>
            <a:ext cx="8229600" cy="1143000"/>
          </a:xfrm>
        </p:spPr>
        <p:txBody>
          <a:bodyPr/>
          <a:lstStyle/>
          <a:p>
            <a:r>
              <a:rPr lang="en-US" dirty="0" smtClean="0"/>
              <a:t>IK-25 description</a:t>
            </a:r>
            <a:endParaRPr lang="cs-CZ" dirty="0"/>
          </a:p>
        </p:txBody>
      </p:sp>
      <p:sp>
        <p:nvSpPr>
          <p:cNvPr id="4" name="Zástupný symbol pro číslo snímku 3"/>
          <p:cNvSpPr>
            <a:spLocks noGrp="1"/>
          </p:cNvSpPr>
          <p:nvPr>
            <p:ph type="sldNum" sz="quarter" idx="11"/>
          </p:nvPr>
        </p:nvSpPr>
        <p:spPr/>
        <p:txBody>
          <a:bodyPr/>
          <a:lstStyle/>
          <a:p>
            <a:pPr algn="r"/>
            <a:fld id="{D4C49B74-5DB2-4B03-B1D2-7F6A3C51C318}" type="slidenum">
              <a:rPr lang="en-US" smtClean="0"/>
              <a:pPr algn="r"/>
              <a:t>8</a:t>
            </a:fld>
            <a:endParaRPr lang="en-US"/>
          </a:p>
        </p:txBody>
      </p:sp>
    </p:spTree>
    <p:extLst>
      <p:ext uri="{BB962C8B-B14F-4D97-AF65-F5344CB8AC3E}">
        <p14:creationId xmlns:p14="http://schemas.microsoft.com/office/powerpoint/2010/main" val="120609283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text 1"/>
          <p:cNvSpPr>
            <a:spLocks noGrp="1"/>
          </p:cNvSpPr>
          <p:nvPr>
            <p:ph type="body" idx="1"/>
          </p:nvPr>
        </p:nvSpPr>
        <p:spPr>
          <a:xfrm>
            <a:off x="457200" y="1412776"/>
            <a:ext cx="8229600" cy="5256584"/>
          </a:xfrm>
        </p:spPr>
        <p:txBody>
          <a:bodyPr>
            <a:normAutofit fontScale="77500" lnSpcReduction="20000"/>
          </a:bodyPr>
          <a:lstStyle/>
          <a:p>
            <a:pPr>
              <a:spcAft>
                <a:spcPts val="600"/>
              </a:spcAft>
            </a:pPr>
            <a:r>
              <a:rPr lang="en-US" dirty="0" smtClean="0"/>
              <a:t>S/c body painted, surface assumed equipotential but conductivity not characterized in publicly available data</a:t>
            </a:r>
          </a:p>
          <a:p>
            <a:pPr>
              <a:spcAft>
                <a:spcPts val="600"/>
              </a:spcAft>
            </a:pPr>
            <a:r>
              <a:rPr lang="en-US" dirty="0" smtClean="0"/>
              <a:t>Scientific payload painted or covered by MLI, connected to s/c ground – surface assumed </a:t>
            </a:r>
            <a:r>
              <a:rPr lang="en-US" dirty="0"/>
              <a:t>equipotential </a:t>
            </a:r>
            <a:r>
              <a:rPr lang="en-US" dirty="0" smtClean="0"/>
              <a:t>(not guarantied) </a:t>
            </a:r>
          </a:p>
          <a:p>
            <a:pPr>
              <a:spcAft>
                <a:spcPts val="600"/>
              </a:spcAft>
            </a:pPr>
            <a:r>
              <a:rPr lang="en-US" dirty="0" smtClean="0"/>
              <a:t>Solar panel surfaces probably not equipotential – positive potential end assumed exposed to ionospheric plasma (dayside effects)</a:t>
            </a:r>
          </a:p>
          <a:p>
            <a:pPr>
              <a:spcAft>
                <a:spcPts val="600"/>
              </a:spcAft>
            </a:pPr>
            <a:r>
              <a:rPr lang="en-US" dirty="0" smtClean="0"/>
              <a:t>Charge balance analysis has to consider the stabilization boom/weight at ~20m distance. Currents across booms not monitored, unfortunately.</a:t>
            </a:r>
          </a:p>
          <a:p>
            <a:pPr>
              <a:spcAft>
                <a:spcPts val="600"/>
              </a:spcAft>
            </a:pPr>
            <a:r>
              <a:rPr lang="en-US" dirty="0" smtClean="0"/>
              <a:t>KM-10 sensor box (ahead of s/c in ram direction) kept floating, near ionospheric plasma potential (</a:t>
            </a:r>
            <a:r>
              <a:rPr lang="el-GR" dirty="0" smtClean="0"/>
              <a:t>δ</a:t>
            </a:r>
            <a:r>
              <a:rPr lang="en-US" dirty="0"/>
              <a:t>Φ</a:t>
            </a:r>
            <a:r>
              <a:rPr lang="en-US" dirty="0" smtClean="0"/>
              <a:t> ~ -0.2..-0.7V for </a:t>
            </a:r>
            <a:r>
              <a:rPr lang="en-US" dirty="0" err="1" smtClean="0"/>
              <a:t>Te</a:t>
            </a:r>
            <a:r>
              <a:rPr lang="en-US" dirty="0" smtClean="0"/>
              <a:t> 0.1..0.3eV, not considering photocurrents/</a:t>
            </a:r>
            <a:r>
              <a:rPr lang="en-US" dirty="0" err="1" smtClean="0"/>
              <a:t>suprathermal</a:t>
            </a:r>
            <a:r>
              <a:rPr lang="en-US" dirty="0" smtClean="0"/>
              <a:t> electrons), but design range +/-90V is doubtful (+16 .. -10V limitation in practice) </a:t>
            </a:r>
          </a:p>
          <a:p>
            <a:pPr>
              <a:spcAft>
                <a:spcPts val="600"/>
              </a:spcAft>
            </a:pPr>
            <a:r>
              <a:rPr lang="en-US" dirty="0" smtClean="0">
                <a:solidFill>
                  <a:schemeClr val="tx1"/>
                </a:solidFill>
              </a:rPr>
              <a:t>KM-10 positive against s/c ( Ai/Ae ratios, solar panel potentials) </a:t>
            </a:r>
          </a:p>
          <a:p>
            <a:pPr>
              <a:spcAft>
                <a:spcPts val="600"/>
              </a:spcAft>
            </a:pPr>
            <a:r>
              <a:rPr lang="en-US" dirty="0" smtClean="0">
                <a:solidFill>
                  <a:schemeClr val="tx1"/>
                </a:solidFill>
              </a:rPr>
              <a:t>Debye sheath near apogee (10V, 10</a:t>
            </a:r>
            <a:r>
              <a:rPr lang="en-US" baseline="30000" dirty="0" smtClean="0">
                <a:solidFill>
                  <a:schemeClr val="tx1"/>
                </a:solidFill>
              </a:rPr>
              <a:t>4</a:t>
            </a:r>
            <a:r>
              <a:rPr lang="en-US" dirty="0" smtClean="0">
                <a:solidFill>
                  <a:schemeClr val="tx1"/>
                </a:solidFill>
              </a:rPr>
              <a:t> cm</a:t>
            </a:r>
            <a:r>
              <a:rPr lang="en-US" baseline="30000" dirty="0" smtClean="0">
                <a:solidFill>
                  <a:schemeClr val="tx1"/>
                </a:solidFill>
              </a:rPr>
              <a:t>-3</a:t>
            </a:r>
            <a:r>
              <a:rPr lang="en-US" dirty="0" smtClean="0">
                <a:solidFill>
                  <a:schemeClr val="tx1"/>
                </a:solidFill>
              </a:rPr>
              <a:t>) ~ 1m,  is KM-10 always out of s/c Debye sheath?      </a:t>
            </a:r>
            <a:endParaRPr lang="en-US" dirty="0">
              <a:solidFill>
                <a:srgbClr val="FFC000"/>
              </a:solidFill>
            </a:endParaRPr>
          </a:p>
          <a:p>
            <a:pPr marL="0" indent="0">
              <a:spcAft>
                <a:spcPts val="600"/>
              </a:spcAft>
              <a:buNone/>
            </a:pPr>
            <a:r>
              <a:rPr lang="en-US" dirty="0" smtClean="0">
                <a:solidFill>
                  <a:srgbClr val="FF0000"/>
                </a:solidFill>
              </a:rPr>
              <a:t>=&gt;</a:t>
            </a:r>
            <a:r>
              <a:rPr lang="en-US" dirty="0" smtClean="0">
                <a:solidFill>
                  <a:schemeClr val="tx1"/>
                </a:solidFill>
              </a:rPr>
              <a:t> </a:t>
            </a:r>
            <a:r>
              <a:rPr lang="en-US" dirty="0" smtClean="0">
                <a:solidFill>
                  <a:srgbClr val="FF0000"/>
                </a:solidFill>
              </a:rPr>
              <a:t>Difficult description of s/c charging and neutralization during AE</a:t>
            </a:r>
            <a:endParaRPr lang="cs-CZ" dirty="0">
              <a:solidFill>
                <a:srgbClr val="FF0000"/>
              </a:solidFill>
            </a:endParaRPr>
          </a:p>
        </p:txBody>
      </p:sp>
      <p:sp>
        <p:nvSpPr>
          <p:cNvPr id="3" name="Nadpis 2"/>
          <p:cNvSpPr>
            <a:spLocks noGrp="1"/>
          </p:cNvSpPr>
          <p:nvPr>
            <p:ph type="title"/>
          </p:nvPr>
        </p:nvSpPr>
        <p:spPr>
          <a:xfrm>
            <a:off x="179512" y="359465"/>
            <a:ext cx="8964488" cy="765279"/>
          </a:xfrm>
        </p:spPr>
        <p:txBody>
          <a:bodyPr>
            <a:normAutofit fontScale="90000"/>
          </a:bodyPr>
          <a:lstStyle/>
          <a:p>
            <a:r>
              <a:rPr lang="en-US" dirty="0" smtClean="0"/>
              <a:t>IK-25 - remarks to EMC, grounding, and s/c potential</a:t>
            </a:r>
            <a:endParaRPr lang="cs-CZ" dirty="0"/>
          </a:p>
        </p:txBody>
      </p:sp>
      <p:sp>
        <p:nvSpPr>
          <p:cNvPr id="4" name="Zástupný symbol pro číslo snímku 3"/>
          <p:cNvSpPr>
            <a:spLocks noGrp="1"/>
          </p:cNvSpPr>
          <p:nvPr>
            <p:ph type="sldNum" sz="quarter" idx="11"/>
          </p:nvPr>
        </p:nvSpPr>
        <p:spPr/>
        <p:txBody>
          <a:bodyPr/>
          <a:lstStyle/>
          <a:p>
            <a:pPr algn="r"/>
            <a:fld id="{D4C49B74-5DB2-4B03-B1D2-7F6A3C51C318}" type="slidenum">
              <a:rPr lang="en-US" smtClean="0"/>
              <a:pPr algn="r"/>
              <a:t>9</a:t>
            </a:fld>
            <a:endParaRPr lang="en-US"/>
          </a:p>
        </p:txBody>
      </p:sp>
    </p:spTree>
    <p:extLst>
      <p:ext uri="{BB962C8B-B14F-4D97-AF65-F5344CB8AC3E}">
        <p14:creationId xmlns:p14="http://schemas.microsoft.com/office/powerpoint/2010/main" val="1758007100"/>
      </p:ext>
    </p:extLst>
  </p:cSld>
  <p:clrMapOvr>
    <a:masterClrMapping/>
  </p:clrMapOvr>
  <p:timing>
    <p:tnLst>
      <p:par>
        <p:cTn id="1" dur="indefinite" restart="never" nodeType="tmRoot"/>
      </p:par>
    </p:tnLst>
  </p:timing>
</p:sld>
</file>

<file path=ppt/theme/theme1.xml><?xml version="1.0" encoding="utf-8"?>
<a:theme xmlns:a="http://schemas.openxmlformats.org/drawingml/2006/main" name="Design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Module">
      <a:majorFont>
        <a:latin typeface="Corbel"/>
        <a:ea typeface=""/>
        <a:cs typeface=""/>
        <a:font script="Jpan" typeface="HGｺﾞｼｯｸM"/>
        <a:font script="Hang" typeface="HY엽서L"/>
        <a:font script="Hans" typeface="楷体_GB2312"/>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楷体_GB2312"/>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Effects">
      <a:fillStyleLst>
        <a:solidFill>
          <a:schemeClr val="phClr">
            <a:tint val="100000"/>
            <a:shade val="100000"/>
            <a:satMod val="100000"/>
          </a:schemeClr>
        </a:solidFill>
        <a:gradFill rotWithShape="1">
          <a:gsLst>
            <a:gs pos="0">
              <a:schemeClr val="phClr">
                <a:tint val="65000"/>
                <a:shade val="100000"/>
                <a:satMod val="133000"/>
              </a:schemeClr>
            </a:gs>
            <a:gs pos="15000">
              <a:schemeClr val="phClr">
                <a:tint val="50000"/>
                <a:shade val="100000"/>
                <a:satMod val="140000"/>
              </a:schemeClr>
            </a:gs>
            <a:gs pos="100000">
              <a:schemeClr val="phClr">
                <a:tint val="10000"/>
                <a:shade val="100000"/>
                <a:satMod val="135000"/>
              </a:schemeClr>
            </a:gs>
          </a:gsLst>
          <a:lin ang="16200000" scaled="1"/>
        </a:gradFill>
        <a:gradFill rotWithShape="1">
          <a:gsLst>
            <a:gs pos="0">
              <a:schemeClr val="phClr">
                <a:tint val="100000"/>
                <a:shade val="75000"/>
                <a:satMod val="160000"/>
              </a:schemeClr>
            </a:gs>
            <a:gs pos="62000">
              <a:schemeClr val="phClr">
                <a:tint val="100000"/>
                <a:shade val="100000"/>
                <a:satMod val="125000"/>
              </a:schemeClr>
            </a:gs>
            <a:gs pos="100000">
              <a:schemeClr val="phClr">
                <a:tint val="80000"/>
                <a:shade val="100000"/>
                <a:satMod val="140000"/>
              </a:schemeClr>
            </a:gs>
          </a:gsLst>
          <a:lin ang="16200000" scaled="1"/>
        </a:gradFill>
      </a:fillStyleLst>
      <a:lnStyleLst>
        <a:ln w="12700">
          <a:solidFill>
            <a:schemeClr val="phClr"/>
          </a:solidFill>
          <a:prstDash val="solid"/>
        </a:ln>
        <a:ln w="25400">
          <a:solidFill>
            <a:schemeClr val="phClr"/>
          </a:solidFill>
          <a:prstDash val="solid"/>
        </a:ln>
        <a:ln w="38100">
          <a:solidFill>
            <a:schemeClr val="phClr"/>
          </a:solidFill>
          <a:prstDash val="solid"/>
        </a:ln>
      </a:lnStyleLst>
      <a:effectStyleLst>
        <a:effectStyle>
          <a:effectLst>
            <a:outerShdw blurRad="50800" dist="25400" dir="5400000">
              <a:srgbClr val="000000">
                <a:alpha val="43137"/>
              </a:srgbClr>
            </a:outerShdw>
          </a:effectLst>
        </a:effectStyle>
        <a:effectStyle>
          <a:effectLst>
            <a:outerShdw blurRad="50800" dist="38100" dir="5400000">
              <a:srgbClr val="000000">
                <a:alpha val="61176"/>
              </a:srgbClr>
            </a:outerShdw>
          </a:effectLst>
          <a:scene3d>
            <a:camera prst="orthographicFront" fov="0">
              <a:rot lat="0" lon="0" rev="0"/>
            </a:camera>
            <a:lightRig rig="contrasting" dir="t">
              <a:rot lat="0" lon="0" rev="16500000"/>
            </a:lightRig>
          </a:scene3d>
          <a:sp3d contourW="12700" prstMaterial="powder">
            <a:bevelT h="50800"/>
            <a:contourClr>
              <a:schemeClr val="phClr">
                <a:tint val="100000"/>
                <a:shade val="100000"/>
                <a:satMod val="100000"/>
              </a:schemeClr>
            </a:contourClr>
          </a:sp3d>
        </a:effectStyle>
        <a:effectStyle>
          <a:effectLst>
            <a:reflection blurRad="12700" stA="25000" endPos="28000" dist="38100" dir="5400000" sy="-100000" rotWithShape="0"/>
          </a:effectLst>
          <a:scene3d>
            <a:camera prst="orthographicFront" fov="0">
              <a:rot lat="0" lon="0" rev="0"/>
            </a:camera>
            <a:lightRig rig="threePt" dir="t">
              <a:rot lat="0" lon="0" rev="0"/>
            </a:lightRig>
          </a:scene3d>
          <a:sp3d>
            <a:bevelT w="139700" h="38100"/>
            <a:contourClr>
              <a:schemeClr val="phClr">
                <a:tint val="100000"/>
                <a:shade val="100000"/>
                <a:satMod val="100000"/>
              </a:schemeClr>
            </a:contourClr>
          </a:sp3d>
        </a:effectStyle>
      </a:effectStyleLst>
      <a:bgFillStyleLst>
        <a:solidFill>
          <a:schemeClr val="phClr">
            <a:tint val="100000"/>
            <a:shade val="100000"/>
            <a:satMod val="100000"/>
          </a:schemeClr>
        </a:solidFill>
        <a:gradFill rotWithShape="1">
          <a:gsLst>
            <a:gs pos="0">
              <a:schemeClr val="phClr">
                <a:tint val="100000"/>
                <a:shade val="50000"/>
                <a:satMod val="145000"/>
              </a:schemeClr>
            </a:gs>
            <a:gs pos="40000">
              <a:schemeClr val="phClr">
                <a:tint val="100000"/>
                <a:shade val="70000"/>
                <a:satMod val="145000"/>
              </a:schemeClr>
            </a:gs>
            <a:gs pos="100000">
              <a:schemeClr val="phClr">
                <a:tint val="85000"/>
                <a:shade val="100000"/>
                <a:satMod val="155000"/>
              </a:schemeClr>
            </a:gs>
          </a:gsLst>
          <a:lin ang="16200000" scaled="1"/>
        </a:gradFill>
        <a:gradFill rotWithShape="1">
          <a:gsLst>
            <a:gs pos="0">
              <a:schemeClr val="phClr">
                <a:tint val="100000"/>
                <a:shade val="50000"/>
                <a:satMod val="145000"/>
              </a:schemeClr>
            </a:gs>
            <a:gs pos="30000">
              <a:schemeClr val="phClr">
                <a:tint val="100000"/>
                <a:shade val="65000"/>
                <a:satMod val="155000"/>
              </a:schemeClr>
            </a:gs>
            <a:gs pos="100000">
              <a:schemeClr val="phClr">
                <a:tint val="60000"/>
                <a:shade val="100000"/>
                <a:satMod val="170000"/>
              </a:schemeClr>
            </a:gs>
          </a:gsLst>
          <a:lin ang="16200000" scaled="1"/>
        </a:gradFill>
      </a:bgFillStyleLst>
    </a:fmtScheme>
  </a:themeElements>
  <a:objectDefaults/>
  <a:extraClrSchemeLst/>
</a:theme>
</file>

<file path=ppt/theme/theme2.xml><?xml version="1.0" encoding="utf-8"?>
<a:theme xmlns:a="http://schemas.openxmlformats.org/drawingml/2006/main" name="Custom Theme">
  <a:themeElements>
    <a:clrScheme name="Office Colors">
      <a:dk1>
        <a:sysClr val="windowText" lastClr="000000"/>
      </a:dk1>
      <a:lt1>
        <a:sysClr val="window" lastClr="FFFFFF"/>
      </a:lt1>
      <a:dk2>
        <a:srgbClr val="1F497D"/>
      </a:dk2>
      <a:lt2>
        <a:srgbClr val="FAF3E8"/>
      </a:lt2>
      <a:accent1>
        <a:srgbClr val="5C83B4"/>
      </a:accent1>
      <a:accent2>
        <a:srgbClr val="C0504D"/>
      </a:accent2>
      <a:accent3>
        <a:srgbClr val="9DBB61"/>
      </a:accent3>
      <a:accent4>
        <a:srgbClr val="8066A0"/>
      </a:accent4>
      <a:accent5>
        <a:srgbClr val="4BACC6"/>
      </a:accent5>
      <a:accent6>
        <a:srgbClr val="F59D56"/>
      </a:accent6>
      <a:hlink>
        <a:srgbClr val="0000FF"/>
      </a:hlink>
      <a:folHlink>
        <a:srgbClr val="800080"/>
      </a:folHlink>
    </a:clrScheme>
    <a:fontScheme name="Office Fonts">
      <a:majorFont>
        <a:latin typeface="Calibri"/>
        <a:ea typeface="MS PGothic"/>
        <a:cs typeface=""/>
      </a:majorFont>
      <a:minorFont>
        <a:latin typeface="Calibri"/>
        <a:ea typeface="MS PGothic"/>
        <a:cs typeface=""/>
      </a:minorFont>
    </a:fontScheme>
    <a:fmtScheme name="Office Effects">
      <a:fillStyleLst>
        <a:solidFill>
          <a:schemeClr val="phClr">
            <a:tint val="100000"/>
            <a:shade val="100000"/>
            <a:satMod val="100000"/>
          </a:schemeClr>
        </a:solidFill>
        <a:gradFill rotWithShape="1">
          <a:gsLst>
            <a:gs pos="0">
              <a:schemeClr val="phClr">
                <a:tint val="65000"/>
                <a:shade val="100000"/>
                <a:satMod val="133000"/>
              </a:schemeClr>
            </a:gs>
            <a:gs pos="15000">
              <a:schemeClr val="phClr">
                <a:tint val="50000"/>
                <a:shade val="100000"/>
                <a:satMod val="140000"/>
              </a:schemeClr>
            </a:gs>
            <a:gs pos="100000">
              <a:schemeClr val="phClr">
                <a:tint val="10000"/>
                <a:shade val="100000"/>
                <a:satMod val="135000"/>
              </a:schemeClr>
            </a:gs>
          </a:gsLst>
          <a:lin ang="16200000" scaled="1"/>
        </a:gradFill>
        <a:gradFill rotWithShape="1">
          <a:gsLst>
            <a:gs pos="0">
              <a:schemeClr val="phClr">
                <a:tint val="100000"/>
                <a:shade val="75000"/>
                <a:satMod val="160000"/>
              </a:schemeClr>
            </a:gs>
            <a:gs pos="62000">
              <a:schemeClr val="phClr">
                <a:tint val="100000"/>
                <a:shade val="100000"/>
                <a:satMod val="125000"/>
              </a:schemeClr>
            </a:gs>
            <a:gs pos="100000">
              <a:schemeClr val="phClr">
                <a:tint val="80000"/>
                <a:shade val="100000"/>
                <a:satMod val="140000"/>
              </a:schemeClr>
            </a:gs>
          </a:gsLst>
          <a:lin ang="16200000" scaled="1"/>
        </a:gradFill>
      </a:fillStyleLst>
      <a:lnStyleLst>
        <a:ln w="12700">
          <a:solidFill>
            <a:schemeClr val="phClr"/>
          </a:solidFill>
          <a:prstDash val="solid"/>
        </a:ln>
        <a:ln w="25400">
          <a:solidFill>
            <a:schemeClr val="phClr"/>
          </a:solidFill>
          <a:prstDash val="solid"/>
        </a:ln>
        <a:ln w="38100">
          <a:solidFill>
            <a:schemeClr val="phClr"/>
          </a:solidFill>
          <a:prstDash val="solid"/>
        </a:ln>
      </a:lnStyleLst>
      <a:effectStyleLst>
        <a:effectStyle>
          <a:effectLst>
            <a:outerShdw blurRad="50800" dist="25400" dir="5400000">
              <a:srgbClr val="000000">
                <a:alpha val="43137"/>
              </a:srgbClr>
            </a:outerShdw>
          </a:effectLst>
        </a:effectStyle>
        <a:effectStyle>
          <a:effectLst>
            <a:outerShdw blurRad="50800" dist="38100" dir="5400000">
              <a:srgbClr val="000000">
                <a:alpha val="61176"/>
              </a:srgbClr>
            </a:outerShdw>
          </a:effectLst>
          <a:scene3d>
            <a:camera prst="orthographicFront" fov="0">
              <a:rot lat="0" lon="0" rev="0"/>
            </a:camera>
            <a:lightRig rig="contrasting" dir="t">
              <a:rot lat="0" lon="0" rev="16500000"/>
            </a:lightRig>
          </a:scene3d>
          <a:sp3d contourW="12700" prstMaterial="powder">
            <a:bevelT h="50800"/>
            <a:contourClr>
              <a:schemeClr val="phClr">
                <a:tint val="100000"/>
                <a:shade val="100000"/>
                <a:satMod val="100000"/>
              </a:schemeClr>
            </a:contourClr>
          </a:sp3d>
        </a:effectStyle>
        <a:effectStyle>
          <a:effectLst>
            <a:reflection blurRad="12700" stA="25000" endPos="28000" dist="38100" dir="5400000" sy="-100000" rotWithShape="0"/>
          </a:effectLst>
          <a:scene3d>
            <a:camera prst="orthographicFront" fov="0">
              <a:rot lat="0" lon="0" rev="0"/>
            </a:camera>
            <a:lightRig rig="threePt" dir="t">
              <a:rot lat="0" lon="0" rev="0"/>
            </a:lightRig>
          </a:scene3d>
          <a:sp3d>
            <a:bevelT w="139700" h="38100"/>
            <a:contourClr>
              <a:schemeClr val="phClr">
                <a:tint val="100000"/>
                <a:shade val="100000"/>
                <a:satMod val="100000"/>
              </a:schemeClr>
            </a:contourClr>
          </a:sp3d>
        </a:effectStyle>
      </a:effectStyleLst>
      <a:bgFillStyleLst>
        <a:solidFill>
          <a:schemeClr val="phClr">
            <a:tint val="100000"/>
            <a:shade val="100000"/>
            <a:satMod val="100000"/>
          </a:schemeClr>
        </a:solidFill>
        <a:gradFill rotWithShape="1">
          <a:gsLst>
            <a:gs pos="0">
              <a:schemeClr val="phClr">
                <a:tint val="100000"/>
                <a:shade val="50000"/>
                <a:satMod val="145000"/>
              </a:schemeClr>
            </a:gs>
            <a:gs pos="40000">
              <a:schemeClr val="phClr">
                <a:tint val="100000"/>
                <a:shade val="70000"/>
                <a:satMod val="145000"/>
              </a:schemeClr>
            </a:gs>
            <a:gs pos="100000">
              <a:schemeClr val="phClr">
                <a:tint val="85000"/>
                <a:shade val="100000"/>
                <a:satMod val="155000"/>
              </a:schemeClr>
            </a:gs>
          </a:gsLst>
          <a:lin ang="16200000" scaled="1"/>
        </a:gradFill>
        <a:gradFill rotWithShape="1">
          <a:gsLst>
            <a:gs pos="0">
              <a:schemeClr val="phClr">
                <a:tint val="100000"/>
                <a:shade val="50000"/>
                <a:satMod val="145000"/>
              </a:schemeClr>
            </a:gs>
            <a:gs pos="30000">
              <a:schemeClr val="phClr">
                <a:tint val="100000"/>
                <a:shade val="65000"/>
                <a:satMod val="155000"/>
              </a:schemeClr>
            </a:gs>
            <a:gs pos="100000">
              <a:schemeClr val="phClr">
                <a:tint val="60000"/>
                <a:shade val="100000"/>
                <a:satMod val="170000"/>
              </a:schemeClr>
            </a:gs>
          </a:gsLst>
          <a:lin ang="16200000" scaled="1"/>
        </a:gradFill>
      </a:bgFillStyleLst>
    </a:fmtScheme>
  </a:themeElements>
  <a:objectDefaults/>
  <a:extraClrSchemeLst/>
</a:theme>
</file>

<file path=ppt/theme/theme3.xml><?xml version="1.0" encoding="utf-8"?>
<a:theme xmlns:a="http://schemas.openxmlformats.org/drawingml/2006/main" name="Custom Theme">
  <a:themeElements>
    <a:clrScheme name="Office Colors">
      <a:dk1>
        <a:sysClr val="windowText" lastClr="000000"/>
      </a:dk1>
      <a:lt1>
        <a:sysClr val="window" lastClr="FFFFFF"/>
      </a:lt1>
      <a:dk2>
        <a:srgbClr val="1F497D"/>
      </a:dk2>
      <a:lt2>
        <a:srgbClr val="FAF3E8"/>
      </a:lt2>
      <a:accent1>
        <a:srgbClr val="5C83B4"/>
      </a:accent1>
      <a:accent2>
        <a:srgbClr val="C0504D"/>
      </a:accent2>
      <a:accent3>
        <a:srgbClr val="9DBB61"/>
      </a:accent3>
      <a:accent4>
        <a:srgbClr val="8066A0"/>
      </a:accent4>
      <a:accent5>
        <a:srgbClr val="4BACC6"/>
      </a:accent5>
      <a:accent6>
        <a:srgbClr val="F59D56"/>
      </a:accent6>
      <a:hlink>
        <a:srgbClr val="0000FF"/>
      </a:hlink>
      <a:folHlink>
        <a:srgbClr val="800080"/>
      </a:folHlink>
    </a:clrScheme>
    <a:fontScheme name="Office Fonts">
      <a:majorFont>
        <a:latin typeface="Calibri"/>
        <a:ea typeface="MS PGothic"/>
        <a:cs typeface=""/>
      </a:majorFont>
      <a:minorFont>
        <a:latin typeface="Calibri"/>
        <a:ea typeface="MS PGothic"/>
        <a:cs typeface=""/>
      </a:minorFont>
    </a:fontScheme>
    <a:fmtScheme name="Office Effects">
      <a:fillStyleLst>
        <a:solidFill>
          <a:schemeClr val="phClr">
            <a:tint val="100000"/>
            <a:shade val="100000"/>
            <a:satMod val="100000"/>
          </a:schemeClr>
        </a:solidFill>
        <a:gradFill rotWithShape="1">
          <a:gsLst>
            <a:gs pos="0">
              <a:schemeClr val="phClr">
                <a:tint val="65000"/>
                <a:shade val="100000"/>
                <a:satMod val="133000"/>
              </a:schemeClr>
            </a:gs>
            <a:gs pos="15000">
              <a:schemeClr val="phClr">
                <a:tint val="50000"/>
                <a:shade val="100000"/>
                <a:satMod val="140000"/>
              </a:schemeClr>
            </a:gs>
            <a:gs pos="100000">
              <a:schemeClr val="phClr">
                <a:tint val="10000"/>
                <a:shade val="100000"/>
                <a:satMod val="135000"/>
              </a:schemeClr>
            </a:gs>
          </a:gsLst>
          <a:lin ang="16200000" scaled="1"/>
        </a:gradFill>
        <a:gradFill rotWithShape="1">
          <a:gsLst>
            <a:gs pos="0">
              <a:schemeClr val="phClr">
                <a:tint val="100000"/>
                <a:shade val="75000"/>
                <a:satMod val="160000"/>
              </a:schemeClr>
            </a:gs>
            <a:gs pos="62000">
              <a:schemeClr val="phClr">
                <a:tint val="100000"/>
                <a:shade val="100000"/>
                <a:satMod val="125000"/>
              </a:schemeClr>
            </a:gs>
            <a:gs pos="100000">
              <a:schemeClr val="phClr">
                <a:tint val="80000"/>
                <a:shade val="100000"/>
                <a:satMod val="140000"/>
              </a:schemeClr>
            </a:gs>
          </a:gsLst>
          <a:lin ang="16200000" scaled="1"/>
        </a:gradFill>
      </a:fillStyleLst>
      <a:lnStyleLst>
        <a:ln w="12700">
          <a:solidFill>
            <a:schemeClr val="phClr"/>
          </a:solidFill>
          <a:prstDash val="solid"/>
        </a:ln>
        <a:ln w="25400">
          <a:solidFill>
            <a:schemeClr val="phClr"/>
          </a:solidFill>
          <a:prstDash val="solid"/>
        </a:ln>
        <a:ln w="38100">
          <a:solidFill>
            <a:schemeClr val="phClr"/>
          </a:solidFill>
          <a:prstDash val="solid"/>
        </a:ln>
      </a:lnStyleLst>
      <a:effectStyleLst>
        <a:effectStyle>
          <a:effectLst>
            <a:outerShdw blurRad="50800" dist="25400" dir="5400000">
              <a:srgbClr val="000000">
                <a:alpha val="43137"/>
              </a:srgbClr>
            </a:outerShdw>
          </a:effectLst>
        </a:effectStyle>
        <a:effectStyle>
          <a:effectLst>
            <a:outerShdw blurRad="50800" dist="38100" dir="5400000">
              <a:srgbClr val="000000">
                <a:alpha val="61176"/>
              </a:srgbClr>
            </a:outerShdw>
          </a:effectLst>
          <a:scene3d>
            <a:camera prst="orthographicFront" fov="0">
              <a:rot lat="0" lon="0" rev="0"/>
            </a:camera>
            <a:lightRig rig="contrasting" dir="t">
              <a:rot lat="0" lon="0" rev="16500000"/>
            </a:lightRig>
          </a:scene3d>
          <a:sp3d contourW="12700" prstMaterial="powder">
            <a:bevelT h="50800"/>
            <a:contourClr>
              <a:schemeClr val="phClr">
                <a:tint val="100000"/>
                <a:shade val="100000"/>
                <a:satMod val="100000"/>
              </a:schemeClr>
            </a:contourClr>
          </a:sp3d>
        </a:effectStyle>
        <a:effectStyle>
          <a:effectLst>
            <a:reflection blurRad="12700" stA="25000" endPos="28000" dist="38100" dir="5400000" sy="-100000" rotWithShape="0"/>
          </a:effectLst>
          <a:scene3d>
            <a:camera prst="orthographicFront" fov="0">
              <a:rot lat="0" lon="0" rev="0"/>
            </a:camera>
            <a:lightRig rig="threePt" dir="t">
              <a:rot lat="0" lon="0" rev="0"/>
            </a:lightRig>
          </a:scene3d>
          <a:sp3d>
            <a:bevelT w="139700" h="38100"/>
            <a:contourClr>
              <a:schemeClr val="phClr">
                <a:tint val="100000"/>
                <a:shade val="100000"/>
                <a:satMod val="100000"/>
              </a:schemeClr>
            </a:contourClr>
          </a:sp3d>
        </a:effectStyle>
      </a:effectStyleLst>
      <a:bgFillStyleLst>
        <a:solidFill>
          <a:schemeClr val="phClr">
            <a:tint val="100000"/>
            <a:shade val="100000"/>
            <a:satMod val="100000"/>
          </a:schemeClr>
        </a:solidFill>
        <a:gradFill rotWithShape="1">
          <a:gsLst>
            <a:gs pos="0">
              <a:schemeClr val="phClr">
                <a:tint val="100000"/>
                <a:shade val="50000"/>
                <a:satMod val="145000"/>
              </a:schemeClr>
            </a:gs>
            <a:gs pos="40000">
              <a:schemeClr val="phClr">
                <a:tint val="100000"/>
                <a:shade val="70000"/>
                <a:satMod val="145000"/>
              </a:schemeClr>
            </a:gs>
            <a:gs pos="100000">
              <a:schemeClr val="phClr">
                <a:tint val="85000"/>
                <a:shade val="100000"/>
                <a:satMod val="155000"/>
              </a:schemeClr>
            </a:gs>
          </a:gsLst>
          <a:lin ang="16200000" scaled="1"/>
        </a:gradFill>
        <a:gradFill rotWithShape="1">
          <a:gsLst>
            <a:gs pos="0">
              <a:schemeClr val="phClr">
                <a:tint val="100000"/>
                <a:shade val="50000"/>
                <a:satMod val="145000"/>
              </a:schemeClr>
            </a:gs>
            <a:gs pos="30000">
              <a:schemeClr val="phClr">
                <a:tint val="100000"/>
                <a:shade val="65000"/>
                <a:satMod val="155000"/>
              </a:schemeClr>
            </a:gs>
            <a:gs pos="100000">
              <a:schemeClr val="phClr">
                <a:tint val="60000"/>
                <a:shade val="100000"/>
                <a:satMod val="170000"/>
              </a:schemeClr>
            </a:gs>
          </a:gsLst>
          <a:lin ang="16200000" scaled="1"/>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8C329A1A-65F1-45C2-8F63-031A9D93427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DesignTemplate</Template>
  <TotalTime>0</TotalTime>
  <Words>7766</Words>
  <Application>Microsoft Office PowerPoint</Application>
  <PresentationFormat>Předvádění na obrazovce (4:3)</PresentationFormat>
  <Paragraphs>834</Paragraphs>
  <Slides>52</Slides>
  <Notes>9</Notes>
  <HiddenSlides>0</HiddenSlides>
  <MMClips>0</MMClips>
  <ScaleCrop>false</ScaleCrop>
  <HeadingPairs>
    <vt:vector size="4" baseType="variant">
      <vt:variant>
        <vt:lpstr>Motiv</vt:lpstr>
      </vt:variant>
      <vt:variant>
        <vt:i4>1</vt:i4>
      </vt:variant>
      <vt:variant>
        <vt:lpstr>Nadpisy snímků</vt:lpstr>
      </vt:variant>
      <vt:variant>
        <vt:i4>52</vt:i4>
      </vt:variant>
    </vt:vector>
  </HeadingPairs>
  <TitlesOfParts>
    <vt:vector size="53" baseType="lpstr">
      <vt:lpstr>DesignTemplate</vt:lpstr>
      <vt:lpstr>Overview OF APEX PROJECT RESULTs </vt:lpstr>
      <vt:lpstr>Outline</vt:lpstr>
      <vt:lpstr>APEX project origin</vt:lpstr>
      <vt:lpstr>APEX mission primary science objectives</vt:lpstr>
      <vt:lpstr>APEX orbit</vt:lpstr>
      <vt:lpstr>APEX assembly  before launch (Plesetsk)</vt:lpstr>
      <vt:lpstr>IK-25 deployed (before MAGION-3 separation) </vt:lpstr>
      <vt:lpstr>IK-25 description</vt:lpstr>
      <vt:lpstr>IK-25 - remarks to EMC, grounding, and s/c potential</vt:lpstr>
      <vt:lpstr>IK-25 charge balance issues</vt:lpstr>
      <vt:lpstr>IK-25 payload</vt:lpstr>
      <vt:lpstr>IK-25 payload</vt:lpstr>
      <vt:lpstr>IK-25 payload</vt:lpstr>
      <vt:lpstr>UEM-2  – electron gun</vt:lpstr>
      <vt:lpstr>UPM – xenon plasma injector</vt:lpstr>
      <vt:lpstr>UEM-2  and UPM modulation profiles</vt:lpstr>
      <vt:lpstr>KM-10 - cold plasma monitor</vt:lpstr>
      <vt:lpstr>PEAS electron/ion   spectrometer</vt:lpstr>
      <vt:lpstr>MAGION-3 description </vt:lpstr>
      <vt:lpstr>MAGION-3 payload </vt:lpstr>
      <vt:lpstr>MAGION-3 payload</vt:lpstr>
      <vt:lpstr>Telemetry reception</vt:lpstr>
      <vt:lpstr>Active experiments methodology</vt:lpstr>
      <vt:lpstr>Diamagnetic cavity during the Xenon plasma injection </vt:lpstr>
      <vt:lpstr>IK-25 s/c potential – KM-10 measurements      (outside of active experiment intervals)</vt:lpstr>
      <vt:lpstr>IK-25 s/c potential during the electron beam injections with neutral Xe/Xe+ plasma</vt:lpstr>
      <vt:lpstr>IK-25 s/c potential during the electron beam injections - example</vt:lpstr>
      <vt:lpstr>Hot electron pitch-angle distributions during electron beam injections (S250 / F0 Xe-B)</vt:lpstr>
      <vt:lpstr>Hot electron pitch-angle distributions during electron beam injections (F40K / Xe-A)</vt:lpstr>
      <vt:lpstr>Prezentace aplikace PowerPoint</vt:lpstr>
      <vt:lpstr>IK-25 s/c potential – Xe+ plasma injections</vt:lpstr>
      <vt:lpstr>Remote observation of high-energy electron bursts during electron beam injections</vt:lpstr>
      <vt:lpstr>High-energy electron bursts during electron beam injections – event characterization</vt:lpstr>
      <vt:lpstr>High-energy electron bursts during electron beam injections – discussion</vt:lpstr>
      <vt:lpstr>Waves generated during the Xe+ plasma emission – near zone</vt:lpstr>
      <vt:lpstr>Waves generated during the DC/modulated electron beam emission – near zone</vt:lpstr>
      <vt:lpstr>HF waves excited by the pulsed electron beam – near zone</vt:lpstr>
      <vt:lpstr>Wave processes during electron and neutral xenon/ xenon plasma beam injections</vt:lpstr>
      <vt:lpstr>Acceleration of energetic particles by whistler waves, resonance effects</vt:lpstr>
      <vt:lpstr>Beam-plasma interaction for constant frequency modulated electron beam injections (F40K) </vt:lpstr>
      <vt:lpstr>Beam-plasma interaction for constant frequency modulated electron beam injections (F40K) </vt:lpstr>
      <vt:lpstr>HF waves excited by the pulsed electron beam – remote zone observations</vt:lpstr>
      <vt:lpstr>Interaction of the electron beam with VLF signals transmitted from ground</vt:lpstr>
      <vt:lpstr>Waves observed during the neutral xenon injections</vt:lpstr>
      <vt:lpstr>Main results (IZMIRAN web)</vt:lpstr>
      <vt:lpstr>Main results 2 (IZMIRAN web)</vt:lpstr>
      <vt:lpstr>Critical remarks</vt:lpstr>
      <vt:lpstr>Selected publications</vt:lpstr>
      <vt:lpstr>Selected publications</vt:lpstr>
      <vt:lpstr>Selected publications</vt:lpstr>
      <vt:lpstr>Selected publications</vt:lpstr>
      <vt:lpstr>End</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2017-08-29T07:53:56Z</dcterms:created>
  <dcterms:modified xsi:type="dcterms:W3CDTF">2017-09-12T14:12:47Z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TC100738469990</vt:lpwstr>
  </property>
</Properties>
</file>