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68" r:id="rId9"/>
    <p:sldId id="264" r:id="rId10"/>
    <p:sldId id="265" r:id="rId11"/>
    <p:sldId id="280" r:id="rId12"/>
    <p:sldId id="266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83C3-C63E-412C-A9BE-0DD19097737A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E56B5-F284-48D6-A365-17918E317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56B5-F284-48D6-A365-17918E317F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935FB-724D-465D-AED2-919736127EFD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5D156-0E4F-4973-9208-3CA7AE5A7635}" type="slidenum">
              <a:rPr lang="en-US"/>
              <a:pPr/>
              <a:t>11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EEBA8-CE41-4C1C-88D4-EDD998DCA8F0}" type="slidenum">
              <a:rPr lang="en-US"/>
              <a:pPr/>
              <a:t>12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56B5-F284-48D6-A365-17918E317F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05B5-EE3C-4019-9770-04E85AF799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A3674-D750-416D-AE1F-1A6D0C7E8724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6805E-6D93-4C79-B5EC-ADCE85E37E9C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56B5-F284-48D6-A365-17918E317F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56B5-F284-48D6-A365-17918E317F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56B5-F284-48D6-A365-17918E317F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56B5-F284-48D6-A365-17918E317F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A8406-9884-4255-8185-9A99D2B5CCAD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notesSlide" Target="../notesSlides/notesSlide11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addle_slow.m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QRStruct.ppt" TargetMode="External"/><Relationship Id="rId3" Type="http://schemas.openxmlformats.org/officeDocument/2006/relationships/hyperlink" Target="file:///D:\Misha\Talks\Monster\DNSPDF.ppt%23-1,1," TargetMode="External"/><Relationship Id="rId7" Type="http://schemas.openxmlformats.org/officeDocument/2006/relationships/hyperlink" Target="file:///D:\Misha\Talks\Monster\QRStruct.ppt%23-1,1,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DNSQR.ppt" TargetMode="External"/><Relationship Id="rId5" Type="http://schemas.openxmlformats.org/officeDocument/2006/relationships/hyperlink" Target="file:///D:\Misha\Talks\Monster\DNSQR.ppt%23-1,1," TargetMode="External"/><Relationship Id="rId4" Type="http://schemas.openxmlformats.org/officeDocument/2006/relationships/hyperlink" Target="DNSPDF.pp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danceinturbulence.mov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"/>
            <a:ext cx="72289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Lagrangian Turbulence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Misha Chertkov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2400" dirty="0" smtClean="0"/>
              <a:t>May 12, 2009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2113"/>
            <a:ext cx="9144000" cy="34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57400" y="457200"/>
            <a:ext cx="240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C0000"/>
                </a:solidFill>
              </a:rPr>
              <a:t>Kraichnan</a:t>
            </a:r>
            <a:r>
              <a:rPr lang="en-US" sz="2400" b="1" dirty="0" smtClean="0">
                <a:solidFill>
                  <a:srgbClr val="CC0000"/>
                </a:solidFill>
              </a:rPr>
              <a:t> model </a:t>
            </a:r>
          </a:p>
          <a:p>
            <a:pPr algn="ctr"/>
            <a:r>
              <a:rPr lang="en-US" sz="2400" b="1" dirty="0" smtClean="0">
                <a:solidFill>
                  <a:srgbClr val="CC0000"/>
                </a:solidFill>
              </a:rPr>
              <a:t>‘74</a:t>
            </a:r>
            <a:endParaRPr lang="en-US" sz="2400" b="1" dirty="0">
              <a:solidFill>
                <a:srgbClr val="CC0000"/>
              </a:solidFill>
            </a:endParaRPr>
          </a:p>
        </p:txBody>
      </p: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800600" y="228600"/>
          <a:ext cx="3886200" cy="1371600"/>
        </p:xfrm>
        <a:graphic>
          <a:graphicData uri="http://schemas.openxmlformats.org/presentationml/2006/ole">
            <p:oleObj spid="_x0000_s25602" name="Equation" r:id="rId4" imgW="2336760" imgH="787320" progId="Equation.3">
              <p:embed/>
            </p:oleObj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304800" y="1828800"/>
          <a:ext cx="6894513" cy="1392238"/>
        </p:xfrm>
        <a:graphic>
          <a:graphicData uri="http://schemas.openxmlformats.org/presentationml/2006/ole">
            <p:oleObj spid="_x0000_s25603" name="Equation" r:id="rId5" imgW="3898800" imgH="787320" progId="Equation.3">
              <p:embed/>
            </p:oleObj>
          </a:graphicData>
        </a:graphic>
      </p:graphicFrame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1750" y="3411537"/>
            <a:ext cx="621689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000099"/>
                </a:solidFill>
              </a:rPr>
              <a:t>Eulerian</a:t>
            </a:r>
            <a:r>
              <a:rPr lang="en-US" u="sng" dirty="0">
                <a:solidFill>
                  <a:srgbClr val="000099"/>
                </a:solidFill>
              </a:rPr>
              <a:t> (elliptic Fokker-Planck</a:t>
            </a:r>
            <a:r>
              <a:rPr lang="en-US" u="sng" dirty="0" smtClean="0">
                <a:solidFill>
                  <a:srgbClr val="000099"/>
                </a:solidFill>
              </a:rPr>
              <a:t>), </a:t>
            </a:r>
            <a:r>
              <a:rPr lang="en-US" u="sng" dirty="0" smtClean="0">
                <a:solidFill>
                  <a:srgbClr val="C00000"/>
                </a:solidFill>
              </a:rPr>
              <a:t>Zero Modes</a:t>
            </a:r>
            <a:r>
              <a:rPr lang="en-US" u="sng" dirty="0" smtClean="0">
                <a:solidFill>
                  <a:srgbClr val="000099"/>
                </a:solidFill>
              </a:rPr>
              <a:t>, </a:t>
            </a:r>
            <a:r>
              <a:rPr lang="en-US" u="sng" dirty="0" smtClean="0">
                <a:solidFill>
                  <a:srgbClr val="008000"/>
                </a:solidFill>
              </a:rPr>
              <a:t>Anomalous Scaling</a:t>
            </a:r>
            <a:endParaRPr lang="en-US" u="sng" dirty="0">
              <a:solidFill>
                <a:srgbClr val="008000"/>
              </a:solidFill>
            </a:endParaRPr>
          </a:p>
          <a:p>
            <a:r>
              <a:rPr lang="en-US" dirty="0" err="1"/>
              <a:t>Kraichnan</a:t>
            </a:r>
            <a:r>
              <a:rPr lang="en-US" dirty="0"/>
              <a:t>   ‘94</a:t>
            </a:r>
          </a:p>
          <a:p>
            <a:r>
              <a:rPr lang="en-US" dirty="0" err="1"/>
              <a:t>MC,G.Falkovich</a:t>
            </a:r>
            <a:r>
              <a:rPr lang="en-US" dirty="0"/>
              <a:t>, </a:t>
            </a:r>
            <a:r>
              <a:rPr lang="en-US" dirty="0" err="1"/>
              <a:t>I.Kolokolov,V.Lebedev</a:t>
            </a:r>
            <a:r>
              <a:rPr lang="en-US" dirty="0"/>
              <a:t> ’95</a:t>
            </a:r>
          </a:p>
          <a:p>
            <a:r>
              <a:rPr lang="en-US" dirty="0" err="1"/>
              <a:t>B.Shraiman</a:t>
            </a:r>
            <a:r>
              <a:rPr lang="en-US" dirty="0"/>
              <a:t>, </a:t>
            </a:r>
            <a:r>
              <a:rPr lang="en-US" dirty="0" err="1"/>
              <a:t>E.Siggia</a:t>
            </a:r>
            <a:r>
              <a:rPr lang="en-US" dirty="0"/>
              <a:t> ’95</a:t>
            </a:r>
          </a:p>
          <a:p>
            <a:r>
              <a:rPr lang="en-US" dirty="0" err="1"/>
              <a:t>K.Gawedzki</a:t>
            </a:r>
            <a:r>
              <a:rPr lang="en-US" dirty="0"/>
              <a:t>, </a:t>
            </a:r>
            <a:r>
              <a:rPr lang="en-US" dirty="0" err="1"/>
              <a:t>A.Kupianen</a:t>
            </a:r>
            <a:r>
              <a:rPr lang="en-US" dirty="0"/>
              <a:t> ’95</a:t>
            </a:r>
          </a:p>
        </p:txBody>
      </p:sp>
      <p:graphicFrame>
        <p:nvGraphicFramePr>
          <p:cNvPr id="10264" name="Object 24"/>
          <p:cNvGraphicFramePr>
            <a:graphicFrameLocks noChangeAspect="1"/>
          </p:cNvGraphicFramePr>
          <p:nvPr/>
        </p:nvGraphicFramePr>
        <p:xfrm>
          <a:off x="7620000" y="1295400"/>
          <a:ext cx="927100" cy="322263"/>
        </p:xfrm>
        <a:graphic>
          <a:graphicData uri="http://schemas.openxmlformats.org/presentationml/2006/ole">
            <p:oleObj spid="_x0000_s25604" name="Equation" r:id="rId6" imgW="583920" imgH="203040" progId="Equation.3">
              <p:embed/>
            </p:oleObj>
          </a:graphicData>
        </a:graphic>
      </p:graphicFrame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572000" y="76200"/>
            <a:ext cx="4267200" cy="16764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482887" y="2667000"/>
            <a:ext cx="26611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CC0000"/>
                </a:solidFill>
              </a:rPr>
              <a:t>Lagrangian</a:t>
            </a:r>
            <a:r>
              <a:rPr lang="en-US" u="sng" dirty="0">
                <a:solidFill>
                  <a:srgbClr val="CC0000"/>
                </a:solidFill>
              </a:rPr>
              <a:t> (path-integral)</a:t>
            </a:r>
            <a:r>
              <a:rPr lang="en-US" dirty="0">
                <a:solidFill>
                  <a:srgbClr val="CC0000"/>
                </a:solidFill>
              </a:rPr>
              <a:t> </a:t>
            </a:r>
            <a:endParaRPr lang="en-US" dirty="0">
              <a:solidFill>
                <a:srgbClr val="006600"/>
              </a:solidFill>
            </a:endParaRPr>
          </a:p>
          <a:p>
            <a:endParaRPr lang="en-US" sz="2400" dirty="0">
              <a:solidFill>
                <a:srgbClr val="006600"/>
              </a:solidFill>
            </a:endParaRPr>
          </a:p>
        </p:txBody>
      </p:sp>
      <p:graphicFrame>
        <p:nvGraphicFramePr>
          <p:cNvPr id="10272" name="Object 32"/>
          <p:cNvGraphicFramePr>
            <a:graphicFrameLocks noChangeAspect="1"/>
          </p:cNvGraphicFramePr>
          <p:nvPr/>
        </p:nvGraphicFramePr>
        <p:xfrm>
          <a:off x="5715000" y="3894138"/>
          <a:ext cx="3052762" cy="1135062"/>
        </p:xfrm>
        <a:graphic>
          <a:graphicData uri="http://schemas.openxmlformats.org/presentationml/2006/ole">
            <p:oleObj spid="_x0000_s25605" name="Equation" r:id="rId7" imgW="1917360" imgH="711000" progId="Equation.3">
              <p:embed/>
            </p:oleObj>
          </a:graphicData>
        </a:graphic>
      </p:graphicFrame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0" y="1828800"/>
            <a:ext cx="9144000" cy="14478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006600"/>
              </a:solidFill>
            </a:endParaRPr>
          </a:p>
        </p:txBody>
      </p: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0" y="5486400"/>
            <a:ext cx="1485900" cy="1295400"/>
            <a:chOff x="4392" y="2304"/>
            <a:chExt cx="936" cy="816"/>
          </a:xfrm>
        </p:grpSpPr>
        <p:sp>
          <p:nvSpPr>
            <p:cNvPr id="19" name="Line 130"/>
            <p:cNvSpPr>
              <a:spLocks noChangeShapeType="1"/>
            </p:cNvSpPr>
            <p:nvPr/>
          </p:nvSpPr>
          <p:spPr bwMode="auto">
            <a:xfrm flipV="1">
              <a:off x="4444" y="2382"/>
              <a:ext cx="1" cy="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1"/>
            <p:cNvSpPr>
              <a:spLocks noChangeShapeType="1"/>
            </p:cNvSpPr>
            <p:nvPr/>
          </p:nvSpPr>
          <p:spPr bwMode="auto">
            <a:xfrm>
              <a:off x="4392" y="3042"/>
              <a:ext cx="9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" name="Object 132"/>
            <p:cNvGraphicFramePr>
              <a:graphicFrameLocks noChangeAspect="1"/>
            </p:cNvGraphicFramePr>
            <p:nvPr/>
          </p:nvGraphicFramePr>
          <p:xfrm>
            <a:off x="4480" y="2304"/>
            <a:ext cx="150" cy="175"/>
          </p:xfrm>
          <a:graphic>
            <a:graphicData uri="http://schemas.openxmlformats.org/presentationml/2006/ole">
              <p:oleObj spid="_x0000_s25606" name="Equation" r:id="rId8" imgW="215640" imgH="228600" progId="Equation.3">
                <p:embed/>
              </p:oleObj>
            </a:graphicData>
          </a:graphic>
        </p:graphicFrame>
        <p:sp>
          <p:nvSpPr>
            <p:cNvPr id="22" name="Line 133"/>
            <p:cNvSpPr>
              <a:spLocks noChangeShapeType="1"/>
            </p:cNvSpPr>
            <p:nvPr/>
          </p:nvSpPr>
          <p:spPr bwMode="auto">
            <a:xfrm flipV="1">
              <a:off x="4455" y="2382"/>
              <a:ext cx="520" cy="6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4"/>
            <p:cNvSpPr>
              <a:spLocks noChangeShapeType="1"/>
            </p:cNvSpPr>
            <p:nvPr/>
          </p:nvSpPr>
          <p:spPr bwMode="auto">
            <a:xfrm>
              <a:off x="4462" y="2654"/>
              <a:ext cx="86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5"/>
            <p:cNvSpPr>
              <a:spLocks/>
            </p:cNvSpPr>
            <p:nvPr/>
          </p:nvSpPr>
          <p:spPr bwMode="auto">
            <a:xfrm>
              <a:off x="4462" y="2654"/>
              <a:ext cx="866" cy="38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40" y="240"/>
                </a:cxn>
                <a:cxn ang="0">
                  <a:pos x="624" y="48"/>
                </a:cxn>
                <a:cxn ang="0">
                  <a:pos x="1200" y="0"/>
                </a:cxn>
              </a:cxnLst>
              <a:rect l="0" t="0" r="r" b="b"/>
              <a:pathLst>
                <a:path w="1200" h="480">
                  <a:moveTo>
                    <a:pt x="0" y="480"/>
                  </a:moveTo>
                  <a:cubicBezTo>
                    <a:pt x="68" y="396"/>
                    <a:pt x="136" y="312"/>
                    <a:pt x="240" y="240"/>
                  </a:cubicBezTo>
                  <a:cubicBezTo>
                    <a:pt x="344" y="168"/>
                    <a:pt x="464" y="88"/>
                    <a:pt x="624" y="48"/>
                  </a:cubicBezTo>
                  <a:cubicBezTo>
                    <a:pt x="784" y="8"/>
                    <a:pt x="1104" y="8"/>
                    <a:pt x="120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5" name="Object 136"/>
            <p:cNvGraphicFramePr>
              <a:graphicFrameLocks noChangeAspect="1"/>
            </p:cNvGraphicFramePr>
            <p:nvPr/>
          </p:nvGraphicFramePr>
          <p:xfrm>
            <a:off x="5232" y="2880"/>
            <a:ext cx="88" cy="107"/>
          </p:xfrm>
          <a:graphic>
            <a:graphicData uri="http://schemas.openxmlformats.org/presentationml/2006/ole">
              <p:oleObj spid="_x0000_s25607" name="Equation" r:id="rId9" imgW="126720" imgH="139680" progId="Equation.3">
                <p:embed/>
              </p:oleObj>
            </a:graphicData>
          </a:graphic>
        </p:graphicFrame>
      </p:grpSp>
      <p:sp>
        <p:nvSpPr>
          <p:cNvPr id="15" name="Text Box 138"/>
          <p:cNvSpPr txBox="1">
            <a:spLocks noChangeArrowheads="1"/>
          </p:cNvSpPr>
          <p:nvPr/>
        </p:nvSpPr>
        <p:spPr bwMode="auto">
          <a:xfrm>
            <a:off x="1600200" y="5334000"/>
            <a:ext cx="480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200" dirty="0">
                <a:solidFill>
                  <a:srgbClr val="990000"/>
                </a:solidFill>
              </a:rPr>
              <a:t>1/d-expansion  </a:t>
            </a:r>
            <a:r>
              <a:rPr lang="en-US" sz="1200" dirty="0"/>
              <a:t>                            MC, GF, IK,VL  ‘95                             </a:t>
            </a:r>
          </a:p>
          <a:p>
            <a:pPr eaLnBrk="0" hangingPunct="0"/>
            <a:r>
              <a:rPr lang="en-US" sz="1200" dirty="0"/>
              <a:t> </a:t>
            </a:r>
            <a:r>
              <a:rPr lang="en-US" sz="1200" dirty="0">
                <a:solidFill>
                  <a:srgbClr val="008000"/>
                </a:solidFill>
              </a:rPr>
              <a:t>``almost diffusive” limit</a:t>
            </a:r>
            <a:r>
              <a:rPr lang="en-US" sz="1200" dirty="0">
                <a:solidFill>
                  <a:srgbClr val="000099"/>
                </a:solidFill>
              </a:rPr>
              <a:t>              </a:t>
            </a:r>
            <a:r>
              <a:rPr lang="en-US" sz="1200" dirty="0"/>
              <a:t>KG, AK   ‘95</a:t>
            </a:r>
            <a:r>
              <a:rPr lang="en-US" sz="1200" dirty="0">
                <a:solidFill>
                  <a:srgbClr val="000099"/>
                </a:solidFill>
              </a:rPr>
              <a:t>            </a:t>
            </a:r>
            <a:r>
              <a:rPr lang="en-US" sz="1200" dirty="0"/>
              <a:t>               </a:t>
            </a:r>
          </a:p>
          <a:p>
            <a:pPr eaLnBrk="0" hangingPunct="0"/>
            <a:r>
              <a:rPr lang="en-US" sz="1200" dirty="0"/>
              <a:t> </a:t>
            </a:r>
            <a:r>
              <a:rPr lang="en-US" sz="1200" dirty="0">
                <a:solidFill>
                  <a:srgbClr val="D60093"/>
                </a:solidFill>
              </a:rPr>
              <a:t>``almost smooth” limit</a:t>
            </a:r>
            <a:r>
              <a:rPr lang="en-US" sz="1200" dirty="0">
                <a:solidFill>
                  <a:srgbClr val="000099"/>
                </a:solidFill>
              </a:rPr>
              <a:t>                 </a:t>
            </a:r>
            <a:r>
              <a:rPr lang="en-US" sz="1200" dirty="0"/>
              <a:t>BS, ES         ’95</a:t>
            </a:r>
          </a:p>
          <a:p>
            <a:pPr eaLnBrk="0" hangingPunct="0"/>
            <a:r>
              <a:rPr lang="en-US" sz="1200" dirty="0"/>
              <a:t> </a:t>
            </a:r>
            <a:r>
              <a:rPr lang="en-US" sz="1200" dirty="0" err="1" smtClean="0">
                <a:solidFill>
                  <a:srgbClr val="000099"/>
                </a:solidFill>
              </a:rPr>
              <a:t>instantons</a:t>
            </a:r>
            <a:r>
              <a:rPr lang="en-US" sz="1200" dirty="0" smtClean="0">
                <a:solidFill>
                  <a:srgbClr val="000099"/>
                </a:solidFill>
              </a:rPr>
              <a:t> (large </a:t>
            </a:r>
            <a:r>
              <a:rPr lang="en-US" sz="1200" dirty="0">
                <a:solidFill>
                  <a:srgbClr val="000099"/>
                </a:solidFill>
              </a:rPr>
              <a:t>n)</a:t>
            </a:r>
            <a:r>
              <a:rPr lang="en-US" sz="1200" dirty="0"/>
              <a:t>       MC  ’97;   </a:t>
            </a:r>
            <a:r>
              <a:rPr lang="en-US" sz="1200" dirty="0" err="1"/>
              <a:t>E.Balkovsky</a:t>
            </a:r>
            <a:r>
              <a:rPr lang="en-US" sz="1200" dirty="0"/>
              <a:t>, VL ’98</a:t>
            </a:r>
          </a:p>
          <a:p>
            <a:pPr eaLnBrk="0" hangingPunct="0"/>
            <a:r>
              <a:rPr lang="en-US" sz="1200" dirty="0"/>
              <a:t> </a:t>
            </a:r>
            <a:r>
              <a:rPr lang="en-US" sz="1200" dirty="0" err="1">
                <a:solidFill>
                  <a:srgbClr val="9900FF"/>
                </a:solidFill>
              </a:rPr>
              <a:t>Lagrangian</a:t>
            </a:r>
            <a:r>
              <a:rPr lang="en-US" sz="1200" dirty="0">
                <a:solidFill>
                  <a:srgbClr val="9900FF"/>
                </a:solidFill>
              </a:rPr>
              <a:t> </a:t>
            </a:r>
            <a:r>
              <a:rPr lang="en-US" sz="1200" dirty="0" err="1">
                <a:solidFill>
                  <a:srgbClr val="9900FF"/>
                </a:solidFill>
              </a:rPr>
              <a:t>numerics</a:t>
            </a:r>
            <a:r>
              <a:rPr lang="en-US" sz="1200" dirty="0">
                <a:solidFill>
                  <a:srgbClr val="9900FF"/>
                </a:solidFill>
              </a:rPr>
              <a:t>                    </a:t>
            </a:r>
            <a:r>
              <a:rPr lang="en-US" sz="1200" dirty="0" err="1"/>
              <a:t>U.Frisch</a:t>
            </a:r>
            <a:r>
              <a:rPr lang="en-US" sz="1200" dirty="0"/>
              <a:t>, </a:t>
            </a:r>
            <a:r>
              <a:rPr lang="en-US" sz="1200" dirty="0" err="1"/>
              <a:t>A.Mazzino</a:t>
            </a:r>
            <a:r>
              <a:rPr lang="en-US" sz="1200" dirty="0"/>
              <a:t>, </a:t>
            </a:r>
            <a:r>
              <a:rPr lang="en-US" sz="1200" dirty="0" err="1"/>
              <a:t>M.Vergassola</a:t>
            </a:r>
            <a:r>
              <a:rPr lang="en-US" sz="1200" dirty="0"/>
              <a:t> ’99</a:t>
            </a:r>
            <a:r>
              <a:rPr lang="en-US" sz="1200" dirty="0">
                <a:solidFill>
                  <a:srgbClr val="9900FF"/>
                </a:solidFill>
              </a:rPr>
              <a:t>  </a:t>
            </a:r>
            <a:endParaRPr lang="en-US" sz="1200" dirty="0"/>
          </a:p>
        </p:txBody>
      </p:sp>
      <p:sp>
        <p:nvSpPr>
          <p:cNvPr id="16" name="Line 141"/>
          <p:cNvSpPr>
            <a:spLocks noChangeShapeType="1"/>
          </p:cNvSpPr>
          <p:nvPr/>
        </p:nvSpPr>
        <p:spPr bwMode="auto">
          <a:xfrm>
            <a:off x="0" y="5087937"/>
            <a:ext cx="9144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45"/>
          <p:cNvSpPr txBox="1">
            <a:spLocks noChangeArrowheads="1"/>
          </p:cNvSpPr>
          <p:nvPr/>
        </p:nvSpPr>
        <p:spPr bwMode="auto">
          <a:xfrm>
            <a:off x="6248400" y="5257800"/>
            <a:ext cx="2838450" cy="1465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CC0000"/>
                </a:solidFill>
              </a:rPr>
              <a:t>Fundamentally important!!!</a:t>
            </a:r>
          </a:p>
          <a:p>
            <a:pPr algn="ctr"/>
            <a:r>
              <a:rPr lang="en-US" i="1" dirty="0">
                <a:solidFill>
                  <a:srgbClr val="006600"/>
                </a:solidFill>
              </a:rPr>
              <a:t>First analytical confirmation</a:t>
            </a:r>
          </a:p>
          <a:p>
            <a:pPr algn="ctr"/>
            <a:r>
              <a:rPr lang="en-US" i="1" dirty="0">
                <a:solidFill>
                  <a:srgbClr val="000099"/>
                </a:solidFill>
              </a:rPr>
              <a:t>of </a:t>
            </a:r>
            <a:r>
              <a:rPr lang="en-US" i="1" dirty="0">
                <a:solidFill>
                  <a:srgbClr val="CC0000"/>
                </a:solidFill>
              </a:rPr>
              <a:t>anomalous scaling</a:t>
            </a:r>
            <a:r>
              <a:rPr lang="en-US" i="1" dirty="0">
                <a:solidFill>
                  <a:srgbClr val="000099"/>
                </a:solidFill>
              </a:rPr>
              <a:t> in</a:t>
            </a:r>
          </a:p>
          <a:p>
            <a:pPr algn="ctr"/>
            <a:r>
              <a:rPr lang="en-US" i="1" dirty="0">
                <a:solidFill>
                  <a:srgbClr val="000099"/>
                </a:solidFill>
              </a:rPr>
              <a:t>statistical hydrodynamics/</a:t>
            </a:r>
          </a:p>
          <a:p>
            <a:pPr algn="ctr"/>
            <a:r>
              <a:rPr lang="en-US" i="1" dirty="0">
                <a:solidFill>
                  <a:srgbClr val="CC0000"/>
                </a:solidFill>
              </a:rPr>
              <a:t>turbulence</a:t>
            </a:r>
          </a:p>
        </p:txBody>
      </p:sp>
      <p:pic>
        <p:nvPicPr>
          <p:cNvPr id="26" name="Picture 142" descr="scalar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"/>
            <a:ext cx="1828800" cy="180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627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Lagrangian phenomenology of Turbulence</a:t>
            </a:r>
            <a:endParaRPr lang="en-US" sz="24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257800" y="914400"/>
            <a:ext cx="3871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   </a:t>
            </a:r>
            <a:r>
              <a:rPr lang="en-US" sz="1600">
                <a:solidFill>
                  <a:srgbClr val="000099"/>
                </a:solidFill>
              </a:rPr>
              <a:t>velocity gradient tensor</a:t>
            </a:r>
          </a:p>
          <a:p>
            <a:pPr eaLnBrk="0" hangingPunct="0"/>
            <a:r>
              <a:rPr lang="en-US" sz="1600">
                <a:solidFill>
                  <a:srgbClr val="000099"/>
                </a:solidFill>
              </a:rPr>
              <a:t>coarse-grained over the blob</a:t>
            </a:r>
            <a:endParaRPr lang="en-US" sz="16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914400"/>
            <a:ext cx="1657350" cy="1552575"/>
            <a:chOff x="144" y="384"/>
            <a:chExt cx="1908" cy="1602"/>
          </a:xfrm>
        </p:grpSpPr>
        <p:pic>
          <p:nvPicPr>
            <p:cNvPr id="28679" name="Picture 7" descr="fig1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384"/>
              <a:ext cx="1908" cy="1602"/>
            </a:xfrm>
            <a:prstGeom prst="rect">
              <a:avLst/>
            </a:prstGeom>
            <a:noFill/>
          </p:spPr>
        </p:pic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44" y="720"/>
              <a:ext cx="1776" cy="1104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720" y="720"/>
              <a:ext cx="624" cy="1104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3200400" y="1041400"/>
          <a:ext cx="2132013" cy="1549400"/>
        </p:xfrm>
        <a:graphic>
          <a:graphicData uri="http://schemas.openxmlformats.org/presentationml/2006/ole">
            <p:oleObj spid="_x0000_s44034" name="Equation" r:id="rId5" imgW="1714320" imgH="1244520" progId="Equation.3">
              <p:embed/>
            </p:oleObj>
          </a:graphicData>
        </a:graphic>
      </p:graphicFrame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05400" y="2025650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tensor of inertia of the blob</a:t>
            </a:r>
            <a:endParaRPr lang="en-US" sz="160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971800" y="990600"/>
            <a:ext cx="4876800" cy="6858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971800" y="1828800"/>
            <a:ext cx="4876800" cy="838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i="1" u="sng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609600" y="3352800"/>
          <a:ext cx="3495675" cy="1249363"/>
        </p:xfrm>
        <a:graphic>
          <a:graphicData uri="http://schemas.openxmlformats.org/presentationml/2006/ole">
            <p:oleObj spid="_x0000_s44035" name="Equation" r:id="rId6" imgW="2679480" imgH="939600" progId="Equation.3">
              <p:embed/>
            </p:oleObj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52400" y="2743200"/>
            <a:ext cx="469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minimal model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verified against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DNS</a:t>
            </a:r>
            <a:r>
              <a:rPr lang="en-US" sz="2400"/>
              <a:t> 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029200" y="3276600"/>
            <a:ext cx="2465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Chertkov, Pumir, Shraiman  </a:t>
            </a:r>
          </a:p>
          <a:p>
            <a:pPr eaLnBrk="0" hangingPunct="0"/>
            <a:r>
              <a:rPr lang="en-US" sz="1600" dirty="0" smtClean="0"/>
              <a:t>    </a:t>
            </a:r>
            <a:r>
              <a:rPr lang="en-US" sz="1600" dirty="0" err="1" smtClean="0"/>
              <a:t>Phys.Fluids</a:t>
            </a:r>
            <a:r>
              <a:rPr lang="en-US" sz="1600" dirty="0"/>
              <a:t>. </a:t>
            </a:r>
            <a:r>
              <a:rPr lang="en-US" sz="1600" dirty="0" smtClean="0"/>
              <a:t>99 ++</a:t>
            </a:r>
            <a:endParaRPr lang="en-US" sz="1600" dirty="0"/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4495800" y="3048000"/>
            <a:ext cx="3352800" cy="990600"/>
          </a:xfrm>
          <a:prstGeom prst="ellips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267200" y="44196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Steady, isotropic Navier-Stokes turbulence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4114800" y="4267200"/>
            <a:ext cx="4495800" cy="685800"/>
          </a:xfrm>
          <a:prstGeom prst="ellips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152400" y="5410200"/>
            <a:ext cx="80865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 !!!</a:t>
            </a:r>
            <a:r>
              <a:rPr lang="en-US" sz="2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``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Derive” it … or Falsify</a:t>
            </a: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lang="en-US" sz="2400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 </a:t>
            </a:r>
            <a:r>
              <a:rPr lang="en-US" sz="24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Lagrangian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Large-Eddy Simulations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V="1">
            <a:off x="6172200" y="4038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7010400" y="22860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QM approx. to FT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0" y="4724400"/>
            <a:ext cx="378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Intermittency:</a:t>
            </a:r>
            <a:r>
              <a:rPr lang="en-US" sz="1600"/>
              <a:t> </a:t>
            </a:r>
            <a:r>
              <a:rPr lang="en-US" sz="1600">
                <a:solidFill>
                  <a:srgbClr val="000099"/>
                </a:solidFill>
              </a:rPr>
              <a:t>structures</a:t>
            </a:r>
            <a:r>
              <a:rPr lang="en-US" sz="1600"/>
              <a:t>         </a:t>
            </a:r>
            <a:r>
              <a:rPr lang="en-US" sz="1600">
                <a:solidFill>
                  <a:srgbClr val="006600"/>
                </a:solidFill>
              </a:rPr>
              <a:t>corr.functions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4724400"/>
            <a:ext cx="3733800" cy="381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2133600" y="4876800"/>
            <a:ext cx="381000" cy="762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V="1">
            <a:off x="0" y="5181600"/>
            <a:ext cx="9144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72214" y="2743200"/>
            <a:ext cx="137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 action="ppaction://hlinksldjump"/>
              </a:rPr>
              <a:t>* motivation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0400" y="4114800"/>
            <a:ext cx="10100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stochastic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3848100" y="40005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rot="10800000" flipV="1">
            <a:off x="2590800" y="4284076"/>
            <a:ext cx="609600" cy="593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62458" y="3124200"/>
            <a:ext cx="97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 action="ppaction://hlinksldjump"/>
              </a:rPr>
              <a:t>*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0"/>
            <a:ext cx="7689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C0000"/>
                </a:solidFill>
              </a:rPr>
              <a:t>And after all … why “</a:t>
            </a:r>
            <a:r>
              <a:rPr lang="en-US" sz="3200" b="1" i="1" u="sng" dirty="0" err="1">
                <a:solidFill>
                  <a:srgbClr val="CC0000"/>
                </a:solidFill>
              </a:rPr>
              <a:t>Lagrangian</a:t>
            </a:r>
            <a:r>
              <a:rPr lang="en-US" sz="3200" b="1" i="1" u="sng" dirty="0">
                <a:solidFill>
                  <a:srgbClr val="CC0000"/>
                </a:solidFill>
              </a:rPr>
              <a:t>”</a:t>
            </a:r>
            <a:r>
              <a:rPr lang="en-US" sz="3200" b="1" u="sng" dirty="0">
                <a:solidFill>
                  <a:srgbClr val="CC0000"/>
                </a:solidFill>
              </a:rPr>
              <a:t> is so hot?!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568950" y="1295400"/>
            <a:ext cx="28907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Soap-film 2d-turbulence:</a:t>
            </a:r>
          </a:p>
          <a:p>
            <a:r>
              <a:rPr lang="en-US" dirty="0"/>
              <a:t>R. </a:t>
            </a:r>
            <a:r>
              <a:rPr lang="en-US" dirty="0" err="1"/>
              <a:t>Ecke</a:t>
            </a:r>
            <a:r>
              <a:rPr lang="en-US" dirty="0"/>
              <a:t>, M. Riviera, B. Daniel </a:t>
            </a:r>
          </a:p>
          <a:p>
            <a:r>
              <a:rPr lang="en-US" dirty="0" smtClean="0"/>
              <a:t>MPA/CNLS </a:t>
            </a:r>
            <a:r>
              <a:rPr lang="en-US" dirty="0"/>
              <a:t>– Los Alamos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553200" y="6172200"/>
            <a:ext cx="2376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“The life and legacy of</a:t>
            </a:r>
          </a:p>
          <a:p>
            <a:r>
              <a:rPr lang="en-US" sz="1600">
                <a:solidFill>
                  <a:srgbClr val="CC0000"/>
                </a:solidFill>
              </a:rPr>
              <a:t>G.I. Taylor”,</a:t>
            </a:r>
            <a:r>
              <a:rPr lang="en-US" sz="1600"/>
              <a:t>  G. Batchelor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-3175" y="3962400"/>
            <a:ext cx="4575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High-speed digital cameras,</a:t>
            </a:r>
          </a:p>
          <a:p>
            <a:pPr algn="ctr"/>
            <a:r>
              <a:rPr lang="en-US"/>
              <a:t>Promise of particle-image-velocimetry (PIV)</a:t>
            </a:r>
          </a:p>
          <a:p>
            <a:pPr algn="ctr"/>
            <a:r>
              <a:rPr lang="en-US"/>
              <a:t>Powefull computers+PIV -&gt; Lagr.Particle. Traj.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038350" y="3581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Now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715000" y="4037013"/>
            <a:ext cx="2127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Promise (idea)  of </a:t>
            </a:r>
          </a:p>
          <a:p>
            <a:pPr algn="ctr"/>
            <a:r>
              <a:rPr lang="en-US"/>
              <a:t>hot wire anemometer</a:t>
            </a:r>
          </a:p>
          <a:p>
            <a:pPr algn="ctr"/>
            <a:r>
              <a:rPr lang="en-US"/>
              <a:t>(single-point meas.)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321425" y="35814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1930s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013325" y="491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410200" y="5292725"/>
            <a:ext cx="3173413" cy="6604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/>
              <a:t>Taylor, von Karman-Howarth, </a:t>
            </a:r>
          </a:p>
          <a:p>
            <a:pPr algn="just"/>
            <a:r>
              <a:rPr lang="en-US"/>
              <a:t>Kolmogorov-Obukhov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5334000" y="3962400"/>
            <a:ext cx="2895600" cy="10668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6781800" y="5029200"/>
            <a:ext cx="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962400"/>
            <a:ext cx="4572000" cy="10668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2286000" y="5029200"/>
            <a:ext cx="0" cy="381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873250" y="5181600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…</a:t>
            </a:r>
          </a:p>
        </p:txBody>
      </p:sp>
      <p:sp>
        <p:nvSpPr>
          <p:cNvPr id="20" name="AutoShape 7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676400" y="1371600"/>
            <a:ext cx="661988" cy="661988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0"/>
            <a:ext cx="6293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Fundamentals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 turbulence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3600" u="none" dirty="0">
              <a:solidFill>
                <a:srgbClr val="FF0000"/>
              </a:solidFill>
              <a:effectLst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838200"/>
            <a:ext cx="8991600" cy="1565275"/>
            <a:chOff x="96" y="528"/>
            <a:chExt cx="5664" cy="986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96" y="528"/>
              <a:ext cx="20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u="none">
                  <a:solidFill>
                    <a:srgbClr val="008000"/>
                  </a:solidFill>
                  <a:effectLst/>
                </a:rPr>
                <a:t>   </a:t>
              </a:r>
              <a:r>
                <a:rPr lang="en-US">
                  <a:solidFill>
                    <a:srgbClr val="008000"/>
                  </a:solidFill>
                  <a:effectLst/>
                </a:rPr>
                <a:t>Kolmogorov  4/5  law</a:t>
              </a:r>
              <a:endParaRPr lang="en-US" u="none">
                <a:solidFill>
                  <a:srgbClr val="008000"/>
                </a:solidFill>
                <a:effectLst/>
              </a:endParaRPr>
            </a:p>
          </p:txBody>
        </p:sp>
        <p:graphicFrame>
          <p:nvGraphicFramePr>
            <p:cNvPr id="24578" name="Object 1026"/>
            <p:cNvGraphicFramePr>
              <a:graphicFrameLocks noChangeAspect="1"/>
            </p:cNvGraphicFramePr>
            <p:nvPr/>
          </p:nvGraphicFramePr>
          <p:xfrm>
            <a:off x="2208" y="528"/>
            <a:ext cx="3552" cy="986"/>
          </p:xfrm>
          <a:graphic>
            <a:graphicData uri="http://schemas.openxmlformats.org/presentationml/2006/ole">
              <p:oleObj spid="_x0000_s36868" name="Equation" r:id="rId4" imgW="2743200" imgH="761760" progId="Equation.3">
                <p:embed/>
              </p:oleObj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2819400"/>
            <a:ext cx="8001000" cy="1066800"/>
            <a:chOff x="144" y="1776"/>
            <a:chExt cx="5040" cy="672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4" y="1850"/>
              <a:ext cx="15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u="none">
                  <a:solidFill>
                    <a:srgbClr val="000099"/>
                  </a:solidFill>
                  <a:effectLst/>
                </a:rPr>
                <a:t>    </a:t>
              </a:r>
              <a:r>
                <a:rPr lang="en-US">
                  <a:solidFill>
                    <a:srgbClr val="000099"/>
                  </a:solidFill>
                  <a:effectLst/>
                </a:rPr>
                <a:t>Richardson law</a:t>
              </a:r>
              <a:endParaRPr lang="en-US" u="none">
                <a:solidFill>
                  <a:srgbClr val="000099"/>
                </a:solidFill>
                <a:effectLst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368" y="1776"/>
              <a:ext cx="816" cy="672"/>
              <a:chOff x="3552" y="1776"/>
              <a:chExt cx="1248" cy="1270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auto">
              <a:xfrm>
                <a:off x="3552" y="1776"/>
                <a:ext cx="650" cy="912"/>
              </a:xfrm>
              <a:custGeom>
                <a:avLst/>
                <a:gdLst/>
                <a:ahLst/>
                <a:cxnLst>
                  <a:cxn ang="0">
                    <a:pos x="594" y="646"/>
                  </a:cxn>
                  <a:cxn ang="0">
                    <a:pos x="618" y="631"/>
                  </a:cxn>
                  <a:cxn ang="0">
                    <a:pos x="649" y="529"/>
                  </a:cxn>
                  <a:cxn ang="0">
                    <a:pos x="641" y="483"/>
                  </a:cxn>
                  <a:cxn ang="0">
                    <a:pos x="283" y="381"/>
                  </a:cxn>
                  <a:cxn ang="0">
                    <a:pos x="236" y="576"/>
                  </a:cxn>
                  <a:cxn ang="0">
                    <a:pos x="244" y="631"/>
                  </a:cxn>
                  <a:cxn ang="0">
                    <a:pos x="368" y="678"/>
                  </a:cxn>
                  <a:cxn ang="0">
                    <a:pos x="384" y="771"/>
                  </a:cxn>
                  <a:cxn ang="0">
                    <a:pos x="135" y="833"/>
                  </a:cxn>
                  <a:cxn ang="0">
                    <a:pos x="49" y="794"/>
                  </a:cxn>
                  <a:cxn ang="0">
                    <a:pos x="18" y="670"/>
                  </a:cxn>
                  <a:cxn ang="0">
                    <a:pos x="49" y="623"/>
                  </a:cxn>
                  <a:cxn ang="0">
                    <a:pos x="96" y="576"/>
                  </a:cxn>
                  <a:cxn ang="0">
                    <a:pos x="119" y="428"/>
                  </a:cxn>
                  <a:cxn ang="0">
                    <a:pos x="329" y="327"/>
                  </a:cxn>
                  <a:cxn ang="0">
                    <a:pos x="400" y="311"/>
                  </a:cxn>
                  <a:cxn ang="0">
                    <a:pos x="423" y="241"/>
                  </a:cxn>
                  <a:cxn ang="0">
                    <a:pos x="407" y="194"/>
                  </a:cxn>
                  <a:cxn ang="0">
                    <a:pos x="400" y="171"/>
                  </a:cxn>
                  <a:cxn ang="0">
                    <a:pos x="423" y="0"/>
                  </a:cxn>
                </a:cxnLst>
                <a:rect l="0" t="0" r="r" b="b"/>
                <a:pathLst>
                  <a:path w="650" h="912">
                    <a:moveTo>
                      <a:pt x="594" y="646"/>
                    </a:moveTo>
                    <a:cubicBezTo>
                      <a:pt x="602" y="641"/>
                      <a:pt x="613" y="639"/>
                      <a:pt x="618" y="631"/>
                    </a:cubicBezTo>
                    <a:cubicBezTo>
                      <a:pt x="631" y="610"/>
                      <a:pt x="643" y="554"/>
                      <a:pt x="649" y="529"/>
                    </a:cubicBezTo>
                    <a:cubicBezTo>
                      <a:pt x="646" y="514"/>
                      <a:pt x="650" y="495"/>
                      <a:pt x="641" y="483"/>
                    </a:cubicBezTo>
                    <a:cubicBezTo>
                      <a:pt x="569" y="388"/>
                      <a:pt x="386" y="394"/>
                      <a:pt x="283" y="381"/>
                    </a:cubicBezTo>
                    <a:cubicBezTo>
                      <a:pt x="270" y="445"/>
                      <a:pt x="257" y="514"/>
                      <a:pt x="236" y="576"/>
                    </a:cubicBezTo>
                    <a:cubicBezTo>
                      <a:pt x="275" y="635"/>
                      <a:pt x="235" y="562"/>
                      <a:pt x="244" y="631"/>
                    </a:cubicBezTo>
                    <a:cubicBezTo>
                      <a:pt x="250" y="676"/>
                      <a:pt x="335" y="672"/>
                      <a:pt x="368" y="678"/>
                    </a:cubicBezTo>
                    <a:cubicBezTo>
                      <a:pt x="415" y="707"/>
                      <a:pt x="400" y="724"/>
                      <a:pt x="384" y="771"/>
                    </a:cubicBezTo>
                    <a:cubicBezTo>
                      <a:pt x="368" y="912"/>
                      <a:pt x="396" y="871"/>
                      <a:pt x="135" y="833"/>
                    </a:cubicBezTo>
                    <a:cubicBezTo>
                      <a:pt x="104" y="829"/>
                      <a:pt x="49" y="794"/>
                      <a:pt x="49" y="794"/>
                    </a:cubicBezTo>
                    <a:cubicBezTo>
                      <a:pt x="26" y="748"/>
                      <a:pt x="0" y="721"/>
                      <a:pt x="18" y="670"/>
                    </a:cubicBezTo>
                    <a:cubicBezTo>
                      <a:pt x="20" y="665"/>
                      <a:pt x="46" y="627"/>
                      <a:pt x="49" y="623"/>
                    </a:cubicBezTo>
                    <a:cubicBezTo>
                      <a:pt x="64" y="607"/>
                      <a:pt x="96" y="576"/>
                      <a:pt x="96" y="576"/>
                    </a:cubicBezTo>
                    <a:cubicBezTo>
                      <a:pt x="113" y="528"/>
                      <a:pt x="98" y="475"/>
                      <a:pt x="119" y="428"/>
                    </a:cubicBezTo>
                    <a:cubicBezTo>
                      <a:pt x="147" y="364"/>
                      <a:pt x="272" y="339"/>
                      <a:pt x="329" y="327"/>
                    </a:cubicBezTo>
                    <a:cubicBezTo>
                      <a:pt x="353" y="322"/>
                      <a:pt x="376" y="316"/>
                      <a:pt x="400" y="311"/>
                    </a:cubicBezTo>
                    <a:cubicBezTo>
                      <a:pt x="432" y="290"/>
                      <a:pt x="435" y="279"/>
                      <a:pt x="423" y="241"/>
                    </a:cubicBezTo>
                    <a:cubicBezTo>
                      <a:pt x="418" y="225"/>
                      <a:pt x="412" y="210"/>
                      <a:pt x="407" y="194"/>
                    </a:cubicBezTo>
                    <a:cubicBezTo>
                      <a:pt x="404" y="186"/>
                      <a:pt x="400" y="171"/>
                      <a:pt x="400" y="171"/>
                    </a:cubicBezTo>
                    <a:cubicBezTo>
                      <a:pt x="439" y="112"/>
                      <a:pt x="423" y="88"/>
                      <a:pt x="423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auto">
              <a:xfrm>
                <a:off x="4305" y="2130"/>
                <a:ext cx="495" cy="916"/>
              </a:xfrm>
              <a:custGeom>
                <a:avLst/>
                <a:gdLst/>
                <a:ahLst/>
                <a:cxnLst>
                  <a:cxn ang="0">
                    <a:pos x="28" y="417"/>
                  </a:cxn>
                  <a:cxn ang="0">
                    <a:pos x="300" y="386"/>
                  </a:cxn>
                  <a:cxn ang="0">
                    <a:pos x="246" y="168"/>
                  </a:cxn>
                  <a:cxn ang="0">
                    <a:pos x="184" y="106"/>
                  </a:cxn>
                  <a:cxn ang="0">
                    <a:pos x="98" y="43"/>
                  </a:cxn>
                  <a:cxn ang="0">
                    <a:pos x="261" y="36"/>
                  </a:cxn>
                  <a:cxn ang="0">
                    <a:pos x="355" y="59"/>
                  </a:cxn>
                  <a:cxn ang="0">
                    <a:pos x="394" y="106"/>
                  </a:cxn>
                  <a:cxn ang="0">
                    <a:pos x="402" y="129"/>
                  </a:cxn>
                  <a:cxn ang="0">
                    <a:pos x="425" y="152"/>
                  </a:cxn>
                  <a:cxn ang="0">
                    <a:pos x="441" y="223"/>
                  </a:cxn>
                  <a:cxn ang="0">
                    <a:pos x="495" y="589"/>
                  </a:cxn>
                  <a:cxn ang="0">
                    <a:pos x="332" y="667"/>
                  </a:cxn>
                  <a:cxn ang="0">
                    <a:pos x="145" y="659"/>
                  </a:cxn>
                  <a:cxn ang="0">
                    <a:pos x="43" y="651"/>
                  </a:cxn>
                  <a:cxn ang="0">
                    <a:pos x="20" y="721"/>
                  </a:cxn>
                  <a:cxn ang="0">
                    <a:pos x="12" y="745"/>
                  </a:cxn>
                  <a:cxn ang="0">
                    <a:pos x="35" y="831"/>
                  </a:cxn>
                  <a:cxn ang="0">
                    <a:pos x="51" y="877"/>
                  </a:cxn>
                  <a:cxn ang="0">
                    <a:pos x="199" y="916"/>
                  </a:cxn>
                  <a:cxn ang="0">
                    <a:pos x="254" y="862"/>
                  </a:cxn>
                  <a:cxn ang="0">
                    <a:pos x="308" y="838"/>
                  </a:cxn>
                  <a:cxn ang="0">
                    <a:pos x="472" y="846"/>
                  </a:cxn>
                  <a:cxn ang="0">
                    <a:pos x="487" y="869"/>
                  </a:cxn>
                </a:cxnLst>
                <a:rect l="0" t="0" r="r" b="b"/>
                <a:pathLst>
                  <a:path w="495" h="916">
                    <a:moveTo>
                      <a:pt x="28" y="417"/>
                    </a:moveTo>
                    <a:cubicBezTo>
                      <a:pt x="119" y="415"/>
                      <a:pt x="300" y="477"/>
                      <a:pt x="300" y="386"/>
                    </a:cubicBezTo>
                    <a:cubicBezTo>
                      <a:pt x="300" y="337"/>
                      <a:pt x="281" y="206"/>
                      <a:pt x="246" y="168"/>
                    </a:cubicBezTo>
                    <a:cubicBezTo>
                      <a:pt x="226" y="146"/>
                      <a:pt x="206" y="125"/>
                      <a:pt x="184" y="106"/>
                    </a:cubicBezTo>
                    <a:cubicBezTo>
                      <a:pt x="157" y="83"/>
                      <a:pt x="98" y="43"/>
                      <a:pt x="98" y="43"/>
                    </a:cubicBezTo>
                    <a:cubicBezTo>
                      <a:pt x="141" y="0"/>
                      <a:pt x="205" y="29"/>
                      <a:pt x="261" y="36"/>
                    </a:cubicBezTo>
                    <a:cubicBezTo>
                      <a:pt x="292" y="46"/>
                      <a:pt x="326" y="45"/>
                      <a:pt x="355" y="59"/>
                    </a:cubicBezTo>
                    <a:cubicBezTo>
                      <a:pt x="373" y="68"/>
                      <a:pt x="380" y="91"/>
                      <a:pt x="394" y="106"/>
                    </a:cubicBezTo>
                    <a:cubicBezTo>
                      <a:pt x="397" y="114"/>
                      <a:pt x="397" y="122"/>
                      <a:pt x="402" y="129"/>
                    </a:cubicBezTo>
                    <a:cubicBezTo>
                      <a:pt x="408" y="138"/>
                      <a:pt x="421" y="142"/>
                      <a:pt x="425" y="152"/>
                    </a:cubicBezTo>
                    <a:cubicBezTo>
                      <a:pt x="435" y="174"/>
                      <a:pt x="433" y="200"/>
                      <a:pt x="441" y="223"/>
                    </a:cubicBezTo>
                    <a:cubicBezTo>
                      <a:pt x="451" y="362"/>
                      <a:pt x="464" y="461"/>
                      <a:pt x="495" y="589"/>
                    </a:cubicBezTo>
                    <a:cubicBezTo>
                      <a:pt x="477" y="693"/>
                      <a:pt x="468" y="659"/>
                      <a:pt x="332" y="667"/>
                    </a:cubicBezTo>
                    <a:cubicBezTo>
                      <a:pt x="270" y="664"/>
                      <a:pt x="207" y="665"/>
                      <a:pt x="145" y="659"/>
                    </a:cubicBezTo>
                    <a:cubicBezTo>
                      <a:pt x="35" y="649"/>
                      <a:pt x="100" y="632"/>
                      <a:pt x="43" y="651"/>
                    </a:cubicBezTo>
                    <a:cubicBezTo>
                      <a:pt x="35" y="674"/>
                      <a:pt x="28" y="698"/>
                      <a:pt x="20" y="721"/>
                    </a:cubicBezTo>
                    <a:cubicBezTo>
                      <a:pt x="17" y="729"/>
                      <a:pt x="12" y="745"/>
                      <a:pt x="12" y="745"/>
                    </a:cubicBezTo>
                    <a:cubicBezTo>
                      <a:pt x="34" y="808"/>
                      <a:pt x="0" y="708"/>
                      <a:pt x="35" y="831"/>
                    </a:cubicBezTo>
                    <a:cubicBezTo>
                      <a:pt x="39" y="847"/>
                      <a:pt x="37" y="869"/>
                      <a:pt x="51" y="877"/>
                    </a:cubicBezTo>
                    <a:cubicBezTo>
                      <a:pt x="96" y="901"/>
                      <a:pt x="151" y="899"/>
                      <a:pt x="199" y="916"/>
                    </a:cubicBezTo>
                    <a:cubicBezTo>
                      <a:pt x="255" y="901"/>
                      <a:pt x="219" y="897"/>
                      <a:pt x="254" y="862"/>
                    </a:cubicBezTo>
                    <a:cubicBezTo>
                      <a:pt x="273" y="843"/>
                      <a:pt x="283" y="844"/>
                      <a:pt x="308" y="838"/>
                    </a:cubicBezTo>
                    <a:cubicBezTo>
                      <a:pt x="363" y="841"/>
                      <a:pt x="418" y="837"/>
                      <a:pt x="472" y="846"/>
                    </a:cubicBezTo>
                    <a:cubicBezTo>
                      <a:pt x="481" y="848"/>
                      <a:pt x="487" y="869"/>
                      <a:pt x="487" y="869"/>
                    </a:cubicBezTo>
                  </a:path>
                </a:pathLst>
              </a:custGeom>
              <a:noFill/>
              <a:ln w="9525">
                <a:solidFill>
                  <a:srgbClr val="000099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577" name="Object 1025"/>
            <p:cNvGraphicFramePr>
              <a:graphicFrameLocks noChangeAspect="1"/>
            </p:cNvGraphicFramePr>
            <p:nvPr/>
          </p:nvGraphicFramePr>
          <p:xfrm>
            <a:off x="2688" y="1968"/>
            <a:ext cx="1000" cy="360"/>
          </p:xfrm>
          <a:graphic>
            <a:graphicData uri="http://schemas.openxmlformats.org/presentationml/2006/ole">
              <p:oleObj spid="_x0000_s36867" name="Equation" r:id="rId5" imgW="736560" imgH="266400" progId="Equation.3">
                <p:embed/>
              </p:oleObj>
            </a:graphicData>
          </a:graphic>
        </p:graphicFrame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88925" y="4537075"/>
            <a:ext cx="7712075" cy="2382838"/>
            <a:chOff x="182" y="2858"/>
            <a:chExt cx="4858" cy="1501"/>
          </a:xfrm>
        </p:grpSpPr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1622" y="3033"/>
              <a:ext cx="1885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i="1" u="none">
                  <a:solidFill>
                    <a:srgbClr val="009900"/>
                  </a:solidFill>
                  <a:effectLst/>
                </a:rPr>
                <a:t>              rare     events</a:t>
              </a:r>
            </a:p>
            <a:p>
              <a:pPr>
                <a:lnSpc>
                  <a:spcPct val="200000"/>
                </a:lnSpc>
                <a:buFontTx/>
                <a:buChar char="•"/>
              </a:pPr>
              <a:r>
                <a:rPr lang="en-US" sz="2000" i="1" u="none">
                  <a:solidFill>
                    <a:srgbClr val="CC0066"/>
                  </a:solidFill>
                  <a:effectLst/>
                </a:rPr>
                <a:t>  </a:t>
              </a:r>
            </a:p>
            <a:p>
              <a:pPr>
                <a:lnSpc>
                  <a:spcPct val="180000"/>
                </a:lnSpc>
                <a:buFontTx/>
                <a:buChar char="•"/>
              </a:pPr>
              <a:r>
                <a:rPr lang="en-US" sz="2000" i="1" u="none">
                  <a:solidFill>
                    <a:srgbClr val="000099"/>
                  </a:solidFill>
                  <a:effectLst/>
                </a:rPr>
                <a:t>            more    (structures)</a:t>
              </a:r>
            </a:p>
            <a:p>
              <a:pPr>
                <a:lnSpc>
                  <a:spcPct val="180000"/>
                </a:lnSpc>
                <a:buFontTx/>
                <a:buChar char="•"/>
              </a:pPr>
              <a:endParaRPr lang="en-US" sz="2000" i="1" u="none">
                <a:solidFill>
                  <a:srgbClr val="009900"/>
                </a:solidFill>
                <a:effectLst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2" y="2858"/>
              <a:ext cx="4858" cy="865"/>
              <a:chOff x="182" y="2858"/>
              <a:chExt cx="4858" cy="865"/>
            </a:xfrm>
          </p:grpSpPr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182" y="2858"/>
                <a:ext cx="14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u="none">
                    <a:solidFill>
                      <a:srgbClr val="CC0066"/>
                    </a:solidFill>
                    <a:effectLst/>
                  </a:rPr>
                  <a:t>    </a:t>
                </a:r>
                <a:r>
                  <a:rPr lang="en-US">
                    <a:solidFill>
                      <a:srgbClr val="CC0066"/>
                    </a:solidFill>
                    <a:effectLst/>
                  </a:rPr>
                  <a:t>Intermittency</a:t>
                </a:r>
                <a:endParaRPr lang="en-US" u="none">
                  <a:solidFill>
                    <a:srgbClr val="CC0066"/>
                  </a:solidFill>
                  <a:effectLst/>
                </a:endParaRPr>
              </a:p>
            </p:txBody>
          </p:sp>
          <p:graphicFrame>
            <p:nvGraphicFramePr>
              <p:cNvPr id="24576" name="Object 1024"/>
              <p:cNvGraphicFramePr>
                <a:graphicFrameLocks noChangeAspect="1"/>
              </p:cNvGraphicFramePr>
              <p:nvPr/>
            </p:nvGraphicFramePr>
            <p:xfrm>
              <a:off x="1920" y="3264"/>
              <a:ext cx="3120" cy="459"/>
            </p:xfrm>
            <a:graphic>
              <a:graphicData uri="http://schemas.openxmlformats.org/presentationml/2006/ole">
                <p:oleObj spid="_x0000_s36866" name="Equation" r:id="rId6" imgW="2247840" imgH="33012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95600" y="-50800"/>
            <a:ext cx="3328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</a:rPr>
              <a:t>Less known facts</a:t>
            </a:r>
            <a:endParaRPr lang="en-US" sz="3600" u="none" dirty="0">
              <a:solidFill>
                <a:srgbClr val="FF0000"/>
              </a:solidFill>
              <a:effectLst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55725" y="700088"/>
            <a:ext cx="276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  <a:effectLst/>
              </a:rPr>
              <a:t>Restricted Euler equation</a:t>
            </a:r>
            <a:endParaRPr lang="en-US" sz="2000">
              <a:effectLst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34200" y="762000"/>
            <a:ext cx="1790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u="none">
                <a:effectLst/>
              </a:rPr>
              <a:t>Viellefosse   ‘84</a:t>
            </a:r>
          </a:p>
          <a:p>
            <a:r>
              <a:rPr lang="en-US" sz="1800" u="none">
                <a:effectLst/>
              </a:rPr>
              <a:t>Leorat   ‘75</a:t>
            </a:r>
          </a:p>
          <a:p>
            <a:r>
              <a:rPr lang="en-US" sz="1800" u="none">
                <a:effectLst/>
              </a:rPr>
              <a:t>Cantwell  ‘92,’93</a:t>
            </a:r>
            <a:endParaRPr lang="en-US" sz="1800" u="none">
              <a:solidFill>
                <a:srgbClr val="009900"/>
              </a:solidFill>
              <a:effectLst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" y="1143000"/>
            <a:ext cx="4419600" cy="990600"/>
            <a:chOff x="48" y="720"/>
            <a:chExt cx="2784" cy="624"/>
          </a:xfrm>
        </p:grpSpPr>
        <p:graphicFrame>
          <p:nvGraphicFramePr>
            <p:cNvPr id="25604" name="Object 2052"/>
            <p:cNvGraphicFramePr>
              <a:graphicFrameLocks noChangeAspect="1"/>
            </p:cNvGraphicFramePr>
            <p:nvPr/>
          </p:nvGraphicFramePr>
          <p:xfrm>
            <a:off x="144" y="768"/>
            <a:ext cx="2640" cy="458"/>
          </p:xfrm>
          <a:graphic>
            <a:graphicData uri="http://schemas.openxmlformats.org/presentationml/2006/ole">
              <p:oleObj spid="_x0000_s37894" name="Equation" r:id="rId4" imgW="1168200" imgH="253800" progId="Equation.3">
                <p:embed/>
              </p:oleObj>
            </a:graphicData>
          </a:graphic>
        </p:graphicFrame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48" y="720"/>
              <a:ext cx="1728" cy="6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1968" y="768"/>
              <a:ext cx="864" cy="528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6200" y="1905000"/>
            <a:ext cx="3200400" cy="3581400"/>
            <a:chOff x="48" y="1200"/>
            <a:chExt cx="2016" cy="2256"/>
          </a:xfrm>
        </p:grpSpPr>
        <p:graphicFrame>
          <p:nvGraphicFramePr>
            <p:cNvPr id="25602" name="Object 2050"/>
            <p:cNvGraphicFramePr>
              <a:graphicFrameLocks noChangeAspect="1"/>
            </p:cNvGraphicFramePr>
            <p:nvPr/>
          </p:nvGraphicFramePr>
          <p:xfrm>
            <a:off x="84" y="1728"/>
            <a:ext cx="1884" cy="733"/>
          </p:xfrm>
          <a:graphic>
            <a:graphicData uri="http://schemas.openxmlformats.org/presentationml/2006/ole">
              <p:oleObj spid="_x0000_s37892" name="Equation" r:id="rId5" imgW="1257120" imgH="431640" progId="Equation.3">
                <p:embed/>
              </p:oleObj>
            </a:graphicData>
          </a:graphic>
        </p:graphicFrame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8" y="1776"/>
              <a:ext cx="960" cy="7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480" y="134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1200" y="1536"/>
              <a:ext cx="864" cy="1152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03" name="Object 2051"/>
            <p:cNvGraphicFramePr>
              <a:graphicFrameLocks noChangeAspect="1"/>
            </p:cNvGraphicFramePr>
            <p:nvPr/>
          </p:nvGraphicFramePr>
          <p:xfrm>
            <a:off x="144" y="2899"/>
            <a:ext cx="1680" cy="557"/>
          </p:xfrm>
          <a:graphic>
            <a:graphicData uri="http://schemas.openxmlformats.org/presentationml/2006/ole">
              <p:oleObj spid="_x0000_s37893" name="Equation" r:id="rId6" imgW="1447560" imgH="482400" progId="Equation.3">
                <p:embed/>
              </p:oleObj>
            </a:graphicData>
          </a:graphic>
        </p:graphicFrame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1722" y="1200"/>
              <a:ext cx="335" cy="354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62" y="234"/>
                </a:cxn>
                <a:cxn ang="0">
                  <a:pos x="24" y="304"/>
                </a:cxn>
                <a:cxn ang="0">
                  <a:pos x="0" y="351"/>
                </a:cxn>
              </a:cxnLst>
              <a:rect l="0" t="0" r="r" b="b"/>
              <a:pathLst>
                <a:path w="335" h="354">
                  <a:moveTo>
                    <a:pt x="335" y="0"/>
                  </a:moveTo>
                  <a:cubicBezTo>
                    <a:pt x="225" y="49"/>
                    <a:pt x="129" y="134"/>
                    <a:pt x="62" y="234"/>
                  </a:cubicBezTo>
                  <a:cubicBezTo>
                    <a:pt x="47" y="256"/>
                    <a:pt x="34" y="280"/>
                    <a:pt x="24" y="304"/>
                  </a:cubicBezTo>
                  <a:cubicBezTo>
                    <a:pt x="2" y="354"/>
                    <a:pt x="25" y="351"/>
                    <a:pt x="0" y="351"/>
                  </a:cubicBezTo>
                </a:path>
              </a:pathLst>
            </a:custGeom>
            <a:noFill/>
            <a:ln w="50800">
              <a:solidFill>
                <a:srgbClr val="0099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00400" y="1905000"/>
            <a:ext cx="1981200" cy="1219200"/>
            <a:chOff x="2016" y="1200"/>
            <a:chExt cx="1248" cy="768"/>
          </a:xfrm>
        </p:grpSpPr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2064" y="1440"/>
              <a:ext cx="11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effectLst/>
                </a:rPr>
                <a:t>  </a:t>
              </a:r>
              <a:r>
                <a:rPr lang="en-US" sz="1800" u="none">
                  <a:solidFill>
                    <a:srgbClr val="000099"/>
                  </a:solidFill>
                  <a:effectLst/>
                </a:rPr>
                <a:t>Isotropic,  </a:t>
              </a:r>
              <a:r>
                <a:rPr lang="en-US" sz="1800" u="none">
                  <a:solidFill>
                    <a:srgbClr val="CC0066"/>
                  </a:solidFill>
                  <a:effectLst/>
                </a:rPr>
                <a:t>local</a:t>
              </a:r>
              <a:endParaRPr lang="en-US" sz="1800" u="none">
                <a:effectLst/>
              </a:endParaRPr>
            </a:p>
            <a:p>
              <a:r>
                <a:rPr lang="en-US" sz="1800" u="none">
                  <a:effectLst/>
                </a:rPr>
                <a:t>(Draconian appr.)</a:t>
              </a:r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2016" y="1344"/>
              <a:ext cx="1248" cy="624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2018" y="1200"/>
              <a:ext cx="55" cy="420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24" y="171"/>
                </a:cxn>
                <a:cxn ang="0">
                  <a:pos x="39" y="54"/>
                </a:cxn>
                <a:cxn ang="0">
                  <a:pos x="55" y="0"/>
                </a:cxn>
              </a:cxnLst>
              <a:rect l="0" t="0" r="r" b="b"/>
              <a:pathLst>
                <a:path w="55" h="420">
                  <a:moveTo>
                    <a:pt x="0" y="420"/>
                  </a:moveTo>
                  <a:cubicBezTo>
                    <a:pt x="30" y="333"/>
                    <a:pt x="18" y="286"/>
                    <a:pt x="24" y="171"/>
                  </a:cubicBezTo>
                  <a:cubicBezTo>
                    <a:pt x="26" y="135"/>
                    <a:pt x="31" y="91"/>
                    <a:pt x="39" y="54"/>
                  </a:cubicBezTo>
                  <a:cubicBezTo>
                    <a:pt x="43" y="36"/>
                    <a:pt x="55" y="0"/>
                    <a:pt x="55" y="0"/>
                  </a:cubicBezTo>
                </a:path>
              </a:pathLst>
            </a:custGeom>
            <a:solidFill>
              <a:srgbClr val="009900"/>
            </a:solidFill>
            <a:ln w="50800">
              <a:solidFill>
                <a:srgbClr val="0099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371850" y="2438400"/>
            <a:ext cx="6000750" cy="4341813"/>
            <a:chOff x="2124" y="1536"/>
            <a:chExt cx="3780" cy="2735"/>
          </a:xfrm>
        </p:grpSpPr>
        <p:graphicFrame>
          <p:nvGraphicFramePr>
            <p:cNvPr id="25600" name="Object 2048"/>
            <p:cNvGraphicFramePr>
              <a:graphicFrameLocks noChangeAspect="1"/>
            </p:cNvGraphicFramePr>
            <p:nvPr/>
          </p:nvGraphicFramePr>
          <p:xfrm>
            <a:off x="2124" y="2092"/>
            <a:ext cx="71" cy="135"/>
          </p:xfrm>
          <a:graphic>
            <a:graphicData uri="http://schemas.openxmlformats.org/presentationml/2006/ole">
              <p:oleObj spid="_x0000_s37890" name="Equation" r:id="rId7" imgW="114120" imgH="215640" progId="Equation.3">
                <p:embed/>
              </p:oleObj>
            </a:graphicData>
          </a:graphic>
        </p:graphicFrame>
        <p:pic>
          <p:nvPicPr>
            <p:cNvPr id="9243" name="Picture 27" descr="D:\Misha\Talks\Monster\JpgPrincetonr\fig2l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24" y="1536"/>
              <a:ext cx="2880" cy="2735"/>
            </a:xfrm>
            <a:prstGeom prst="rect">
              <a:avLst/>
            </a:prstGeom>
            <a:noFill/>
          </p:spPr>
        </p:pic>
        <p:graphicFrame>
          <p:nvGraphicFramePr>
            <p:cNvPr id="25601" name="Object 2049"/>
            <p:cNvGraphicFramePr>
              <a:graphicFrameLocks noChangeAspect="1"/>
            </p:cNvGraphicFramePr>
            <p:nvPr/>
          </p:nvGraphicFramePr>
          <p:xfrm>
            <a:off x="2304" y="3360"/>
            <a:ext cx="864" cy="802"/>
          </p:xfrm>
          <a:graphic>
            <a:graphicData uri="http://schemas.openxmlformats.org/presentationml/2006/ole">
              <p:oleObj spid="_x0000_s37891" name="Equation" r:id="rId9" imgW="787320" imgH="8380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0" y="0"/>
            <a:ext cx="6671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</a:rPr>
              <a:t>Restricted Euler.  Partial validation</a:t>
            </a:r>
            <a:r>
              <a:rPr lang="en-US" sz="3600" u="none" dirty="0">
                <a:effectLst/>
              </a:rPr>
              <a:t>.</a:t>
            </a:r>
          </a:p>
        </p:txBody>
      </p:sp>
      <p:sp>
        <p:nvSpPr>
          <p:cNvPr id="10244" name="Text Box 4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884238" y="2378075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u="none">
                <a:effectLst/>
              </a:rPr>
              <a:t> </a:t>
            </a:r>
            <a:r>
              <a:rPr lang="en-US" u="none">
                <a:solidFill>
                  <a:srgbClr val="000099"/>
                </a:solidFill>
                <a:effectLst/>
              </a:rPr>
              <a:t>DNS</a:t>
            </a:r>
            <a:r>
              <a:rPr lang="en-US" u="none">
                <a:effectLst/>
              </a:rPr>
              <a:t> for </a:t>
            </a:r>
            <a:r>
              <a:rPr lang="en-US" u="none">
                <a:solidFill>
                  <a:srgbClr val="000099"/>
                </a:solidFill>
                <a:effectLst/>
              </a:rPr>
              <a:t>PDF in </a:t>
            </a:r>
            <a:r>
              <a:rPr lang="en-US" u="none">
                <a:solidFill>
                  <a:srgbClr val="CC0066"/>
                </a:solidFill>
                <a:effectLst/>
              </a:rPr>
              <a:t>Q-R</a:t>
            </a:r>
            <a:r>
              <a:rPr lang="en-US" u="none">
                <a:solidFill>
                  <a:srgbClr val="000099"/>
                </a:solidFill>
                <a:effectLst/>
              </a:rPr>
              <a:t> variables   </a:t>
            </a:r>
            <a:r>
              <a:rPr lang="en-US" u="none">
                <a:solidFill>
                  <a:srgbClr val="CC0066"/>
                </a:solidFill>
                <a:effectLst/>
              </a:rPr>
              <a:t>respect</a:t>
            </a:r>
            <a:r>
              <a:rPr lang="en-US" u="none">
                <a:solidFill>
                  <a:srgbClr val="000099"/>
                </a:solidFill>
                <a:effectLst/>
              </a:rPr>
              <a:t> the </a:t>
            </a:r>
            <a:r>
              <a:rPr lang="en-US" u="none">
                <a:solidFill>
                  <a:srgbClr val="008000"/>
                </a:solidFill>
                <a:effectLst/>
              </a:rPr>
              <a:t>RE assymetry</a:t>
            </a:r>
            <a:endParaRPr lang="en-US" u="none">
              <a:effectLst/>
            </a:endParaRPr>
          </a:p>
          <a:p>
            <a:r>
              <a:rPr lang="en-US" u="none">
                <a:effectLst/>
              </a:rPr>
              <a:t>             </a:t>
            </a:r>
            <a:r>
              <a:rPr lang="en-US" u="none">
                <a:effectLst/>
                <a:hlinkClick r:id="rId4"/>
              </a:rPr>
              <a:t>** </a:t>
            </a:r>
            <a:r>
              <a:rPr lang="en-US" u="none">
                <a:effectLst/>
              </a:rPr>
              <a:t>                             </a:t>
            </a:r>
            <a:r>
              <a:rPr lang="en-US" sz="1800" u="none">
                <a:effectLst/>
              </a:rPr>
              <a:t>Cantwell ‘92,’93;    Borue &amp; Orszag ‘98</a:t>
            </a:r>
            <a:r>
              <a:rPr lang="en-US" u="none">
                <a:effectLst/>
              </a:rPr>
              <a:t>      </a:t>
            </a:r>
          </a:p>
        </p:txBody>
      </p:sp>
      <p:sp>
        <p:nvSpPr>
          <p:cNvPr id="10245" name="Text Box 5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884238" y="3657600"/>
            <a:ext cx="6478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u="none">
                <a:effectLst/>
              </a:rPr>
              <a:t> </a:t>
            </a:r>
            <a:r>
              <a:rPr lang="en-US" u="none">
                <a:solidFill>
                  <a:srgbClr val="000099"/>
                </a:solidFill>
                <a:effectLst/>
              </a:rPr>
              <a:t>DNS</a:t>
            </a:r>
            <a:r>
              <a:rPr lang="en-US" u="none">
                <a:effectLst/>
              </a:rPr>
              <a:t> for </a:t>
            </a:r>
            <a:r>
              <a:rPr lang="en-US" u="none">
                <a:solidFill>
                  <a:srgbClr val="CC0066"/>
                </a:solidFill>
                <a:effectLst/>
              </a:rPr>
              <a:t>Lagrangian average flow</a:t>
            </a:r>
            <a:r>
              <a:rPr lang="en-US" u="none">
                <a:effectLst/>
              </a:rPr>
              <a:t> resembles </a:t>
            </a:r>
          </a:p>
          <a:p>
            <a:r>
              <a:rPr lang="en-US" u="none">
                <a:effectLst/>
              </a:rPr>
              <a:t>    the </a:t>
            </a:r>
            <a:r>
              <a:rPr lang="en-US" u="none">
                <a:solidFill>
                  <a:srgbClr val="CC0066"/>
                </a:solidFill>
                <a:effectLst/>
              </a:rPr>
              <a:t>Q-R  Viellefosse</a:t>
            </a:r>
            <a:r>
              <a:rPr lang="en-US" u="none">
                <a:effectLst/>
              </a:rPr>
              <a:t> phase portrait        </a:t>
            </a:r>
            <a:r>
              <a:rPr lang="en-US" u="none">
                <a:effectLst/>
                <a:hlinkClick r:id="rId6" action="ppaction://hlinkpres?slideindex=1&amp;slidetitle="/>
              </a:rPr>
              <a:t>**</a:t>
            </a:r>
            <a:r>
              <a:rPr lang="en-US" u="none">
                <a:effectLst/>
              </a:rPr>
              <a:t>          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4724400"/>
            <a:ext cx="9144000" cy="1401763"/>
            <a:chOff x="0" y="2976"/>
            <a:chExt cx="5760" cy="883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0" y="297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34" y="3002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Still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758" y="3225"/>
              <a:ext cx="30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u="none">
                  <a:effectLst/>
                </a:rPr>
                <a:t>   </a:t>
              </a:r>
              <a:r>
                <a:rPr lang="en-US" sz="2000" u="none">
                  <a:solidFill>
                    <a:srgbClr val="FF0000"/>
                  </a:solidFill>
                  <a:effectLst/>
                </a:rPr>
                <a:t>Finite time singularity</a:t>
              </a:r>
              <a:r>
                <a:rPr lang="en-US" sz="2000" u="none">
                  <a:effectLst/>
                </a:rPr>
                <a:t> (unbounded energy)</a:t>
              </a:r>
            </a:p>
            <a:p>
              <a:pPr>
                <a:buFontTx/>
                <a:buChar char="•"/>
              </a:pPr>
              <a:r>
                <a:rPr lang="en-US" sz="2000" u="none">
                  <a:effectLst/>
                </a:rPr>
                <a:t>   </a:t>
              </a:r>
              <a:r>
                <a:rPr lang="en-US" sz="2000" u="none">
                  <a:solidFill>
                    <a:srgbClr val="000099"/>
                  </a:solidFill>
                  <a:effectLst/>
                </a:rPr>
                <a:t>No structures</a:t>
              </a:r>
              <a:r>
                <a:rPr lang="en-US" sz="2000" u="none">
                  <a:effectLst/>
                </a:rPr>
                <a:t> (geometry)</a:t>
              </a:r>
            </a:p>
            <a:p>
              <a:pPr>
                <a:buFontTx/>
                <a:buChar char="•"/>
              </a:pPr>
              <a:r>
                <a:rPr lang="en-US" sz="2000" u="none">
                  <a:effectLst/>
                </a:rPr>
                <a:t>   </a:t>
              </a:r>
              <a:r>
                <a:rPr lang="en-US" sz="2000" u="none">
                  <a:solidFill>
                    <a:srgbClr val="008000"/>
                  </a:solidFill>
                  <a:effectLst/>
                </a:rPr>
                <a:t>No statistics</a:t>
              </a:r>
              <a:endParaRPr lang="en-US" sz="2000" u="none">
                <a:effectLst/>
              </a:endParaRPr>
            </a:p>
          </p:txBody>
        </p:sp>
      </p:grpSp>
      <p:sp>
        <p:nvSpPr>
          <p:cNvPr id="10250" name="Text Box 10">
            <a:hlinkClick r:id="rId7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46125" y="1031875"/>
            <a:ext cx="8258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u="none" dirty="0">
                <a:effectLst/>
              </a:rPr>
              <a:t> </a:t>
            </a:r>
            <a:r>
              <a:rPr lang="en-US" u="none" dirty="0">
                <a:solidFill>
                  <a:srgbClr val="000099"/>
                </a:solidFill>
                <a:effectLst/>
              </a:rPr>
              <a:t>DNS</a:t>
            </a:r>
            <a:r>
              <a:rPr lang="en-US" u="none" dirty="0">
                <a:effectLst/>
              </a:rPr>
              <a:t> on </a:t>
            </a:r>
            <a:r>
              <a:rPr lang="en-US" u="none" dirty="0">
                <a:solidFill>
                  <a:srgbClr val="000099"/>
                </a:solidFill>
                <a:effectLst/>
              </a:rPr>
              <a:t>statistics of </a:t>
            </a:r>
            <a:r>
              <a:rPr lang="en-US" u="none" dirty="0" err="1">
                <a:solidFill>
                  <a:srgbClr val="008000"/>
                </a:solidFill>
                <a:effectLst/>
              </a:rPr>
              <a:t>vorticity</a:t>
            </a:r>
            <a:r>
              <a:rPr lang="en-US" u="none" dirty="0">
                <a:solidFill>
                  <a:srgbClr val="008000"/>
                </a:solidFill>
                <a:effectLst/>
              </a:rPr>
              <a:t>/strain alignment</a:t>
            </a:r>
            <a:r>
              <a:rPr lang="en-US" u="none" dirty="0">
                <a:effectLst/>
              </a:rPr>
              <a:t> is </a:t>
            </a:r>
            <a:r>
              <a:rPr lang="en-US" u="none" dirty="0">
                <a:solidFill>
                  <a:srgbClr val="CC0066"/>
                </a:solidFill>
                <a:effectLst/>
              </a:rPr>
              <a:t>compatible</a:t>
            </a:r>
            <a:endParaRPr lang="en-US" u="none" dirty="0">
              <a:effectLst/>
            </a:endParaRPr>
          </a:p>
          <a:p>
            <a:r>
              <a:rPr lang="en-US" u="none" dirty="0">
                <a:effectLst/>
              </a:rPr>
              <a:t>                 with </a:t>
            </a:r>
            <a:r>
              <a:rPr lang="en-US" u="none" dirty="0">
                <a:solidFill>
                  <a:srgbClr val="CC0066"/>
                </a:solidFill>
                <a:effectLst/>
              </a:rPr>
              <a:t>RE</a:t>
            </a:r>
            <a:r>
              <a:rPr lang="en-US" u="none" dirty="0">
                <a:effectLst/>
              </a:rPr>
              <a:t>             </a:t>
            </a:r>
            <a:r>
              <a:rPr lang="en-US" u="none" dirty="0">
                <a:effectLst/>
                <a:hlinkClick r:id="rId8"/>
              </a:rPr>
              <a:t>**</a:t>
            </a:r>
            <a:r>
              <a:rPr lang="en-US" u="none" dirty="0">
                <a:effectLst/>
              </a:rPr>
              <a:t>                              </a:t>
            </a:r>
            <a:r>
              <a:rPr lang="en-US" sz="1800" u="none" dirty="0" err="1">
                <a:effectLst/>
              </a:rPr>
              <a:t>Ashurst</a:t>
            </a:r>
            <a:r>
              <a:rPr lang="en-US" sz="1800" u="none" dirty="0">
                <a:effectLst/>
              </a:rPr>
              <a:t> et all ‘87</a:t>
            </a:r>
            <a:r>
              <a:rPr lang="en-US" u="none" dirty="0">
                <a:effectLst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55725" y="76200"/>
            <a:ext cx="68619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fix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deterministic 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blob dynamics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685800"/>
            <a:ext cx="6324600" cy="914400"/>
            <a:chOff x="192" y="672"/>
            <a:chExt cx="3984" cy="576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326" y="825"/>
              <a:ext cx="36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none">
                  <a:effectLst/>
                </a:rPr>
                <a:t>To count for </a:t>
              </a:r>
              <a:r>
                <a:rPr lang="en-US" sz="2000" u="none">
                  <a:solidFill>
                    <a:srgbClr val="FF0000"/>
                  </a:solidFill>
                  <a:effectLst/>
                </a:rPr>
                <a:t>concomitant evolution</a:t>
              </a:r>
              <a:r>
                <a:rPr lang="en-US" sz="2000" u="none">
                  <a:effectLst/>
                </a:rPr>
                <a:t> of           and         !!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2928" y="800"/>
            <a:ext cx="256" cy="256"/>
          </p:xfrm>
          <a:graphic>
            <a:graphicData uri="http://schemas.openxmlformats.org/presentationml/2006/ole">
              <p:oleObj spid="_x0000_s38915" name="Equation" r:id="rId4" imgW="203040" imgH="203040" progId="Equation.3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600" y="816"/>
            <a:ext cx="183" cy="260"/>
          </p:xfrm>
          <a:graphic>
            <a:graphicData uri="http://schemas.openxmlformats.org/presentationml/2006/ole">
              <p:oleObj spid="_x0000_s38916" name="Equation" r:id="rId5" imgW="152280" imgH="215640" progId="Equation.3">
                <p:embed/>
              </p:oleObj>
            </a:graphicData>
          </a:graphic>
        </p:graphicFrame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192" y="672"/>
              <a:ext cx="3984" cy="576"/>
            </a:xfrm>
            <a:prstGeom prst="ellips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57200" y="1828800"/>
          <a:ext cx="5334000" cy="2133600"/>
        </p:xfrm>
        <a:graphic>
          <a:graphicData uri="http://schemas.openxmlformats.org/presentationml/2006/ole">
            <p:oleObj spid="_x0000_s38914" name="Equation" r:id="rId6" imgW="2133360" imgH="914400" progId="Equation.3">
              <p:embed/>
            </p:oleObj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7200" y="4343400"/>
            <a:ext cx="224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u="none" dirty="0">
                <a:solidFill>
                  <a:srgbClr val="000099"/>
                </a:solidFill>
                <a:effectLst/>
              </a:rPr>
              <a:t>Energy is bounded</a:t>
            </a:r>
            <a:endParaRPr lang="en-US" sz="2000" u="none" dirty="0">
              <a:effectLst/>
            </a:endParaRPr>
          </a:p>
          <a:p>
            <a:pPr>
              <a:buFontTx/>
              <a:buChar char="•"/>
            </a:pPr>
            <a:r>
              <a:rPr lang="en-US" sz="2000" u="none" dirty="0">
                <a:solidFill>
                  <a:srgbClr val="008000"/>
                </a:solidFill>
                <a:effectLst/>
              </a:rPr>
              <a:t>No finite time sing.</a:t>
            </a:r>
            <a:endParaRPr lang="en-US" u="none" dirty="0">
              <a:effectLst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2400" y="575945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u="none" dirty="0">
                <a:solidFill>
                  <a:srgbClr val="CC0066"/>
                </a:solidFill>
                <a:effectLst/>
              </a:rPr>
              <a:t>* </a:t>
            </a:r>
            <a:r>
              <a:rPr lang="en-US" sz="1800" u="none" dirty="0">
                <a:solidFill>
                  <a:srgbClr val="000099"/>
                </a:solidFill>
                <a:effectLst/>
              </a:rPr>
              <a:t>Exact solution of Euler</a:t>
            </a:r>
            <a:r>
              <a:rPr lang="en-US" sz="1800" u="none" dirty="0">
                <a:solidFill>
                  <a:srgbClr val="CC0066"/>
                </a:solidFill>
                <a:effectLst/>
              </a:rPr>
              <a:t> in the domain bounded by </a:t>
            </a:r>
            <a:r>
              <a:rPr lang="en-US" sz="1800" u="none" dirty="0">
                <a:solidFill>
                  <a:srgbClr val="000099"/>
                </a:solidFill>
                <a:effectLst/>
              </a:rPr>
              <a:t>perfectly elliptic</a:t>
            </a:r>
            <a:endParaRPr lang="en-US" sz="1800" u="none" dirty="0">
              <a:solidFill>
                <a:srgbClr val="CC0066"/>
              </a:solidFill>
              <a:effectLst/>
            </a:endParaRPr>
          </a:p>
          <a:p>
            <a:r>
              <a:rPr lang="en-US" sz="1800" u="none" dirty="0">
                <a:solidFill>
                  <a:srgbClr val="CC0066"/>
                </a:solidFill>
                <a:effectLst/>
              </a:rPr>
              <a:t>                                 </a:t>
            </a:r>
            <a:r>
              <a:rPr lang="en-US" sz="1800" u="none" dirty="0" err="1">
                <a:solidFill>
                  <a:srgbClr val="008000"/>
                </a:solidFill>
                <a:effectLst/>
              </a:rPr>
              <a:t>isosurface</a:t>
            </a:r>
            <a:r>
              <a:rPr lang="en-US" sz="1800" u="none" dirty="0">
                <a:solidFill>
                  <a:srgbClr val="008000"/>
                </a:solidFill>
                <a:effectLst/>
              </a:rPr>
              <a:t> of pressure</a:t>
            </a:r>
            <a:endParaRPr lang="en-US" sz="1800" u="none" dirty="0">
              <a:effectLst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62687" y="3276600"/>
            <a:ext cx="3871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   </a:t>
            </a:r>
            <a:r>
              <a:rPr lang="en-US" sz="1600" dirty="0">
                <a:solidFill>
                  <a:srgbClr val="000099"/>
                </a:solidFill>
              </a:rPr>
              <a:t>velocity gradient tensor</a:t>
            </a:r>
          </a:p>
          <a:p>
            <a:pPr eaLnBrk="0" hangingPunct="0"/>
            <a:r>
              <a:rPr lang="en-US" sz="1600" dirty="0">
                <a:solidFill>
                  <a:srgbClr val="000099"/>
                </a:solidFill>
              </a:rPr>
              <a:t>coarse-grained over the blob</a:t>
            </a:r>
            <a:endParaRPr lang="en-US" sz="1600" dirty="0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7239000" y="1066800"/>
            <a:ext cx="1657350" cy="1552575"/>
            <a:chOff x="144" y="384"/>
            <a:chExt cx="1908" cy="1602"/>
          </a:xfrm>
        </p:grpSpPr>
        <p:pic>
          <p:nvPicPr>
            <p:cNvPr id="13" name="Picture 7" descr="fig1m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" y="384"/>
              <a:ext cx="1908" cy="1602"/>
            </a:xfrm>
            <a:prstGeom prst="rect">
              <a:avLst/>
            </a:prstGeom>
            <a:noFill/>
          </p:spPr>
        </p:pic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44" y="720"/>
              <a:ext cx="1776" cy="1104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720" y="720"/>
              <a:ext cx="624" cy="1104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021138" y="3395663"/>
          <a:ext cx="2320925" cy="1565275"/>
        </p:xfrm>
        <a:graphic>
          <a:graphicData uri="http://schemas.openxmlformats.org/presentationml/2006/ole">
            <p:oleObj spid="_x0000_s38917" name="Equation" r:id="rId8" imgW="1866600" imgH="1257120" progId="Equation.3">
              <p:embed/>
            </p:oleObj>
          </a:graphicData>
        </a:graphic>
      </p:graphicFrame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781800" y="4327525"/>
            <a:ext cx="1575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FF0000"/>
                </a:solidFill>
              </a:rPr>
              <a:t>tensor of inertia 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1600" dirty="0" smtClean="0">
                <a:solidFill>
                  <a:srgbClr val="FF0000"/>
                </a:solidFill>
              </a:rPr>
              <a:t>of </a:t>
            </a:r>
            <a:r>
              <a:rPr lang="en-US" sz="1600" dirty="0">
                <a:solidFill>
                  <a:srgbClr val="FF0000"/>
                </a:solidFill>
              </a:rPr>
              <a:t>the blob</a:t>
            </a:r>
            <a:endParaRPr lang="en-US" sz="1600" dirty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886200" y="3352800"/>
            <a:ext cx="4876800" cy="6858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886200" y="4191000"/>
            <a:ext cx="4876800" cy="838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i="1" u="sng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67000" y="76200"/>
            <a:ext cx="3875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Where is statistics ?</a:t>
            </a:r>
            <a:endParaRPr lang="en-US" sz="3600" u="none" dirty="0">
              <a:effectLst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04800" y="1447800"/>
          <a:ext cx="5486400" cy="1971675"/>
        </p:xfrm>
        <a:graphic>
          <a:graphicData uri="http://schemas.openxmlformats.org/presentationml/2006/ole">
            <p:oleObj spid="_x0000_s39938" name="Equation" r:id="rId4" imgW="2666880" imgH="939600" progId="Equation.3">
              <p:embed/>
            </p:oleObj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219200" y="838200"/>
            <a:ext cx="4038600" cy="1752600"/>
            <a:chOff x="768" y="528"/>
            <a:chExt cx="2544" cy="1104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768" y="864"/>
              <a:ext cx="2544" cy="76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344" y="528"/>
              <a:ext cx="1104" cy="336"/>
              <a:chOff x="1344" y="528"/>
              <a:chExt cx="1104" cy="336"/>
            </a:xfrm>
          </p:grpSpPr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1488" y="528"/>
                <a:ext cx="8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u="none">
                    <a:effectLst/>
                  </a:rPr>
                  <a:t>self-advection</a:t>
                </a:r>
              </a:p>
            </p:txBody>
          </p:sp>
          <p:sp>
            <p:nvSpPr>
              <p:cNvPr id="13322" name="Oval 10"/>
              <p:cNvSpPr>
                <a:spLocks noChangeArrowheads="1"/>
              </p:cNvSpPr>
              <p:nvPr/>
            </p:nvSpPr>
            <p:spPr bwMode="auto">
              <a:xfrm>
                <a:off x="1344" y="528"/>
                <a:ext cx="1104" cy="240"/>
              </a:xfrm>
              <a:prstGeom prst="ellips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>
                <a:off x="1872" y="76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905000" y="1676400"/>
            <a:ext cx="3962400" cy="1784350"/>
            <a:chOff x="1200" y="1056"/>
            <a:chExt cx="2496" cy="1124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536" y="1056"/>
              <a:ext cx="2160" cy="1124"/>
              <a:chOff x="1536" y="1056"/>
              <a:chExt cx="2160" cy="1124"/>
            </a:xfrm>
          </p:grpSpPr>
          <p:sp>
            <p:nvSpPr>
              <p:cNvPr id="13317" name="Text Box 5"/>
              <p:cNvSpPr txBox="1">
                <a:spLocks noChangeArrowheads="1"/>
              </p:cNvSpPr>
              <p:nvPr/>
            </p:nvSpPr>
            <p:spPr bwMode="auto">
              <a:xfrm>
                <a:off x="2064" y="1776"/>
                <a:ext cx="15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800" u="none">
                    <a:solidFill>
                      <a:srgbClr val="009900"/>
                    </a:solidFill>
                    <a:effectLst/>
                  </a:rPr>
                  <a:t>small scale</a:t>
                </a:r>
                <a:r>
                  <a:rPr lang="en-US" sz="1800" u="none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sz="1800" u="none">
                    <a:solidFill>
                      <a:srgbClr val="0066FF"/>
                    </a:solidFill>
                    <a:effectLst/>
                  </a:rPr>
                  <a:t>pressure </a:t>
                </a:r>
                <a:r>
                  <a:rPr lang="en-US" sz="1800" u="none">
                    <a:effectLst/>
                  </a:rPr>
                  <a:t>and</a:t>
                </a:r>
                <a:endParaRPr lang="en-US" sz="1800" u="none">
                  <a:solidFill>
                    <a:srgbClr val="FF0000"/>
                  </a:solidFill>
                  <a:effectLst/>
                </a:endParaRPr>
              </a:p>
              <a:p>
                <a:r>
                  <a:rPr lang="en-US" sz="1800" u="none">
                    <a:solidFill>
                      <a:srgbClr val="FF0000"/>
                    </a:solidFill>
                    <a:effectLst/>
                  </a:rPr>
                  <a:t>  velocity  </a:t>
                </a:r>
                <a:r>
                  <a:rPr lang="en-US" sz="1800" u="none">
                    <a:solidFill>
                      <a:srgbClr val="009900"/>
                    </a:solidFill>
                    <a:effectLst/>
                  </a:rPr>
                  <a:t>fluctuations</a:t>
                </a:r>
                <a:endParaRPr lang="en-US" sz="1800" u="none">
                  <a:effectLst/>
                </a:endParaRPr>
              </a:p>
            </p:txBody>
          </p:sp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576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Oval 13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528" cy="144"/>
              </a:xfrm>
              <a:prstGeom prst="ellipse">
                <a:avLst/>
              </a:prstGeom>
              <a:noFill/>
              <a:ln w="9525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Oval 1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384"/>
              </a:xfrm>
              <a:prstGeom prst="ellipse">
                <a:avLst/>
              </a:prstGeom>
              <a:noFill/>
              <a:ln w="9525">
                <a:solidFill>
                  <a:srgbClr val="00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Line 15"/>
              <p:cNvSpPr>
                <a:spLocks noChangeShapeType="1"/>
              </p:cNvSpPr>
              <p:nvPr/>
            </p:nvSpPr>
            <p:spPr bwMode="auto">
              <a:xfrm flipV="1">
                <a:off x="3264" y="1440"/>
                <a:ext cx="288" cy="432"/>
              </a:xfrm>
              <a:prstGeom prst="line">
                <a:avLst/>
              </a:prstGeom>
              <a:noFill/>
              <a:ln w="9525">
                <a:solidFill>
                  <a:srgbClr val="0066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 flipH="1" flipV="1">
                <a:off x="1536" y="1920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336" cy="4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u="none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14400" y="2743200"/>
            <a:ext cx="990600" cy="1576388"/>
            <a:chOff x="576" y="1728"/>
            <a:chExt cx="624" cy="993"/>
          </a:xfrm>
        </p:grpSpPr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768" y="1728"/>
              <a:ext cx="288" cy="38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u="none">
                <a:solidFill>
                  <a:srgbClr val="008000"/>
                </a:solidFill>
                <a:effectLst/>
              </a:endParaRP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576" y="2304"/>
              <a:ext cx="62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u="none">
                  <a:effectLst/>
                </a:rPr>
                <a:t>coherent </a:t>
              </a:r>
            </a:p>
            <a:p>
              <a:r>
                <a:rPr lang="en-US" sz="1600" u="none">
                  <a:effectLst/>
                </a:rPr>
                <a:t>stretching</a:t>
              </a:r>
              <a:endParaRPr lang="en-US" sz="1800" u="none">
                <a:effectLst/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76" y="2289"/>
              <a:ext cx="624" cy="432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V="1">
              <a:off x="912" y="2112"/>
              <a:ext cx="0" cy="1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0" y="4495800"/>
            <a:ext cx="4800600" cy="2139950"/>
            <a:chOff x="0" y="2832"/>
            <a:chExt cx="3024" cy="1348"/>
          </a:xfrm>
        </p:grpSpPr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0" y="2832"/>
              <a:ext cx="21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Stochastic minimal model</a:t>
              </a:r>
              <a:r>
                <a:rPr lang="en-US" u="none">
                  <a:effectLst/>
                </a:rPr>
                <a:t> </a:t>
              </a:r>
            </a:p>
          </p:txBody>
        </p:sp>
        <p:graphicFrame>
          <p:nvGraphicFramePr>
            <p:cNvPr id="13334" name="Object 22"/>
            <p:cNvGraphicFramePr>
              <a:graphicFrameLocks noChangeAspect="1"/>
            </p:cNvGraphicFramePr>
            <p:nvPr/>
          </p:nvGraphicFramePr>
          <p:xfrm>
            <a:off x="0" y="3312"/>
            <a:ext cx="3024" cy="868"/>
          </p:xfrm>
          <a:graphic>
            <a:graphicData uri="http://schemas.openxmlformats.org/presentationml/2006/ole">
              <p:oleObj spid="_x0000_s39940" name="Equation" r:id="rId5" imgW="2844720" imgH="736560" progId="Equation.3">
                <p:embed/>
              </p:oleObj>
            </a:graphicData>
          </a:graphic>
        </p:graphicFrame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953000" y="4038600"/>
            <a:ext cx="4114800" cy="1954213"/>
            <a:chOff x="3120" y="2544"/>
            <a:chExt cx="2592" cy="1231"/>
          </a:xfrm>
        </p:grpSpPr>
        <p:graphicFrame>
          <p:nvGraphicFramePr>
            <p:cNvPr id="13336" name="Object 24"/>
            <p:cNvGraphicFramePr>
              <a:graphicFrameLocks noChangeAspect="1"/>
            </p:cNvGraphicFramePr>
            <p:nvPr/>
          </p:nvGraphicFramePr>
          <p:xfrm>
            <a:off x="3366" y="2640"/>
            <a:ext cx="2195" cy="448"/>
          </p:xfrm>
          <a:graphic>
            <a:graphicData uri="http://schemas.openxmlformats.org/presentationml/2006/ole">
              <p:oleObj spid="_x0000_s39939" name="Equation" r:id="rId6" imgW="2184120" imgH="431640" progId="Equation.3">
                <p:embed/>
              </p:oleObj>
            </a:graphicData>
          </a:graphic>
        </p:graphicFrame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3120" y="2544"/>
              <a:ext cx="2592" cy="57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3782" y="3255"/>
              <a:ext cx="173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+ assumption:</a:t>
              </a:r>
              <a:r>
                <a:rPr lang="en-US" sz="1600" u="none">
                  <a:solidFill>
                    <a:srgbClr val="CC0066"/>
                  </a:solidFill>
                  <a:effectLst/>
                </a:rPr>
                <a:t>velocity statistics</a:t>
              </a:r>
            </a:p>
            <a:p>
              <a:r>
                <a:rPr lang="en-US" sz="1600" u="none">
                  <a:solidFill>
                    <a:srgbClr val="CC0066"/>
                  </a:solidFill>
                  <a:effectLst/>
                </a:rPr>
                <a:t>     is close to Gaussian </a:t>
              </a:r>
            </a:p>
            <a:p>
              <a:r>
                <a:rPr lang="en-US" sz="1600" u="none">
                  <a:solidFill>
                    <a:srgbClr val="CC0066"/>
                  </a:solidFill>
                  <a:effectLst/>
                </a:rPr>
                <a:t>      at the integral scale</a:t>
              </a:r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384925" y="1260475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Verify against DNS</a:t>
            </a:r>
            <a:endParaRPr lang="en-US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4800600" cy="1447800"/>
            <a:chOff x="0" y="0"/>
            <a:chExt cx="3024" cy="912"/>
          </a:xfrm>
        </p:grpSpPr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96" y="96"/>
              <a:ext cx="15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Enstrophy density</a:t>
              </a:r>
              <a:endParaRPr lang="en-US" u="none">
                <a:solidFill>
                  <a:srgbClr val="FF0000"/>
                </a:solidFill>
                <a:effectLst/>
              </a:endParaRPr>
            </a:p>
          </p:txBody>
        </p:sp>
        <p:graphicFrame>
          <p:nvGraphicFramePr>
            <p:cNvPr id="14342" name="Object 6"/>
            <p:cNvGraphicFramePr>
              <a:graphicFrameLocks noChangeAspect="1"/>
            </p:cNvGraphicFramePr>
            <p:nvPr/>
          </p:nvGraphicFramePr>
          <p:xfrm>
            <a:off x="2064" y="240"/>
            <a:ext cx="960" cy="295"/>
          </p:xfrm>
          <a:graphic>
            <a:graphicData uri="http://schemas.openxmlformats.org/presentationml/2006/ole">
              <p:oleObj spid="_x0000_s40964" name="Equation" r:id="rId4" imgW="698400" imgH="215640" progId="Equation.3">
                <p:embed/>
              </p:oleObj>
            </a:graphicData>
          </a:graphic>
        </p:graphicFrame>
        <p:graphicFrame>
          <p:nvGraphicFramePr>
            <p:cNvPr id="14343" name="Object 7"/>
            <p:cNvGraphicFramePr>
              <a:graphicFrameLocks noChangeAspect="1"/>
            </p:cNvGraphicFramePr>
            <p:nvPr/>
          </p:nvGraphicFramePr>
          <p:xfrm>
            <a:off x="0" y="384"/>
            <a:ext cx="1776" cy="435"/>
          </p:xfrm>
          <a:graphic>
            <a:graphicData uri="http://schemas.openxmlformats.org/presentationml/2006/ole">
              <p:oleObj spid="_x0000_s40965" name="Equation" r:id="rId5" imgW="1143000" imgH="279360" progId="Equation.3">
                <p:embed/>
              </p:oleObj>
            </a:graphicData>
          </a:graphic>
        </p:graphicFrame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920" cy="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200" y="3352800"/>
            <a:ext cx="4267200" cy="3444875"/>
            <a:chOff x="48" y="2112"/>
            <a:chExt cx="2688" cy="2170"/>
          </a:xfrm>
        </p:grpSpPr>
        <p:pic>
          <p:nvPicPr>
            <p:cNvPr id="14347" name="Picture 11" descr="D:\Misha\Talks\Monster\JpgPrincetonr\fig7_thick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" y="2112"/>
              <a:ext cx="2688" cy="2170"/>
            </a:xfrm>
            <a:prstGeom prst="rect">
              <a:avLst/>
            </a:prstGeom>
            <a:noFill/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324" y="3744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Model</a:t>
              </a:r>
              <a:endParaRPr lang="en-US">
                <a:effectLst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76800" y="-76200"/>
            <a:ext cx="4335463" cy="4343400"/>
            <a:chOff x="3072" y="-48"/>
            <a:chExt cx="2731" cy="2736"/>
          </a:xfrm>
        </p:grpSpPr>
        <p:pic>
          <p:nvPicPr>
            <p:cNvPr id="14341" name="Picture 5" descr="D:\Misha\Talks\Monster\JpgPrincetonr\fig11l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-48"/>
              <a:ext cx="2731" cy="2736"/>
            </a:xfrm>
            <a:prstGeom prst="rect">
              <a:avLst/>
            </a:prstGeom>
            <a:noFill/>
          </p:spPr>
        </p:pic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5184" y="14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DNS</a:t>
              </a:r>
              <a:endParaRPr lang="en-US" sz="1800">
                <a:effectLst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76400" y="1219200"/>
            <a:ext cx="7239000" cy="5562600"/>
            <a:chOff x="1056" y="768"/>
            <a:chExt cx="4560" cy="3504"/>
          </a:xfrm>
        </p:grpSpPr>
        <p:graphicFrame>
          <p:nvGraphicFramePr>
            <p:cNvPr id="14345" name="Object 9"/>
            <p:cNvGraphicFramePr>
              <a:graphicFrameLocks noChangeAspect="1"/>
            </p:cNvGraphicFramePr>
            <p:nvPr/>
          </p:nvGraphicFramePr>
          <p:xfrm>
            <a:off x="3504" y="2784"/>
            <a:ext cx="1968" cy="1451"/>
          </p:xfrm>
          <a:graphic>
            <a:graphicData uri="http://schemas.openxmlformats.org/presentationml/2006/ole">
              <p:oleObj spid="_x0000_s40962" name="Equation" r:id="rId8" imgW="1688760" imgH="1244520" progId="Equation.3">
                <p:embed/>
              </p:oleObj>
            </a:graphicData>
          </a:graphic>
        </p:graphicFrame>
        <p:graphicFrame>
          <p:nvGraphicFramePr>
            <p:cNvPr id="14346" name="Object 10"/>
            <p:cNvGraphicFramePr>
              <a:graphicFrameLocks noChangeAspect="1"/>
            </p:cNvGraphicFramePr>
            <p:nvPr/>
          </p:nvGraphicFramePr>
          <p:xfrm>
            <a:off x="4599" y="3704"/>
            <a:ext cx="489" cy="520"/>
          </p:xfrm>
          <a:graphic>
            <a:graphicData uri="http://schemas.openxmlformats.org/presentationml/2006/ole">
              <p:oleObj spid="_x0000_s40963" name="Equation" r:id="rId9" imgW="406080" imgH="431640" progId="Equation.3">
                <p:embed/>
              </p:oleObj>
            </a:graphicData>
          </a:graphic>
        </p:graphicFrame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3312" y="2784"/>
              <a:ext cx="2304" cy="14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H="1" flipV="1">
              <a:off x="1056" y="2640"/>
              <a:ext cx="225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V="1">
              <a:off x="3312" y="768"/>
              <a:ext cx="864" cy="20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3657600" cy="1992313"/>
            <a:chOff x="0" y="0"/>
            <a:chExt cx="2304" cy="1255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96" y="96"/>
              <a:ext cx="17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Enstrophy production</a:t>
              </a:r>
              <a:endParaRPr lang="en-US" u="none">
                <a:solidFill>
                  <a:srgbClr val="FF0000"/>
                </a:solidFill>
                <a:effectLst/>
              </a:endParaRPr>
            </a:p>
          </p:txBody>
        </p:sp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0" y="960"/>
            <a:ext cx="960" cy="295"/>
          </p:xfrm>
          <a:graphic>
            <a:graphicData uri="http://schemas.openxmlformats.org/presentationml/2006/ole">
              <p:oleObj spid="_x0000_s41988" name="Equation" r:id="rId4" imgW="698400" imgH="215640" progId="Equation.3">
                <p:embed/>
              </p:oleObj>
            </a:graphicData>
          </a:graphic>
        </p:graphicFrame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6" y="384"/>
            <a:ext cx="2250" cy="435"/>
          </p:xfrm>
          <a:graphic>
            <a:graphicData uri="http://schemas.openxmlformats.org/presentationml/2006/ole">
              <p:oleObj spid="_x0000_s41989" name="Equation" r:id="rId5" imgW="1447560" imgH="279360" progId="Equation.3">
                <p:embed/>
              </p:oleObj>
            </a:graphicData>
          </a:graphic>
        </p:graphicFrame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304" cy="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19050" y="3114675"/>
            <a:ext cx="4591050" cy="3743325"/>
            <a:chOff x="0" y="1962"/>
            <a:chExt cx="2892" cy="2358"/>
          </a:xfrm>
        </p:grpSpPr>
        <p:pic>
          <p:nvPicPr>
            <p:cNvPr id="15370" name="Picture 10" descr="D:\Misha\Talks\Monster\JpgPrincetonr\fig8cor1_thick copy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962"/>
              <a:ext cx="2892" cy="2358"/>
            </a:xfrm>
            <a:prstGeom prst="rect">
              <a:avLst/>
            </a:prstGeom>
            <a:noFill/>
          </p:spPr>
        </p:pic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324" y="3744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Model</a:t>
              </a:r>
              <a:endParaRPr lang="en-US">
                <a:effectLst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0" y="0"/>
            <a:ext cx="5729288" cy="4651375"/>
            <a:chOff x="2880" y="0"/>
            <a:chExt cx="3609" cy="2930"/>
          </a:xfrm>
        </p:grpSpPr>
        <p:pic>
          <p:nvPicPr>
            <p:cNvPr id="15363" name="Picture 3" descr="D:\Misha\Talks\Monster\JpgPrincetonr\fig12l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0"/>
              <a:ext cx="3609" cy="2930"/>
            </a:xfrm>
            <a:prstGeom prst="rect">
              <a:avLst/>
            </a:prstGeom>
            <a:noFill/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5184" y="14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DNS</a:t>
              </a:r>
              <a:endParaRPr lang="en-US" sz="1800">
                <a:effectLst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524000" y="1371600"/>
            <a:ext cx="7315200" cy="5334000"/>
            <a:chOff x="960" y="864"/>
            <a:chExt cx="4608" cy="3360"/>
          </a:xfrm>
        </p:grpSpPr>
        <p:graphicFrame>
          <p:nvGraphicFramePr>
            <p:cNvPr id="15368" name="Object 8"/>
            <p:cNvGraphicFramePr>
              <a:graphicFrameLocks noChangeAspect="1"/>
            </p:cNvGraphicFramePr>
            <p:nvPr/>
          </p:nvGraphicFramePr>
          <p:xfrm>
            <a:off x="3689" y="3036"/>
            <a:ext cx="1672" cy="1125"/>
          </p:xfrm>
          <a:graphic>
            <a:graphicData uri="http://schemas.openxmlformats.org/presentationml/2006/ole">
              <p:oleObj spid="_x0000_s41986" name="Equation" r:id="rId8" imgW="1434960" imgH="965160" progId="Equation.3">
                <p:embed/>
              </p:oleObj>
            </a:graphicData>
          </a:graphic>
        </p:graphicFrame>
        <p:graphicFrame>
          <p:nvGraphicFramePr>
            <p:cNvPr id="15369" name="Object 9"/>
            <p:cNvGraphicFramePr>
              <a:graphicFrameLocks noChangeAspect="1"/>
            </p:cNvGraphicFramePr>
            <p:nvPr/>
          </p:nvGraphicFramePr>
          <p:xfrm>
            <a:off x="4658" y="3912"/>
            <a:ext cx="445" cy="213"/>
          </p:xfrm>
          <a:graphic>
            <a:graphicData uri="http://schemas.openxmlformats.org/presentationml/2006/ole">
              <p:oleObj spid="_x0000_s41987" name="Equation" r:id="rId9" imgW="368280" imgH="177480" progId="Equation.3">
                <p:embed/>
              </p:oleObj>
            </a:graphicData>
          </a:graphic>
        </p:graphicFrame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3456" y="2976"/>
              <a:ext cx="2112" cy="12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3456" y="864"/>
              <a:ext cx="480" cy="2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 flipH="1" flipV="1">
              <a:off x="960" y="2640"/>
              <a:ext cx="249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276600"/>
            <a:ext cx="9144000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</a:rPr>
              <a:t>Outline</a:t>
            </a:r>
            <a:endParaRPr lang="en-US" sz="44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60128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Eulerian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Lagrangian </a:t>
            </a:r>
            <a:r>
              <a:rPr lang="en-US" dirty="0" smtClean="0"/>
              <a:t>[</a:t>
            </a:r>
            <a:r>
              <a:rPr lang="en-US" dirty="0" err="1" smtClean="0"/>
              <a:t>Kolmogorov</a:t>
            </a:r>
            <a:r>
              <a:rPr lang="en-US" dirty="0" smtClean="0"/>
              <a:t>, Richardson]</a:t>
            </a:r>
            <a:endParaRPr lang="en-US" sz="12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Kolmogorov</a:t>
            </a:r>
            <a:r>
              <a:rPr lang="en-US" sz="2800" dirty="0" smtClean="0"/>
              <a:t>/</a:t>
            </a:r>
            <a:r>
              <a:rPr lang="en-US" sz="2800" dirty="0" err="1" smtClean="0"/>
              <a:t>Eulerian</a:t>
            </a:r>
            <a:r>
              <a:rPr lang="en-US" sz="2800" dirty="0" smtClean="0"/>
              <a:t> Phenomenology</a:t>
            </a:r>
            <a:endParaRPr lang="en-US" sz="10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Kraichnan</a:t>
            </a:r>
            <a:r>
              <a:rPr lang="en-US" sz="2800" dirty="0" smtClean="0"/>
              <a:t>/</a:t>
            </a:r>
            <a:r>
              <a:rPr lang="en-US" sz="2800" dirty="0" err="1" smtClean="0">
                <a:solidFill>
                  <a:srgbClr val="C00000"/>
                </a:solidFill>
              </a:rPr>
              <a:t>Lagrangian</a:t>
            </a:r>
            <a:r>
              <a:rPr lang="en-US" sz="2800" dirty="0" smtClean="0">
                <a:solidFill>
                  <a:srgbClr val="C00000"/>
                </a:solidFill>
              </a:rPr>
              <a:t> Phenomenology</a:t>
            </a: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000" dirty="0" smtClean="0">
              <a:solidFill>
                <a:srgbClr val="C00000"/>
              </a:solidFill>
            </a:endParaRP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Passive Scalar = </a:t>
            </a:r>
            <a:r>
              <a:rPr lang="en-US" sz="2800" dirty="0" smtClean="0">
                <a:solidFill>
                  <a:srgbClr val="C00000"/>
                </a:solidFill>
              </a:rPr>
              <a:t>Rigorous </a:t>
            </a:r>
            <a:r>
              <a:rPr lang="en-US" sz="2800" dirty="0" err="1" smtClean="0">
                <a:solidFill>
                  <a:srgbClr val="C00000"/>
                </a:solidFill>
              </a:rPr>
              <a:t>Lagrangian</a:t>
            </a:r>
            <a:r>
              <a:rPr lang="en-US" sz="2800" dirty="0" smtClean="0">
                <a:solidFill>
                  <a:srgbClr val="C00000"/>
                </a:solidFill>
              </a:rPr>
              <a:t> Stat-Hydro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Attempts of being rigorous with NS</a:t>
            </a:r>
          </a:p>
          <a:p>
            <a:r>
              <a:rPr lang="en-US" sz="2800" dirty="0" smtClean="0"/>
              <a:t>                         </a:t>
            </a:r>
            <a:r>
              <a:rPr lang="en-US" dirty="0" smtClean="0"/>
              <a:t>[</a:t>
            </a:r>
            <a:r>
              <a:rPr lang="en-US" dirty="0" err="1" smtClean="0"/>
              <a:t>Wyld</a:t>
            </a:r>
            <a:r>
              <a:rPr lang="en-US" dirty="0" smtClean="0"/>
              <a:t>, Martin-</a:t>
            </a:r>
            <a:r>
              <a:rPr lang="en-US" dirty="0" err="1" smtClean="0"/>
              <a:t>Siggia</a:t>
            </a:r>
            <a:r>
              <a:rPr lang="en-US" dirty="0" smtClean="0"/>
              <a:t>-Rose,  </a:t>
            </a:r>
            <a:r>
              <a:rPr lang="en-US" dirty="0" err="1" smtClean="0"/>
              <a:t>L’vov-Belinicher</a:t>
            </a:r>
            <a:r>
              <a:rPr lang="en-US" dirty="0" smtClean="0"/>
              <a:t>, </a:t>
            </a:r>
            <a:r>
              <a:rPr lang="en-US" dirty="0" err="1" smtClean="0"/>
              <a:t>Migdal</a:t>
            </a:r>
            <a:r>
              <a:rPr lang="en-US" dirty="0" smtClean="0"/>
              <a:t>, </a:t>
            </a:r>
            <a:r>
              <a:rPr lang="en-US" dirty="0" err="1" smtClean="0"/>
              <a:t>Polyakov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Instantons</a:t>
            </a:r>
            <a:r>
              <a:rPr lang="en-US" sz="2800" dirty="0" smtClean="0"/>
              <a:t>  </a:t>
            </a:r>
            <a:r>
              <a:rPr lang="en-US" dirty="0" smtClean="0"/>
              <a:t>[</a:t>
            </a:r>
            <a:r>
              <a:rPr lang="en-US" dirty="0" err="1" smtClean="0"/>
              <a:t>Falkovich,Kolokolov,Lebedev,Migdal</a:t>
            </a:r>
            <a:r>
              <a:rPr lang="en-US" dirty="0" smtClean="0"/>
              <a:t>]</a:t>
            </a:r>
          </a:p>
          <a:p>
            <a:r>
              <a:rPr lang="en-US" dirty="0" smtClean="0"/>
              <a:t>                                    </a:t>
            </a:r>
            <a:r>
              <a:rPr lang="en-US" sz="2800" dirty="0" smtClean="0"/>
              <a:t>= </a:t>
            </a:r>
            <a:r>
              <a:rPr lang="en-US" dirty="0" smtClean="0"/>
              <a:t>potentially rigorous … but in the tail … more to come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Tetrad Model = </a:t>
            </a:r>
            <a:r>
              <a:rPr lang="en-US" dirty="0" smtClean="0"/>
              <a:t> back to </a:t>
            </a:r>
            <a:r>
              <a:rPr lang="en-US" sz="2800" dirty="0" err="1" smtClean="0">
                <a:solidFill>
                  <a:srgbClr val="C00000"/>
                </a:solidFill>
              </a:rPr>
              <a:t>Lagrangian</a:t>
            </a:r>
            <a:r>
              <a:rPr lang="en-US" sz="2800" dirty="0" smtClean="0">
                <a:solidFill>
                  <a:srgbClr val="C00000"/>
                </a:solidFill>
              </a:rPr>
              <a:t> Phenomenology</a:t>
            </a:r>
            <a:endParaRPr lang="en-US" sz="1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Where do we go from here?  </a:t>
            </a:r>
            <a:endParaRPr lang="en-US" sz="1000" dirty="0" smtClean="0"/>
          </a:p>
          <a:p>
            <a:r>
              <a:rPr lang="en-US" sz="1000" dirty="0" smtClean="0"/>
              <a:t>                                                                                                                                        </a:t>
            </a:r>
            <a:r>
              <a:rPr lang="en-US" dirty="0" smtClean="0"/>
              <a:t>[</a:t>
            </a:r>
            <a:r>
              <a:rPr lang="en-US" dirty="0" err="1" smtClean="0"/>
              <a:t>Lagrangian</a:t>
            </a:r>
            <a:r>
              <a:rPr lang="en-US" dirty="0" smtClean="0"/>
              <a:t>: </a:t>
            </a:r>
            <a:r>
              <a:rPr lang="en-US" dirty="0" err="1" smtClean="0"/>
              <a:t>experiment,simulations</a:t>
            </a:r>
            <a:r>
              <a:rPr lang="en-US" dirty="0" smtClean="0"/>
              <a:t> should lead]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944469"/>
            <a:ext cx="3793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sweeping, quasi-Lagrangian variables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Lagrangian [Richardson] dispersion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562600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[MC, Pumir, Shraiman]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276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181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163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flux</a:t>
            </a:r>
            <a:endParaRPr lang="en-US" u="none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6624" name="Object 0"/>
          <p:cNvGraphicFramePr>
            <a:graphicFrameLocks noChangeAspect="1"/>
          </p:cNvGraphicFramePr>
          <p:nvPr/>
        </p:nvGraphicFramePr>
        <p:xfrm>
          <a:off x="-28575" y="757238"/>
          <a:ext cx="3914775" cy="690562"/>
        </p:xfrm>
        <a:graphic>
          <a:graphicData uri="http://schemas.openxmlformats.org/presentationml/2006/ole">
            <p:oleObj spid="_x0000_s43010" name="Equation" r:id="rId4" imgW="1587240" imgH="279360" progId="Equation.3">
              <p:embed/>
            </p:oleObj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39624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76200" y="3152775"/>
            <a:ext cx="4591050" cy="3705225"/>
            <a:chOff x="0" y="1986"/>
            <a:chExt cx="2892" cy="2334"/>
          </a:xfrm>
        </p:grpSpPr>
        <p:pic>
          <p:nvPicPr>
            <p:cNvPr id="17418" name="Picture 10" descr="D:\Misha\Talks\Monster\JpgPrincetonr\fig10mod1_thick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986"/>
              <a:ext cx="2892" cy="2334"/>
            </a:xfrm>
            <a:prstGeom prst="rect">
              <a:avLst/>
            </a:prstGeom>
            <a:noFill/>
          </p:spPr>
        </p:pic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372" y="3744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Model</a:t>
              </a:r>
              <a:endParaRPr lang="en-US">
                <a:effectLst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95800" y="-66675"/>
            <a:ext cx="4800600" cy="4791075"/>
            <a:chOff x="2832" y="-42"/>
            <a:chExt cx="3024" cy="3018"/>
          </a:xfrm>
        </p:grpSpPr>
        <p:pic>
          <p:nvPicPr>
            <p:cNvPr id="17411" name="Picture 3" descr="D:\Misha\Talks\Monster\JpgPrincetonr\fig14l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-42"/>
              <a:ext cx="3024" cy="3018"/>
            </a:xfrm>
            <a:prstGeom prst="rect">
              <a:avLst/>
            </a:prstGeom>
            <a:noFill/>
          </p:spPr>
        </p:pic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5184" y="14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u="none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DNS</a:t>
              </a:r>
              <a:endParaRPr lang="en-US" sz="1800">
                <a:effectLst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667000" y="1905000"/>
            <a:ext cx="5791200" cy="4953000"/>
            <a:chOff x="1680" y="1200"/>
            <a:chExt cx="3648" cy="3120"/>
          </a:xfrm>
        </p:grpSpPr>
        <p:graphicFrame>
          <p:nvGraphicFramePr>
            <p:cNvPr id="26625" name="Object 1"/>
            <p:cNvGraphicFramePr>
              <a:graphicFrameLocks noChangeAspect="1"/>
            </p:cNvGraphicFramePr>
            <p:nvPr/>
          </p:nvGraphicFramePr>
          <p:xfrm>
            <a:off x="3626" y="3024"/>
            <a:ext cx="1510" cy="1155"/>
          </p:xfrm>
          <a:graphic>
            <a:graphicData uri="http://schemas.openxmlformats.org/presentationml/2006/ole">
              <p:oleObj spid="_x0000_s43011" name="Equation" r:id="rId7" imgW="1295280" imgH="990360" progId="Equation.3">
                <p:embed/>
              </p:oleObj>
            </a:graphicData>
          </a:graphic>
        </p:graphicFrame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4514" y="3911"/>
            <a:ext cx="445" cy="213"/>
          </p:xfrm>
          <a:graphic>
            <a:graphicData uri="http://schemas.openxmlformats.org/presentationml/2006/ole">
              <p:oleObj spid="_x0000_s43012" name="Equation" r:id="rId8" imgW="368280" imgH="177480" progId="Equation.3">
                <p:embed/>
              </p:oleObj>
            </a:graphicData>
          </a:graphic>
        </p:graphicFrame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3408" y="2976"/>
              <a:ext cx="1920" cy="13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V="1">
              <a:off x="3408" y="1200"/>
              <a:ext cx="720" cy="17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1680" y="2976"/>
              <a:ext cx="1728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41525" y="41275"/>
            <a:ext cx="415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 Geometry of the Flow</a:t>
            </a:r>
            <a:endParaRPr lang="en-US">
              <a:effectLst/>
            </a:endParaRPr>
          </a:p>
        </p:txBody>
      </p:sp>
      <p:pic>
        <p:nvPicPr>
          <p:cNvPr id="19459" name="Picture 3" descr="D:\Misha\Talks\Monster\JanData\ap5bp1ep1\rp5\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547688"/>
            <a:ext cx="3438525" cy="2576512"/>
          </a:xfrm>
          <a:prstGeom prst="rect">
            <a:avLst/>
          </a:prstGeom>
          <a:noFill/>
        </p:spPr>
      </p:pic>
      <p:pic>
        <p:nvPicPr>
          <p:cNvPr id="19460" name="Picture 4" descr="D:\Misha\Talks\Monster\JanData\ap5bp1ep1\rp5\V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79425"/>
            <a:ext cx="3733800" cy="2797175"/>
          </a:xfrm>
          <a:prstGeom prst="rect">
            <a:avLst/>
          </a:prstGeom>
          <a:noFill/>
        </p:spPr>
      </p:pic>
      <p:pic>
        <p:nvPicPr>
          <p:cNvPr id="19461" name="Picture 5" descr="D:\Misha\Talks\Monster\JanData\ap5bp1ep1\rp5\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471488"/>
            <a:ext cx="3743325" cy="2805112"/>
          </a:xfrm>
          <a:prstGeom prst="rect">
            <a:avLst/>
          </a:prstGeom>
          <a:noFill/>
        </p:spPr>
      </p:pic>
      <p:pic>
        <p:nvPicPr>
          <p:cNvPr id="19462" name="Picture 6" descr="D:\Misha\Talks\Monster\JanData\ap5bp1ep1\rp5\E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3162300"/>
            <a:ext cx="3514725" cy="2633663"/>
          </a:xfrm>
          <a:prstGeom prst="rect">
            <a:avLst/>
          </a:prstGeom>
          <a:noFill/>
        </p:spPr>
      </p:pic>
      <p:pic>
        <p:nvPicPr>
          <p:cNvPr id="19463" name="Picture 7" descr="D:\Misha\Talks\Monster\JanData\ap5bp1ep1\rp5\S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200400"/>
            <a:ext cx="3505200" cy="2627313"/>
          </a:xfrm>
          <a:prstGeom prst="rect">
            <a:avLst/>
          </a:prstGeom>
          <a:noFill/>
        </p:spPr>
      </p:pic>
      <p:pic>
        <p:nvPicPr>
          <p:cNvPr id="19464" name="Picture 8" descr="D:\Misha\Talks\Monster\JanData\ap5bp1ep1\rp5\E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124200"/>
            <a:ext cx="3733800" cy="27971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5000" y="6400800"/>
            <a:ext cx="131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 action="ppaction://hlinksldjump"/>
              </a:rPr>
              <a:t>Tetrad-main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30777" y="1447800"/>
            <a:ext cx="3893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C3399"/>
                </a:solidFill>
              </a:rPr>
              <a:t>Navier</a:t>
            </a:r>
            <a:r>
              <a:rPr lang="en-US" sz="3600" dirty="0">
                <a:solidFill>
                  <a:srgbClr val="CC3399"/>
                </a:solidFill>
              </a:rPr>
              <a:t>-Stocks </a:t>
            </a:r>
            <a:r>
              <a:rPr lang="en-US" sz="3600" dirty="0" err="1">
                <a:solidFill>
                  <a:srgbClr val="CC3399"/>
                </a:solidFill>
              </a:rPr>
              <a:t>Turb</a:t>
            </a:r>
            <a:r>
              <a:rPr lang="en-US" sz="3600" dirty="0">
                <a:solidFill>
                  <a:srgbClr val="CC3399"/>
                </a:solidFill>
              </a:rPr>
              <a:t>.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6525" y="26987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Burgulence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934200" y="30480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MHD Turb.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" y="1295400"/>
            <a:ext cx="199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Collapse Turb.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567488" y="1752600"/>
            <a:ext cx="257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Kinematic Dynamo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0" y="3124200"/>
            <a:ext cx="267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Passive Scalar </a:t>
            </a:r>
            <a:r>
              <a:rPr lang="en-US" sz="2400" dirty="0" err="1">
                <a:solidFill>
                  <a:srgbClr val="CC0000"/>
                </a:solidFill>
              </a:rPr>
              <a:t>Turb</a:t>
            </a:r>
            <a:r>
              <a:rPr lang="en-US" sz="2400" dirty="0">
                <a:solidFill>
                  <a:srgbClr val="CC0000"/>
                </a:solidFill>
              </a:rPr>
              <a:t>.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0500" y="2362200"/>
            <a:ext cx="1658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Wave </a:t>
            </a:r>
            <a:r>
              <a:rPr lang="en-US" sz="2400" dirty="0" err="1"/>
              <a:t>Turb</a:t>
            </a:r>
            <a:r>
              <a:rPr lang="en-US" sz="2400" dirty="0"/>
              <a:t>. 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4191000" y="2133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3416929">
            <a:off x="6248400" y="5334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620000" y="990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7471393">
            <a:off x="2209800" y="5334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838200" y="685800"/>
            <a:ext cx="257175" cy="685800"/>
          </a:xfrm>
          <a:prstGeom prst="upDownArrow">
            <a:avLst>
              <a:gd name="adj1" fmla="val 50000"/>
              <a:gd name="adj2" fmla="val 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838200" y="1752600"/>
            <a:ext cx="257175" cy="685800"/>
          </a:xfrm>
          <a:prstGeom prst="upDownArrow">
            <a:avLst>
              <a:gd name="adj1" fmla="val 50000"/>
              <a:gd name="adj2" fmla="val 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95600" y="76200"/>
            <a:ext cx="285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Rayleigh-Taylor </a:t>
            </a:r>
            <a:r>
              <a:rPr lang="en-US" sz="2400" dirty="0" err="1"/>
              <a:t>Turb</a:t>
            </a:r>
            <a:r>
              <a:rPr lang="en-US" sz="2400" dirty="0"/>
              <a:t>. 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4191000" y="609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0" y="3200400"/>
            <a:ext cx="1681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Elastic </a:t>
            </a:r>
            <a:r>
              <a:rPr lang="en-US" sz="2400" dirty="0" err="1"/>
              <a:t>Turb</a:t>
            </a:r>
            <a:r>
              <a:rPr lang="en-US" sz="2400" dirty="0"/>
              <a:t>.</a:t>
            </a:r>
          </a:p>
          <a:p>
            <a:endParaRPr lang="en-US" sz="2400" dirty="0">
              <a:solidFill>
                <a:srgbClr val="009900"/>
              </a:solidFill>
            </a:endParaRPr>
          </a:p>
          <a:p>
            <a:endParaRPr lang="en-US" sz="2400" dirty="0">
              <a:solidFill>
                <a:srgbClr val="009900"/>
              </a:solidFill>
            </a:endParaRPr>
          </a:p>
          <a:p>
            <a:r>
              <a:rPr lang="en-US" sz="2400" dirty="0"/>
              <a:t>Polymer </a:t>
            </a:r>
          </a:p>
          <a:p>
            <a:r>
              <a:rPr lang="en-US" sz="2400" dirty="0"/>
              <a:t>stretching</a:t>
            </a:r>
          </a:p>
          <a:p>
            <a:r>
              <a:rPr lang="en-US" sz="2400" dirty="0"/>
              <a:t>  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477000" y="2835275"/>
            <a:ext cx="2774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/>
              <a:t>Chem</a:t>
            </a:r>
            <a:r>
              <a:rPr lang="en-US" sz="2400" dirty="0"/>
              <a:t>/Bio reactions</a:t>
            </a:r>
          </a:p>
          <a:p>
            <a:r>
              <a:rPr lang="en-US" sz="2400" dirty="0"/>
              <a:t>in chaotic/</a:t>
            </a:r>
            <a:r>
              <a:rPr lang="en-US" sz="2400" dirty="0" err="1"/>
              <a:t>turb</a:t>
            </a:r>
            <a:r>
              <a:rPr lang="en-US" sz="2400" dirty="0"/>
              <a:t> flows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0" y="1143000"/>
            <a:ext cx="9144000" cy="2895600"/>
          </a:xfrm>
          <a:prstGeom prst="line">
            <a:avLst/>
          </a:prstGeom>
          <a:noFill/>
          <a:ln w="38100">
            <a:solidFill>
              <a:srgbClr val="0066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070100" y="4038600"/>
            <a:ext cx="20941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Spatially </a:t>
            </a:r>
          </a:p>
          <a:p>
            <a:pPr algn="ctr"/>
            <a:r>
              <a:rPr lang="en-US" sz="2000" dirty="0"/>
              <a:t>non-smooth flows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>
                <a:solidFill>
                  <a:srgbClr val="CC0000"/>
                </a:solidFill>
              </a:rPr>
              <a:t>Kraichnan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smtClean="0"/>
              <a:t>model</a:t>
            </a:r>
            <a:r>
              <a:rPr lang="en-US" sz="2000" dirty="0"/>
              <a:t>)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394200" y="4038600"/>
            <a:ext cx="20610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000" dirty="0"/>
              <a:t>Spatially </a:t>
            </a:r>
          </a:p>
          <a:p>
            <a:pPr algn="ctr"/>
            <a:r>
              <a:rPr lang="en-US" sz="2000" dirty="0"/>
              <a:t>smooth flows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>
                <a:solidFill>
                  <a:srgbClr val="CC0000"/>
                </a:solidFill>
              </a:rPr>
              <a:t>Batchelor</a:t>
            </a:r>
            <a:r>
              <a:rPr lang="en-US" sz="2000" dirty="0"/>
              <a:t> </a:t>
            </a:r>
            <a:r>
              <a:rPr lang="en-US" sz="2000" dirty="0" smtClean="0"/>
              <a:t>model</a:t>
            </a:r>
            <a:r>
              <a:rPr lang="en-US" sz="2000" dirty="0"/>
              <a:t>)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 rot="2642228">
            <a:off x="3429000" y="3581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 rot="18801304">
            <a:off x="4876800" y="3581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04800" y="5486400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Intermittency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276600" y="5486400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Dissipative anomaly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553200" y="518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954838" y="5486400"/>
            <a:ext cx="119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Cascade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2544762" y="6324600"/>
            <a:ext cx="4160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3366"/>
                </a:solidFill>
              </a:rPr>
              <a:t>Lagrangian Approach/View</a:t>
            </a: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685800" y="3657600"/>
            <a:ext cx="180975" cy="609600"/>
          </a:xfrm>
          <a:prstGeom prst="upDownArrow">
            <a:avLst>
              <a:gd name="adj1" fmla="val 50000"/>
              <a:gd name="adj2" fmla="val 673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09800" y="838200"/>
            <a:ext cx="2133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E. </a:t>
            </a:r>
            <a:r>
              <a:rPr lang="en-US" sz="1600" dirty="0" err="1">
                <a:solidFill>
                  <a:srgbClr val="000000"/>
                </a:solidFill>
              </a:rPr>
              <a:t>Bodenschatz</a:t>
            </a:r>
            <a:r>
              <a:rPr lang="en-US" sz="1600" dirty="0"/>
              <a:t> (Cornell) Taylor based Reynolds number : 485</a:t>
            </a:r>
            <a:br>
              <a:rPr lang="en-US" sz="1600" dirty="0"/>
            </a:br>
            <a:r>
              <a:rPr lang="en-US" sz="1600" dirty="0"/>
              <a:t>frame rate : 1000fps</a:t>
            </a:r>
            <a:br>
              <a:rPr lang="en-US" sz="1600" dirty="0"/>
            </a:br>
            <a:r>
              <a:rPr lang="en-US" sz="1600" dirty="0"/>
              <a:t>area in view : 4x4 cm</a:t>
            </a:r>
            <a:br>
              <a:rPr lang="en-US" sz="1600" dirty="0"/>
            </a:br>
            <a:r>
              <a:rPr lang="en-US" sz="1600" dirty="0"/>
              <a:t>particle size 46 microns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C0000"/>
                </a:solidFill>
              </a:rPr>
              <a:t>Lagrangian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343400" y="0"/>
            <a:ext cx="0" cy="3048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76800" y="2286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CC0000"/>
                </a:solidFill>
              </a:rPr>
              <a:t>Eulerian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667000" y="3048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movie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467600" y="228600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snapshot</a:t>
            </a: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52400" y="2438400"/>
          <a:ext cx="1905000" cy="469900"/>
        </p:xfrm>
        <a:graphic>
          <a:graphicData uri="http://schemas.openxmlformats.org/presentationml/2006/ole">
            <p:oleObj spid="_x0000_s2050" name="Equation" r:id="rId4" imgW="1028520" imgH="253800" progId="Equation.3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7239000" y="2271713"/>
          <a:ext cx="1703388" cy="460375"/>
        </p:xfrm>
        <a:graphic>
          <a:graphicData uri="http://schemas.openxmlformats.org/presentationml/2006/ole">
            <p:oleObj spid="_x0000_s2051" name="Equation" r:id="rId5" imgW="939600" imgH="253800" progId="Equation.3">
              <p:embed/>
            </p:oleObj>
          </a:graphicData>
        </a:graphic>
      </p:graphicFrame>
      <p:pic>
        <p:nvPicPr>
          <p:cNvPr id="6158" name="Picture 14" descr="sash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838200"/>
            <a:ext cx="2032000" cy="2020888"/>
          </a:xfrm>
          <a:prstGeom prst="rect">
            <a:avLst/>
          </a:prstGeom>
          <a:noFill/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629400" y="1063625"/>
            <a:ext cx="25669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  <a:cs typeface="Times New Roman" pitchFamily="18" charset="0"/>
              </a:rPr>
              <a:t>Curvilinear channel in the </a:t>
            </a:r>
          </a:p>
          <a:p>
            <a:r>
              <a:rPr lang="en-US" sz="1600" i="1">
                <a:solidFill>
                  <a:srgbClr val="000000"/>
                </a:solidFill>
                <a:cs typeface="Times New Roman" pitchFamily="18" charset="0"/>
              </a:rPr>
              <a:t>regime  of elastic turbulence </a:t>
            </a:r>
          </a:p>
          <a:p>
            <a:r>
              <a:rPr lang="en-US" sz="1600" i="1">
                <a:solidFill>
                  <a:srgbClr val="000000"/>
                </a:solidFill>
                <a:cs typeface="Times New Roman" pitchFamily="18" charset="0"/>
              </a:rPr>
              <a:t>(Groisman/UCSD, </a:t>
            </a:r>
          </a:p>
          <a:p>
            <a:r>
              <a:rPr lang="en-US" sz="1600" i="1">
                <a:solidFill>
                  <a:srgbClr val="000000"/>
                </a:solidFill>
                <a:cs typeface="Times New Roman" pitchFamily="18" charset="0"/>
              </a:rPr>
              <a:t>Steinberg/Weizmann)</a:t>
            </a:r>
            <a:endParaRPr lang="en-US" sz="160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419600" y="609600"/>
            <a:ext cx="3048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3048000"/>
            <a:ext cx="9144000" cy="3429000"/>
            <a:chOff x="0" y="1920"/>
            <a:chExt cx="5760" cy="2160"/>
          </a:xfrm>
        </p:grpSpPr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216" y="2026"/>
              <a:ext cx="24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CC0000"/>
                  </a:solidFill>
                </a:rPr>
                <a:t>Non-Equilibrium steady state</a:t>
              </a:r>
            </a:p>
            <a:p>
              <a:r>
                <a:rPr lang="en-US" sz="2400">
                  <a:solidFill>
                    <a:srgbClr val="CC0000"/>
                  </a:solidFill>
                </a:rPr>
                <a:t>       (turbulence)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2090"/>
              <a:ext cx="5469" cy="1990"/>
              <a:chOff x="0" y="2090"/>
              <a:chExt cx="5469" cy="1990"/>
            </a:xfrm>
          </p:grpSpPr>
          <p:sp>
            <p:nvSpPr>
              <p:cNvPr id="6162" name="Text Box 18"/>
              <p:cNvSpPr txBox="1">
                <a:spLocks noChangeArrowheads="1"/>
              </p:cNvSpPr>
              <p:nvPr/>
            </p:nvSpPr>
            <p:spPr bwMode="auto">
              <a:xfrm>
                <a:off x="192" y="2112"/>
                <a:ext cx="19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CC0000"/>
                    </a:solidFill>
                  </a:rPr>
                  <a:t>Equilibrium steady state</a:t>
                </a:r>
              </a:p>
            </p:txBody>
          </p:sp>
          <p:sp>
            <p:nvSpPr>
              <p:cNvPr id="6164" name="Text Box 20"/>
              <p:cNvSpPr txBox="1">
                <a:spLocks noChangeArrowheads="1"/>
              </p:cNvSpPr>
              <p:nvPr/>
            </p:nvSpPr>
            <p:spPr bwMode="auto">
              <a:xfrm>
                <a:off x="2534" y="2090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vs</a:t>
                </a:r>
              </a:p>
            </p:txBody>
          </p:sp>
          <p:sp>
            <p:nvSpPr>
              <p:cNvPr id="6165" name="Text Box 21"/>
              <p:cNvSpPr txBox="1">
                <a:spLocks noChangeArrowheads="1"/>
              </p:cNvSpPr>
              <p:nvPr/>
            </p:nvSpPr>
            <p:spPr bwMode="auto">
              <a:xfrm>
                <a:off x="384" y="3120"/>
                <a:ext cx="1309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6600"/>
                    </a:solidFill>
                  </a:rPr>
                  <a:t>Gibbs Distribution</a:t>
                </a:r>
              </a:p>
              <a:p>
                <a:r>
                  <a:rPr lang="en-US" sz="2000"/>
                  <a:t>      exp(-H/T)  </a:t>
                </a:r>
              </a:p>
            </p:txBody>
          </p:sp>
          <p:sp>
            <p:nvSpPr>
              <p:cNvPr id="6166" name="Text Box 22"/>
              <p:cNvSpPr txBox="1">
                <a:spLocks noChangeArrowheads="1"/>
              </p:cNvSpPr>
              <p:nvPr/>
            </p:nvSpPr>
            <p:spPr bwMode="auto">
              <a:xfrm>
                <a:off x="3696" y="3216"/>
                <a:ext cx="6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6600"/>
                    </a:solidFill>
                  </a:rPr>
                  <a:t>??????</a:t>
                </a:r>
              </a:p>
            </p:txBody>
          </p:sp>
          <p:sp>
            <p:nvSpPr>
              <p:cNvPr id="6167" name="Text Box 23"/>
              <p:cNvSpPr txBox="1">
                <a:spLocks noChangeArrowheads="1"/>
              </p:cNvSpPr>
              <p:nvPr/>
            </p:nvSpPr>
            <p:spPr bwMode="auto">
              <a:xfrm>
                <a:off x="0" y="2496"/>
                <a:ext cx="226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99"/>
                    </a:solidFill>
                  </a:rPr>
                  <a:t>Fluctuation Dissipation Theorem </a:t>
                </a:r>
              </a:p>
              <a:p>
                <a:r>
                  <a:rPr lang="en-US" sz="2000"/>
                  <a:t>     (local “energy” balance)</a:t>
                </a:r>
              </a:p>
            </p:txBody>
          </p:sp>
          <p:sp>
            <p:nvSpPr>
              <p:cNvPr id="6168" name="Text Box 24"/>
              <p:cNvSpPr txBox="1">
                <a:spLocks noChangeArrowheads="1"/>
              </p:cNvSpPr>
              <p:nvPr/>
            </p:nvSpPr>
            <p:spPr bwMode="auto">
              <a:xfrm>
                <a:off x="3398" y="2553"/>
                <a:ext cx="207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                 </a:t>
                </a:r>
                <a:r>
                  <a:rPr lang="en-US" sz="2000">
                    <a:solidFill>
                      <a:srgbClr val="000099"/>
                    </a:solidFill>
                  </a:rPr>
                  <a:t>Cascade </a:t>
                </a:r>
              </a:p>
              <a:p>
                <a:r>
                  <a:rPr lang="en-US" sz="2000"/>
                  <a:t>(“energy” transfer over scales)</a:t>
                </a:r>
              </a:p>
            </p:txBody>
          </p:sp>
          <p:sp>
            <p:nvSpPr>
              <p:cNvPr id="6170" name="Line 26"/>
              <p:cNvSpPr>
                <a:spLocks noChangeShapeType="1"/>
              </p:cNvSpPr>
              <p:nvPr/>
            </p:nvSpPr>
            <p:spPr bwMode="auto">
              <a:xfrm>
                <a:off x="0" y="3648"/>
                <a:ext cx="26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27"/>
              <p:cNvSpPr>
                <a:spLocks noChangeShapeType="1"/>
              </p:cNvSpPr>
              <p:nvPr/>
            </p:nvSpPr>
            <p:spPr bwMode="auto">
              <a:xfrm>
                <a:off x="2688" y="2448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384" y="3792"/>
                <a:ext cx="49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99"/>
                    </a:solidFill>
                  </a:rPr>
                  <a:t>Need  to go for dynamics</a:t>
                </a:r>
                <a:r>
                  <a:rPr lang="en-US" sz="2400">
                    <a:solidFill>
                      <a:srgbClr val="CC0000"/>
                    </a:solidFill>
                  </a:rPr>
                  <a:t> (Lagrangian description) </a:t>
                </a:r>
                <a:r>
                  <a:rPr lang="en-US" sz="2400">
                    <a:solidFill>
                      <a:srgbClr val="000099"/>
                    </a:solidFill>
                  </a:rPr>
                  <a:t>any case</a:t>
                </a:r>
                <a:r>
                  <a:rPr lang="en-US" sz="2400">
                    <a:solidFill>
                      <a:srgbClr val="CC0000"/>
                    </a:solidFill>
                  </a:rPr>
                  <a:t> !!!</a:t>
                </a:r>
              </a:p>
            </p:txBody>
          </p:sp>
          <p:sp>
            <p:nvSpPr>
              <p:cNvPr id="6174" name="AutoShape 30"/>
              <p:cNvSpPr>
                <a:spLocks noChangeArrowheads="1"/>
              </p:cNvSpPr>
              <p:nvPr/>
            </p:nvSpPr>
            <p:spPr bwMode="auto">
              <a:xfrm>
                <a:off x="3936" y="3456"/>
                <a:ext cx="144" cy="384"/>
              </a:xfrm>
              <a:prstGeom prst="downArrow">
                <a:avLst>
                  <a:gd name="adj1" fmla="val 50000"/>
                  <a:gd name="adj2" fmla="val 6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276600" y="2590800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[scalar]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278378" y="2667000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[scalar]</a:t>
            </a:r>
            <a:endParaRPr lang="en-US" dirty="0"/>
          </a:p>
        </p:txBody>
      </p:sp>
      <p:sp>
        <p:nvSpPr>
          <p:cNvPr id="32" name="AutoShape 4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5800" y="1143000"/>
            <a:ext cx="762000" cy="6096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572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</a:rPr>
              <a:t>Kolmogorov</a:t>
            </a:r>
            <a:r>
              <a:rPr lang="en-US" sz="2800" u="sng" dirty="0" smtClean="0">
                <a:solidFill>
                  <a:srgbClr val="C00000"/>
                </a:solidFill>
              </a:rPr>
              <a:t>/</a:t>
            </a:r>
            <a:r>
              <a:rPr lang="en-US" sz="2800" u="sng" dirty="0" err="1" smtClean="0">
                <a:solidFill>
                  <a:srgbClr val="C00000"/>
                </a:solidFill>
              </a:rPr>
              <a:t>Eulerian</a:t>
            </a:r>
            <a:r>
              <a:rPr lang="en-US" sz="2800" u="sng" dirty="0" smtClean="0">
                <a:solidFill>
                  <a:srgbClr val="C00000"/>
                </a:solidFill>
              </a:rPr>
              <a:t> Phenomenology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01725" y="609600"/>
          <a:ext cx="6667500" cy="571500"/>
        </p:xfrm>
        <a:graphic>
          <a:graphicData uri="http://schemas.openxmlformats.org/presentationml/2006/ole">
            <p:oleObj spid="_x0000_s1026" name="Equation" r:id="rId4" imgW="2666880" imgH="228600" progId="Equation.3">
              <p:embed/>
            </p:oleObj>
          </a:graphicData>
        </a:graphic>
      </p:graphicFrame>
      <p:cxnSp>
        <p:nvCxnSpPr>
          <p:cNvPr id="7" name="AutoShape 18"/>
          <p:cNvCxnSpPr>
            <a:cxnSpLocks noChangeShapeType="1"/>
          </p:cNvCxnSpPr>
          <p:nvPr/>
        </p:nvCxnSpPr>
        <p:spPr bwMode="auto">
          <a:xfrm flipV="1">
            <a:off x="7275513" y="1587500"/>
            <a:ext cx="0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" name="AutoShape 19"/>
          <p:cNvCxnSpPr>
            <a:cxnSpLocks noChangeShapeType="1"/>
          </p:cNvCxnSpPr>
          <p:nvPr/>
        </p:nvCxnSpPr>
        <p:spPr bwMode="auto">
          <a:xfrm flipH="1">
            <a:off x="2066925" y="1587500"/>
            <a:ext cx="52085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2066925" y="1587500"/>
            <a:ext cx="0" cy="75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213225" y="16446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cascade</a:t>
            </a:r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453313" y="1447800"/>
            <a:ext cx="1149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  <a:r>
              <a:rPr lang="en-US">
                <a:solidFill>
                  <a:srgbClr val="000099"/>
                </a:solidFill>
              </a:rPr>
              <a:t>integral </a:t>
            </a:r>
          </a:p>
          <a:p>
            <a:pPr eaLnBrk="0" hangingPunct="0"/>
            <a:r>
              <a:rPr lang="en-US">
                <a:solidFill>
                  <a:srgbClr val="000099"/>
                </a:solidFill>
              </a:rPr>
              <a:t>(pumping)</a:t>
            </a:r>
          </a:p>
          <a:p>
            <a:pPr eaLnBrk="0" hangingPunct="0"/>
            <a:r>
              <a:rPr lang="en-US">
                <a:solidFill>
                  <a:srgbClr val="000099"/>
                </a:solidFill>
              </a:rPr>
              <a:t>    scale</a:t>
            </a:r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57200" y="1517650"/>
            <a:ext cx="1504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9900"/>
                </a:solidFill>
              </a:rPr>
              <a:t>   viscous</a:t>
            </a:r>
          </a:p>
          <a:p>
            <a:pPr eaLnBrk="0" hangingPunct="0"/>
            <a:r>
              <a:rPr lang="en-US">
                <a:solidFill>
                  <a:srgbClr val="009900"/>
                </a:solidFill>
              </a:rPr>
              <a:t>(Kolmogorov)</a:t>
            </a:r>
          </a:p>
          <a:p>
            <a:pPr eaLnBrk="0" hangingPunct="0"/>
            <a:r>
              <a:rPr lang="en-US">
                <a:solidFill>
                  <a:srgbClr val="009900"/>
                </a:solidFill>
              </a:rPr>
              <a:t>   scale</a:t>
            </a:r>
            <a:endParaRPr lang="en-US"/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3790950" y="2014538"/>
          <a:ext cx="1624013" cy="323850"/>
        </p:xfrm>
        <a:graphic>
          <a:graphicData uri="http://schemas.openxmlformats.org/presentationml/2006/ole">
            <p:oleObj spid="_x0000_s1028" name="Equation" r:id="rId5" imgW="761760" imgH="203040" progId="Equation.3">
              <p:embed/>
            </p:oleObj>
          </a:graphicData>
        </a:graphic>
      </p:graphicFrame>
      <p:graphicFrame>
        <p:nvGraphicFramePr>
          <p:cNvPr id="14" name="Object 27"/>
          <p:cNvGraphicFramePr>
            <a:graphicFrameLocks noChangeAspect="1"/>
          </p:cNvGraphicFramePr>
          <p:nvPr/>
        </p:nvGraphicFramePr>
        <p:xfrm>
          <a:off x="493713" y="2708275"/>
          <a:ext cx="3387725" cy="533400"/>
        </p:xfrm>
        <a:graphic>
          <a:graphicData uri="http://schemas.openxmlformats.org/presentationml/2006/ole">
            <p:oleObj spid="_x0000_s1029" name="Equation" r:id="rId6" imgW="1841400" imgH="304560" progId="Equation.3">
              <p:embed/>
            </p:oleObj>
          </a:graphicData>
        </a:graphic>
      </p:graphicFrame>
      <p:graphicFrame>
        <p:nvGraphicFramePr>
          <p:cNvPr id="15" name="Object 28"/>
          <p:cNvGraphicFramePr>
            <a:graphicFrameLocks noChangeAspect="1"/>
          </p:cNvGraphicFramePr>
          <p:nvPr/>
        </p:nvGraphicFramePr>
        <p:xfrm>
          <a:off x="4724400" y="2493963"/>
          <a:ext cx="4111625" cy="693737"/>
        </p:xfrm>
        <a:graphic>
          <a:graphicData uri="http://schemas.openxmlformats.org/presentationml/2006/ole">
            <p:oleObj spid="_x0000_s1030" name="Equation" r:id="rId7" imgW="1815840" imgH="304560" progId="Equation.3">
              <p:embed/>
            </p:oleObj>
          </a:graphicData>
        </a:graphic>
      </p:graphicFrame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4951413" y="3089275"/>
            <a:ext cx="351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Kolmogorov, Obukhov ‘41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4600575" y="2424113"/>
            <a:ext cx="4314825" cy="11144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4495800"/>
            <a:ext cx="413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``Taylor frozen  turbulence” hypothesis</a:t>
            </a:r>
          </a:p>
          <a:p>
            <a:pPr algn="ctr"/>
            <a:r>
              <a:rPr lang="en-US" dirty="0" smtClean="0"/>
              <a:t>Combines/relates Lagrangian and </a:t>
            </a:r>
            <a:r>
              <a:rPr lang="en-US" dirty="0" err="1" smtClean="0"/>
              <a:t>Eulerian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2525" y="5491431"/>
            <a:ext cx="2809875" cy="106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76200" y="4267200"/>
            <a:ext cx="4114800" cy="2362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267200" y="4038600"/>
            <a:ext cx="4724400" cy="2743200"/>
            <a:chOff x="4419600" y="4114800"/>
            <a:chExt cx="4724400" cy="2743200"/>
          </a:xfrm>
        </p:grpSpPr>
        <p:grpSp>
          <p:nvGrpSpPr>
            <p:cNvPr id="25" name="Group 24"/>
            <p:cNvGrpSpPr/>
            <p:nvPr/>
          </p:nvGrpSpPr>
          <p:grpSpPr>
            <a:xfrm>
              <a:off x="4419600" y="4191000"/>
              <a:ext cx="4648200" cy="2667000"/>
              <a:chOff x="152400" y="4114800"/>
              <a:chExt cx="4648200" cy="2667000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2400" y="5035677"/>
                <a:ext cx="4628271" cy="1060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33401" y="6066387"/>
                <a:ext cx="4190999" cy="715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3400" y="4114800"/>
                <a:ext cx="33706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Quasi-Lagrangian variables were </a:t>
                </a:r>
              </a:p>
              <a:p>
                <a:pPr algn="ctr"/>
                <a:r>
                  <a:rPr lang="en-US" dirty="0" smtClean="0"/>
                  <a:t>introduced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but not </a:t>
                </a:r>
                <a:r>
                  <a:rPr lang="en-US" dirty="0" smtClean="0"/>
                  <a:t>really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used (!!)</a:t>
                </a:r>
              </a:p>
              <a:p>
                <a:pPr algn="ctr"/>
                <a:r>
                  <a:rPr lang="en-US" dirty="0" smtClean="0"/>
                  <a:t>in K41</a:t>
                </a:r>
                <a:endParaRPr lang="en-US" dirty="0"/>
              </a:p>
            </p:txBody>
          </p:sp>
          <p:sp>
            <p:nvSpPr>
              <p:cNvPr id="22" name="Right Brace 21"/>
              <p:cNvSpPr/>
              <p:nvPr/>
            </p:nvSpPr>
            <p:spPr>
              <a:xfrm rot="16200000">
                <a:off x="2514600" y="3048000"/>
                <a:ext cx="304800" cy="4267200"/>
              </a:xfrm>
              <a:prstGeom prst="righ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648200" y="4114800"/>
              <a:ext cx="44958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23695" y="4025538"/>
            <a:ext cx="8679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5562600"/>
            <a:ext cx="10763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7467600" y="6504801"/>
            <a:ext cx="1394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Quasi-</a:t>
            </a:r>
            <a:r>
              <a:rPr lang="en-US" sz="1200" dirty="0" err="1" smtClean="0">
                <a:solidFill>
                  <a:srgbClr val="FF0000"/>
                </a:solidFill>
              </a:rPr>
              <a:t>Lagrangian</a:t>
            </a:r>
            <a:r>
              <a:rPr lang="en-US" sz="1200" dirty="0" smtClean="0">
                <a:solidFill>
                  <a:srgbClr val="FF0000"/>
                </a:solidFill>
              </a:rPr>
              <a:t> !!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2819400"/>
            <a:ext cx="4038600" cy="381000"/>
          </a:xfrm>
          <a:prstGeom prst="rect">
            <a:avLst/>
          </a:prstGeom>
          <a:solidFill>
            <a:srgbClr val="FCD5B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0"/>
            <a:ext cx="5803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</a:rPr>
              <a:t>Kraichnan</a:t>
            </a:r>
            <a:r>
              <a:rPr lang="en-US" sz="2800" u="sng" dirty="0" smtClean="0">
                <a:solidFill>
                  <a:srgbClr val="C00000"/>
                </a:solidFill>
              </a:rPr>
              <a:t>/</a:t>
            </a:r>
            <a:r>
              <a:rPr lang="en-US" sz="2800" u="sng" dirty="0" err="1" smtClean="0">
                <a:solidFill>
                  <a:srgbClr val="C00000"/>
                </a:solidFill>
              </a:rPr>
              <a:t>Lagrangian</a:t>
            </a:r>
            <a:r>
              <a:rPr lang="en-US" sz="2800" u="sng" dirty="0" smtClean="0">
                <a:solidFill>
                  <a:srgbClr val="C00000"/>
                </a:solidFill>
              </a:rPr>
              <a:t> Phenomenology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          [sweeping, </a:t>
            </a:r>
            <a:r>
              <a:rPr lang="en-US" sz="2800" dirty="0" err="1" smtClean="0">
                <a:solidFill>
                  <a:schemeClr val="tx2"/>
                </a:solidFill>
              </a:rPr>
              <a:t>Lagrangian</a:t>
            </a:r>
            <a:r>
              <a:rPr lang="en-US" sz="2800" dirty="0" smtClean="0">
                <a:solidFill>
                  <a:schemeClr val="tx2"/>
                </a:solidFill>
              </a:rPr>
              <a:t>]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1" y="0"/>
            <a:ext cx="1219200" cy="156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3925"/>
            <a:ext cx="7924799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3962400" y="3276600"/>
            <a:ext cx="3581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427412"/>
            <a:ext cx="2286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2133600"/>
            <a:ext cx="3505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3505200"/>
            <a:ext cx="683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Eulerian</a:t>
            </a:r>
            <a:r>
              <a:rPr lang="en-US" dirty="0" smtClean="0"/>
              <a:t> closures  are not consistent – as not accounting for sweeping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2405" y="4038600"/>
            <a:ext cx="3846195" cy="914400"/>
            <a:chOff x="1411605" y="4114800"/>
            <a:chExt cx="5370195" cy="1066800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11605" y="4114800"/>
              <a:ext cx="529399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1524000" y="4114800"/>
              <a:ext cx="411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67000" y="4876800"/>
              <a:ext cx="411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2950" y="3962399"/>
            <a:ext cx="4057650" cy="149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4419600" y="3886200"/>
            <a:ext cx="2209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53000" y="4786133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953000"/>
            <a:ext cx="3752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171450" y="4953000"/>
            <a:ext cx="2819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95450" y="58674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46032" y="4455575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4800" y="4648200"/>
            <a:ext cx="1676400" cy="2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95400" y="5486400"/>
            <a:ext cx="1752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4038600" y="4724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45420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38"/>
          <p:cNvSpPr/>
          <p:nvPr/>
        </p:nvSpPr>
        <p:spPr>
          <a:xfrm>
            <a:off x="5334000" y="6019800"/>
            <a:ext cx="3429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648200" y="6018212"/>
            <a:ext cx="403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200" y="6260068"/>
            <a:ext cx="431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Lagrangian</a:t>
            </a:r>
            <a:r>
              <a:rPr lang="en-US" dirty="0" smtClean="0"/>
              <a:t> Closure in terms of </a:t>
            </a:r>
            <a:r>
              <a:rPr lang="en-US" dirty="0" err="1" smtClean="0"/>
              <a:t>covariances</a:t>
            </a:r>
            <a:endParaRPr lang="en-US" dirty="0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6562725"/>
            <a:ext cx="3200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Bent Arrow 44"/>
          <p:cNvSpPr/>
          <p:nvPr/>
        </p:nvSpPr>
        <p:spPr>
          <a:xfrm rot="10800000">
            <a:off x="4800601" y="6172199"/>
            <a:ext cx="8382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5803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</a:rPr>
              <a:t>Kraichnan</a:t>
            </a:r>
            <a:r>
              <a:rPr lang="en-US" sz="2800" u="sng" dirty="0" smtClean="0">
                <a:solidFill>
                  <a:srgbClr val="C00000"/>
                </a:solidFill>
              </a:rPr>
              <a:t>/</a:t>
            </a:r>
            <a:r>
              <a:rPr lang="en-US" sz="2800" u="sng" dirty="0" err="1" smtClean="0">
                <a:solidFill>
                  <a:srgbClr val="C00000"/>
                </a:solidFill>
              </a:rPr>
              <a:t>Lagrangian</a:t>
            </a:r>
            <a:r>
              <a:rPr lang="en-US" sz="2800" u="sng" dirty="0" smtClean="0">
                <a:solidFill>
                  <a:srgbClr val="C00000"/>
                </a:solidFill>
              </a:rPr>
              <a:t> Phenomenology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          [</a:t>
            </a:r>
            <a:r>
              <a:rPr lang="en-US" sz="2800" dirty="0" err="1" smtClean="0">
                <a:solidFill>
                  <a:schemeClr val="tx2"/>
                </a:solidFill>
              </a:rPr>
              <a:t>Lagrangian</a:t>
            </a:r>
            <a:r>
              <a:rPr lang="en-US" sz="2800" dirty="0" smtClean="0">
                <a:solidFill>
                  <a:schemeClr val="tx2"/>
                </a:solidFill>
              </a:rPr>
              <a:t> Dispersion]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1" y="0"/>
            <a:ext cx="1219200" cy="156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85825"/>
            <a:ext cx="66389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9000" y="3733800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  </a:t>
            </a:r>
            <a:r>
              <a:rPr lang="en-US" dirty="0" err="1" smtClean="0"/>
              <a:t>Eyink’s</a:t>
            </a:r>
            <a:r>
              <a:rPr lang="en-US" dirty="0" smtClean="0"/>
              <a:t> talk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745468"/>
            <a:ext cx="618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point:  ``Abridgement” LHDI = ``</a:t>
            </a:r>
            <a:r>
              <a:rPr lang="en-US" dirty="0" err="1" smtClean="0"/>
              <a:t>Lagrangian</a:t>
            </a:r>
            <a:r>
              <a:rPr lang="en-US" dirty="0" smtClean="0"/>
              <a:t> Mean-Field”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657600" y="4267200"/>
            <a:ext cx="838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553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Coefficient in Richardson Law (two particle dispersion)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Obukhov’s</a:t>
            </a:r>
            <a:r>
              <a:rPr lang="en-US" dirty="0" smtClean="0"/>
              <a:t> scalar field inertial range spectrum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Relation between the two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5803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</a:rPr>
              <a:t>Kraichnan</a:t>
            </a:r>
            <a:r>
              <a:rPr lang="en-US" sz="2800" u="sng" dirty="0" smtClean="0">
                <a:solidFill>
                  <a:srgbClr val="C00000"/>
                </a:solidFill>
              </a:rPr>
              <a:t>/</a:t>
            </a:r>
            <a:r>
              <a:rPr lang="en-US" sz="2800" u="sng" dirty="0" err="1" smtClean="0">
                <a:solidFill>
                  <a:srgbClr val="C00000"/>
                </a:solidFill>
              </a:rPr>
              <a:t>Lagrangian</a:t>
            </a:r>
            <a:r>
              <a:rPr lang="en-US" sz="2800" u="sng" dirty="0" smtClean="0">
                <a:solidFill>
                  <a:srgbClr val="C00000"/>
                </a:solidFill>
              </a:rPr>
              <a:t> Phenomenology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          [Random Synthetic Velocity]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1" y="0"/>
            <a:ext cx="1219200" cy="156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09650"/>
            <a:ext cx="7315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495800"/>
            <a:ext cx="8545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DIA for scalar field [no diffusion] in synthetic velocity </a:t>
            </a:r>
            <a:r>
              <a:rPr lang="en-US" dirty="0" err="1" smtClean="0"/>
              <a:t>vs</a:t>
            </a:r>
            <a:r>
              <a:rPr lang="en-US" dirty="0" smtClean="0"/>
              <a:t> simulations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Eulerian</a:t>
            </a:r>
            <a:r>
              <a:rPr lang="en-US" dirty="0" smtClean="0"/>
              <a:t> velocity is Gaussian in space-time. Distinction between </a:t>
            </a:r>
            <a:r>
              <a:rPr lang="en-US" dirty="0" err="1" smtClean="0"/>
              <a:t>fozen</a:t>
            </a:r>
            <a:r>
              <a:rPr lang="en-US" dirty="0" smtClean="0"/>
              <a:t> and finite-corr. 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Focus on decay of correlations (different time)  integrated over space quantities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Reproduce diffusion [Taylor] at long time and corroborate on dependence  on time-corr.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DIA is good … when there is no trapping (2d)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DIA is asymptotically exact for short-</a:t>
            </a:r>
            <a:r>
              <a:rPr lang="en-US" dirty="0" err="1" smtClean="0"/>
              <a:t>corr</a:t>
            </a:r>
            <a:r>
              <a:rPr lang="en-US" dirty="0" smtClean="0"/>
              <a:t> vel. [now called </a:t>
            </a:r>
            <a:r>
              <a:rPr lang="en-US" dirty="0" err="1" smtClean="0">
                <a:solidFill>
                  <a:srgbClr val="FF0000"/>
                </a:solidFill>
              </a:rPr>
              <a:t>Kraichnan</a:t>
            </a:r>
            <a:r>
              <a:rPr lang="en-US" dirty="0" smtClean="0">
                <a:solidFill>
                  <a:srgbClr val="FF0000"/>
                </a:solidFill>
              </a:rPr>
              <a:t> model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4495800"/>
            <a:ext cx="5178425" cy="2335213"/>
            <a:chOff x="336" y="2064"/>
            <a:chExt cx="5650" cy="2332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576" y="2304"/>
            <a:ext cx="624" cy="402"/>
          </p:xfrm>
          <a:graphic>
            <a:graphicData uri="http://schemas.openxmlformats.org/presentationml/2006/ole">
              <p:oleObj spid="_x0000_s24585" name="Equation" r:id="rId4" imgW="393480" imgH="253800" progId="Equation.3">
                <p:embed/>
              </p:oleObj>
            </a:graphicData>
          </a:graphic>
        </p:graphicFrame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528" y="2928"/>
            <a:ext cx="772" cy="414"/>
          </p:xfrm>
          <a:graphic>
            <a:graphicData uri="http://schemas.openxmlformats.org/presentationml/2006/ole">
              <p:oleObj spid="_x0000_s24586" name="Equation" r:id="rId5" imgW="469800" imgH="253800" progId="Equation.3">
                <p:embed/>
              </p:oleObj>
            </a:graphicData>
          </a:graphic>
        </p:graphicFrame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816" y="2688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1344" y="2688"/>
              <a:ext cx="2064" cy="96"/>
            </a:xfrm>
            <a:prstGeom prst="rightArrow">
              <a:avLst>
                <a:gd name="adj1" fmla="val 50000"/>
                <a:gd name="adj2" fmla="val 5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432" y="2256"/>
              <a:ext cx="912" cy="1104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3456" y="2064"/>
              <a:ext cx="1632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3559" y="2128"/>
              <a:ext cx="650" cy="912"/>
            </a:xfrm>
            <a:custGeom>
              <a:avLst/>
              <a:gdLst/>
              <a:ahLst/>
              <a:cxnLst>
                <a:cxn ang="0">
                  <a:pos x="594" y="646"/>
                </a:cxn>
                <a:cxn ang="0">
                  <a:pos x="618" y="631"/>
                </a:cxn>
                <a:cxn ang="0">
                  <a:pos x="649" y="529"/>
                </a:cxn>
                <a:cxn ang="0">
                  <a:pos x="641" y="483"/>
                </a:cxn>
                <a:cxn ang="0">
                  <a:pos x="283" y="381"/>
                </a:cxn>
                <a:cxn ang="0">
                  <a:pos x="236" y="576"/>
                </a:cxn>
                <a:cxn ang="0">
                  <a:pos x="244" y="631"/>
                </a:cxn>
                <a:cxn ang="0">
                  <a:pos x="368" y="678"/>
                </a:cxn>
                <a:cxn ang="0">
                  <a:pos x="384" y="771"/>
                </a:cxn>
                <a:cxn ang="0">
                  <a:pos x="135" y="833"/>
                </a:cxn>
                <a:cxn ang="0">
                  <a:pos x="49" y="794"/>
                </a:cxn>
                <a:cxn ang="0">
                  <a:pos x="18" y="670"/>
                </a:cxn>
                <a:cxn ang="0">
                  <a:pos x="49" y="623"/>
                </a:cxn>
                <a:cxn ang="0">
                  <a:pos x="96" y="576"/>
                </a:cxn>
                <a:cxn ang="0">
                  <a:pos x="119" y="428"/>
                </a:cxn>
                <a:cxn ang="0">
                  <a:pos x="329" y="327"/>
                </a:cxn>
                <a:cxn ang="0">
                  <a:pos x="400" y="311"/>
                </a:cxn>
                <a:cxn ang="0">
                  <a:pos x="423" y="241"/>
                </a:cxn>
                <a:cxn ang="0">
                  <a:pos x="407" y="194"/>
                </a:cxn>
                <a:cxn ang="0">
                  <a:pos x="400" y="171"/>
                </a:cxn>
                <a:cxn ang="0">
                  <a:pos x="423" y="0"/>
                </a:cxn>
              </a:cxnLst>
              <a:rect l="0" t="0" r="r" b="b"/>
              <a:pathLst>
                <a:path w="650" h="912">
                  <a:moveTo>
                    <a:pt x="594" y="646"/>
                  </a:moveTo>
                  <a:cubicBezTo>
                    <a:pt x="602" y="641"/>
                    <a:pt x="613" y="639"/>
                    <a:pt x="618" y="631"/>
                  </a:cubicBezTo>
                  <a:cubicBezTo>
                    <a:pt x="631" y="610"/>
                    <a:pt x="643" y="554"/>
                    <a:pt x="649" y="529"/>
                  </a:cubicBezTo>
                  <a:cubicBezTo>
                    <a:pt x="646" y="514"/>
                    <a:pt x="650" y="495"/>
                    <a:pt x="641" y="483"/>
                  </a:cubicBezTo>
                  <a:cubicBezTo>
                    <a:pt x="569" y="388"/>
                    <a:pt x="386" y="394"/>
                    <a:pt x="283" y="381"/>
                  </a:cubicBezTo>
                  <a:cubicBezTo>
                    <a:pt x="270" y="445"/>
                    <a:pt x="257" y="514"/>
                    <a:pt x="236" y="576"/>
                  </a:cubicBezTo>
                  <a:cubicBezTo>
                    <a:pt x="275" y="635"/>
                    <a:pt x="235" y="562"/>
                    <a:pt x="244" y="631"/>
                  </a:cubicBezTo>
                  <a:cubicBezTo>
                    <a:pt x="250" y="676"/>
                    <a:pt x="335" y="672"/>
                    <a:pt x="368" y="678"/>
                  </a:cubicBezTo>
                  <a:cubicBezTo>
                    <a:pt x="415" y="707"/>
                    <a:pt x="400" y="724"/>
                    <a:pt x="384" y="771"/>
                  </a:cubicBezTo>
                  <a:cubicBezTo>
                    <a:pt x="368" y="912"/>
                    <a:pt x="396" y="871"/>
                    <a:pt x="135" y="833"/>
                  </a:cubicBezTo>
                  <a:cubicBezTo>
                    <a:pt x="104" y="829"/>
                    <a:pt x="49" y="794"/>
                    <a:pt x="49" y="794"/>
                  </a:cubicBezTo>
                  <a:cubicBezTo>
                    <a:pt x="26" y="748"/>
                    <a:pt x="0" y="721"/>
                    <a:pt x="18" y="670"/>
                  </a:cubicBezTo>
                  <a:cubicBezTo>
                    <a:pt x="20" y="665"/>
                    <a:pt x="46" y="627"/>
                    <a:pt x="49" y="623"/>
                  </a:cubicBezTo>
                  <a:cubicBezTo>
                    <a:pt x="64" y="607"/>
                    <a:pt x="96" y="576"/>
                    <a:pt x="96" y="576"/>
                  </a:cubicBezTo>
                  <a:cubicBezTo>
                    <a:pt x="113" y="528"/>
                    <a:pt x="98" y="475"/>
                    <a:pt x="119" y="428"/>
                  </a:cubicBezTo>
                  <a:cubicBezTo>
                    <a:pt x="147" y="364"/>
                    <a:pt x="272" y="339"/>
                    <a:pt x="329" y="327"/>
                  </a:cubicBezTo>
                  <a:cubicBezTo>
                    <a:pt x="353" y="322"/>
                    <a:pt x="376" y="316"/>
                    <a:pt x="400" y="311"/>
                  </a:cubicBezTo>
                  <a:cubicBezTo>
                    <a:pt x="432" y="290"/>
                    <a:pt x="435" y="279"/>
                    <a:pt x="423" y="241"/>
                  </a:cubicBezTo>
                  <a:cubicBezTo>
                    <a:pt x="418" y="225"/>
                    <a:pt x="412" y="210"/>
                    <a:pt x="407" y="194"/>
                  </a:cubicBezTo>
                  <a:cubicBezTo>
                    <a:pt x="404" y="186"/>
                    <a:pt x="400" y="171"/>
                    <a:pt x="400" y="171"/>
                  </a:cubicBezTo>
                  <a:cubicBezTo>
                    <a:pt x="439" y="112"/>
                    <a:pt x="423" y="88"/>
                    <a:pt x="42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4305" y="2466"/>
              <a:ext cx="495" cy="916"/>
            </a:xfrm>
            <a:custGeom>
              <a:avLst/>
              <a:gdLst/>
              <a:ahLst/>
              <a:cxnLst>
                <a:cxn ang="0">
                  <a:pos x="28" y="417"/>
                </a:cxn>
                <a:cxn ang="0">
                  <a:pos x="300" y="386"/>
                </a:cxn>
                <a:cxn ang="0">
                  <a:pos x="246" y="168"/>
                </a:cxn>
                <a:cxn ang="0">
                  <a:pos x="184" y="106"/>
                </a:cxn>
                <a:cxn ang="0">
                  <a:pos x="98" y="43"/>
                </a:cxn>
                <a:cxn ang="0">
                  <a:pos x="261" y="36"/>
                </a:cxn>
                <a:cxn ang="0">
                  <a:pos x="355" y="59"/>
                </a:cxn>
                <a:cxn ang="0">
                  <a:pos x="394" y="106"/>
                </a:cxn>
                <a:cxn ang="0">
                  <a:pos x="402" y="129"/>
                </a:cxn>
                <a:cxn ang="0">
                  <a:pos x="425" y="152"/>
                </a:cxn>
                <a:cxn ang="0">
                  <a:pos x="441" y="223"/>
                </a:cxn>
                <a:cxn ang="0">
                  <a:pos x="495" y="589"/>
                </a:cxn>
                <a:cxn ang="0">
                  <a:pos x="332" y="667"/>
                </a:cxn>
                <a:cxn ang="0">
                  <a:pos x="145" y="659"/>
                </a:cxn>
                <a:cxn ang="0">
                  <a:pos x="43" y="651"/>
                </a:cxn>
                <a:cxn ang="0">
                  <a:pos x="20" y="721"/>
                </a:cxn>
                <a:cxn ang="0">
                  <a:pos x="12" y="745"/>
                </a:cxn>
                <a:cxn ang="0">
                  <a:pos x="35" y="831"/>
                </a:cxn>
                <a:cxn ang="0">
                  <a:pos x="51" y="877"/>
                </a:cxn>
                <a:cxn ang="0">
                  <a:pos x="199" y="916"/>
                </a:cxn>
                <a:cxn ang="0">
                  <a:pos x="254" y="862"/>
                </a:cxn>
                <a:cxn ang="0">
                  <a:pos x="308" y="838"/>
                </a:cxn>
                <a:cxn ang="0">
                  <a:pos x="472" y="846"/>
                </a:cxn>
                <a:cxn ang="0">
                  <a:pos x="487" y="869"/>
                </a:cxn>
              </a:cxnLst>
              <a:rect l="0" t="0" r="r" b="b"/>
              <a:pathLst>
                <a:path w="495" h="916">
                  <a:moveTo>
                    <a:pt x="28" y="417"/>
                  </a:moveTo>
                  <a:cubicBezTo>
                    <a:pt x="119" y="415"/>
                    <a:pt x="300" y="477"/>
                    <a:pt x="300" y="386"/>
                  </a:cubicBezTo>
                  <a:cubicBezTo>
                    <a:pt x="300" y="337"/>
                    <a:pt x="281" y="206"/>
                    <a:pt x="246" y="168"/>
                  </a:cubicBezTo>
                  <a:cubicBezTo>
                    <a:pt x="226" y="146"/>
                    <a:pt x="206" y="125"/>
                    <a:pt x="184" y="106"/>
                  </a:cubicBezTo>
                  <a:cubicBezTo>
                    <a:pt x="157" y="83"/>
                    <a:pt x="98" y="43"/>
                    <a:pt x="98" y="43"/>
                  </a:cubicBezTo>
                  <a:cubicBezTo>
                    <a:pt x="141" y="0"/>
                    <a:pt x="205" y="29"/>
                    <a:pt x="261" y="36"/>
                  </a:cubicBezTo>
                  <a:cubicBezTo>
                    <a:pt x="292" y="46"/>
                    <a:pt x="326" y="45"/>
                    <a:pt x="355" y="59"/>
                  </a:cubicBezTo>
                  <a:cubicBezTo>
                    <a:pt x="373" y="68"/>
                    <a:pt x="380" y="91"/>
                    <a:pt x="394" y="106"/>
                  </a:cubicBezTo>
                  <a:cubicBezTo>
                    <a:pt x="397" y="114"/>
                    <a:pt x="397" y="122"/>
                    <a:pt x="402" y="129"/>
                  </a:cubicBezTo>
                  <a:cubicBezTo>
                    <a:pt x="408" y="138"/>
                    <a:pt x="421" y="142"/>
                    <a:pt x="425" y="152"/>
                  </a:cubicBezTo>
                  <a:cubicBezTo>
                    <a:pt x="435" y="174"/>
                    <a:pt x="433" y="200"/>
                    <a:pt x="441" y="223"/>
                  </a:cubicBezTo>
                  <a:cubicBezTo>
                    <a:pt x="451" y="362"/>
                    <a:pt x="464" y="461"/>
                    <a:pt x="495" y="589"/>
                  </a:cubicBezTo>
                  <a:cubicBezTo>
                    <a:pt x="477" y="693"/>
                    <a:pt x="468" y="659"/>
                    <a:pt x="332" y="667"/>
                  </a:cubicBezTo>
                  <a:cubicBezTo>
                    <a:pt x="270" y="664"/>
                    <a:pt x="207" y="665"/>
                    <a:pt x="145" y="659"/>
                  </a:cubicBezTo>
                  <a:cubicBezTo>
                    <a:pt x="35" y="649"/>
                    <a:pt x="100" y="632"/>
                    <a:pt x="43" y="651"/>
                  </a:cubicBezTo>
                  <a:cubicBezTo>
                    <a:pt x="35" y="674"/>
                    <a:pt x="28" y="698"/>
                    <a:pt x="20" y="721"/>
                  </a:cubicBezTo>
                  <a:cubicBezTo>
                    <a:pt x="17" y="729"/>
                    <a:pt x="12" y="745"/>
                    <a:pt x="12" y="745"/>
                  </a:cubicBezTo>
                  <a:cubicBezTo>
                    <a:pt x="34" y="808"/>
                    <a:pt x="0" y="708"/>
                    <a:pt x="35" y="831"/>
                  </a:cubicBezTo>
                  <a:cubicBezTo>
                    <a:pt x="39" y="847"/>
                    <a:pt x="37" y="869"/>
                    <a:pt x="51" y="877"/>
                  </a:cubicBezTo>
                  <a:cubicBezTo>
                    <a:pt x="96" y="901"/>
                    <a:pt x="151" y="899"/>
                    <a:pt x="199" y="916"/>
                  </a:cubicBezTo>
                  <a:cubicBezTo>
                    <a:pt x="255" y="901"/>
                    <a:pt x="219" y="897"/>
                    <a:pt x="254" y="862"/>
                  </a:cubicBezTo>
                  <a:cubicBezTo>
                    <a:pt x="273" y="843"/>
                    <a:pt x="283" y="844"/>
                    <a:pt x="308" y="838"/>
                  </a:cubicBezTo>
                  <a:cubicBezTo>
                    <a:pt x="363" y="841"/>
                    <a:pt x="418" y="837"/>
                    <a:pt x="472" y="846"/>
                  </a:cubicBezTo>
                  <a:cubicBezTo>
                    <a:pt x="481" y="848"/>
                    <a:pt x="487" y="869"/>
                    <a:pt x="487" y="869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36" y="3695"/>
              <a:ext cx="2143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u="sng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Field formulation</a:t>
              </a:r>
            </a:p>
            <a:p>
              <a:pPr eaLnBrk="0" hangingPunct="0"/>
              <a:r>
                <a:rPr lang="en-US" sz="2000">
                  <a:solidFill>
                    <a:srgbClr val="000099"/>
                  </a:solidFill>
                </a:rPr>
                <a:t>   </a:t>
              </a:r>
              <a:r>
                <a:rPr lang="en-US" sz="2000">
                  <a:solidFill>
                    <a:srgbClr val="FF0000"/>
                  </a:solidFill>
                </a:rPr>
                <a:t>(Eulerian)</a:t>
              </a:r>
              <a:endParaRPr lang="en-US" sz="2000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888" y="3695"/>
              <a:ext cx="2098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u="sng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Particles</a:t>
              </a:r>
              <a:r>
                <a:rPr lang="en-US" sz="2000">
                  <a:solidFill>
                    <a:srgbClr val="008000"/>
                  </a:solidFill>
                </a:rPr>
                <a:t> </a:t>
              </a:r>
              <a:r>
                <a:rPr lang="en-US" sz="2000"/>
                <a:t>(“QM”)</a:t>
              </a:r>
            </a:p>
            <a:p>
              <a:pPr eaLnBrk="0" hangingPunct="0"/>
              <a:r>
                <a:rPr lang="en-US" sz="2000"/>
                <a:t>  </a:t>
              </a:r>
              <a:r>
                <a:rPr lang="en-US" sz="2000">
                  <a:solidFill>
                    <a:srgbClr val="FF0000"/>
                  </a:solidFill>
                </a:rPr>
                <a:t>(Lagrangian)</a:t>
              </a:r>
              <a:endParaRPr lang="en-US" sz="2000" u="sng"/>
            </a:p>
          </p:txBody>
        </p:sp>
      </p:grp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76200" y="914400"/>
          <a:ext cx="3962400" cy="647700"/>
        </p:xfrm>
        <a:graphic>
          <a:graphicData uri="http://schemas.openxmlformats.org/presentationml/2006/ole">
            <p:oleObj spid="_x0000_s24578" name="Equation" r:id="rId6" imgW="1396800" imgH="228600" progId="Equation.3">
              <p:embed/>
            </p:oleObj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4648200" y="152400"/>
          <a:ext cx="3759200" cy="1512888"/>
        </p:xfrm>
        <a:graphic>
          <a:graphicData uri="http://schemas.openxmlformats.org/presentationml/2006/ole">
            <p:oleObj spid="_x0000_s24579" name="Equation" r:id="rId7" imgW="1892160" imgH="761760" progId="Equation.3">
              <p:embed/>
            </p:oleObj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7956550" y="609600"/>
          <a:ext cx="1187450" cy="441325"/>
        </p:xfrm>
        <a:graphic>
          <a:graphicData uri="http://schemas.openxmlformats.org/presentationml/2006/ole">
            <p:oleObj spid="_x0000_s24580" name="Equation" r:id="rId8" imgW="545760" imgH="203040" progId="Equation.3">
              <p:embed/>
            </p:oleObj>
          </a:graphicData>
        </a:graphic>
      </p:graphicFrame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6248400" y="1828800"/>
          <a:ext cx="2717800" cy="466725"/>
        </p:xfrm>
        <a:graphic>
          <a:graphicData uri="http://schemas.openxmlformats.org/presentationml/2006/ole">
            <p:oleObj spid="_x0000_s24581" name="Equation" r:id="rId9" imgW="1625400" imgH="279360" progId="Equation.3">
              <p:embed/>
            </p:oleObj>
          </a:graphicData>
        </a:graphic>
      </p:graphicFrame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938" y="117475"/>
            <a:ext cx="4403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CC0000"/>
                </a:solidFill>
              </a:rPr>
              <a:t>From </a:t>
            </a:r>
            <a:r>
              <a:rPr lang="en-US" sz="2400" b="1" u="sng" dirty="0" err="1">
                <a:solidFill>
                  <a:srgbClr val="CC0000"/>
                </a:solidFill>
              </a:rPr>
              <a:t>Eulerian</a:t>
            </a:r>
            <a:r>
              <a:rPr lang="en-US" sz="2400" b="1" u="sng" dirty="0">
                <a:solidFill>
                  <a:srgbClr val="CC0000"/>
                </a:solidFill>
              </a:rPr>
              <a:t> to </a:t>
            </a:r>
            <a:r>
              <a:rPr lang="en-US" sz="2400" b="1" u="sng" dirty="0" err="1" smtClean="0">
                <a:solidFill>
                  <a:srgbClr val="CC0000"/>
                </a:solidFill>
              </a:rPr>
              <a:t>Lagrangian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[PS]</a:t>
            </a:r>
            <a:endParaRPr lang="en-US" sz="2400" b="1" u="sng" dirty="0">
              <a:solidFill>
                <a:srgbClr val="CC0000"/>
              </a:solidFill>
            </a:endParaRPr>
          </a:p>
        </p:txBody>
      </p:sp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152400" y="1971675"/>
          <a:ext cx="1574800" cy="492125"/>
        </p:xfrm>
        <a:graphic>
          <a:graphicData uri="http://schemas.openxmlformats.org/presentationml/2006/ole">
            <p:oleObj spid="_x0000_s24582" name="Equation" r:id="rId10" imgW="812520" imgH="253800" progId="Equation.3">
              <p:embed/>
            </p:oleObj>
          </a:graphicData>
        </a:graphic>
      </p:graphicFrame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889125" y="1870075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Average over “random”</a:t>
            </a:r>
          </a:p>
          <a:p>
            <a:r>
              <a:rPr lang="en-US" sz="2400"/>
              <a:t>trajectories of 2n particles</a:t>
            </a:r>
          </a:p>
        </p:txBody>
      </p:sp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228600" y="3175000"/>
          <a:ext cx="5410200" cy="939800"/>
        </p:xfrm>
        <a:graphic>
          <a:graphicData uri="http://schemas.openxmlformats.org/presentationml/2006/ole">
            <p:oleObj spid="_x0000_s24583" name="Equation" r:id="rId11" imgW="2527200" imgH="482400" progId="Equation.3">
              <p:embed/>
            </p:oleObj>
          </a:graphicData>
        </a:graphic>
      </p:graphicFrame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6400800" y="44545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6096000" y="567372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0" name="Freeform 28"/>
          <p:cNvSpPr>
            <a:spLocks/>
          </p:cNvSpPr>
          <p:nvPr/>
        </p:nvSpPr>
        <p:spPr bwMode="auto">
          <a:xfrm>
            <a:off x="6400800" y="4835525"/>
            <a:ext cx="18288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48"/>
              </a:cxn>
              <a:cxn ang="0">
                <a:pos x="816" y="144"/>
              </a:cxn>
              <a:cxn ang="0">
                <a:pos x="912" y="384"/>
              </a:cxn>
              <a:cxn ang="0">
                <a:pos x="1008" y="480"/>
              </a:cxn>
              <a:cxn ang="0">
                <a:pos x="1152" y="528"/>
              </a:cxn>
            </a:cxnLst>
            <a:rect l="0" t="0" r="r" b="b"/>
            <a:pathLst>
              <a:path w="1152" h="528">
                <a:moveTo>
                  <a:pt x="0" y="0"/>
                </a:moveTo>
                <a:cubicBezTo>
                  <a:pt x="268" y="12"/>
                  <a:pt x="536" y="24"/>
                  <a:pt x="672" y="48"/>
                </a:cubicBezTo>
                <a:cubicBezTo>
                  <a:pt x="808" y="72"/>
                  <a:pt x="776" y="88"/>
                  <a:pt x="816" y="144"/>
                </a:cubicBezTo>
                <a:cubicBezTo>
                  <a:pt x="856" y="200"/>
                  <a:pt x="880" y="328"/>
                  <a:pt x="912" y="384"/>
                </a:cubicBezTo>
                <a:cubicBezTo>
                  <a:pt x="944" y="440"/>
                  <a:pt x="968" y="456"/>
                  <a:pt x="1008" y="480"/>
                </a:cubicBezTo>
                <a:cubicBezTo>
                  <a:pt x="1048" y="504"/>
                  <a:pt x="1100" y="516"/>
                  <a:pt x="1152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6248400" y="48355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22" name="Object 30"/>
          <p:cNvGraphicFramePr>
            <a:graphicFrameLocks noChangeAspect="1"/>
          </p:cNvGraphicFramePr>
          <p:nvPr/>
        </p:nvGraphicFramePr>
        <p:xfrm>
          <a:off x="6400800" y="3654425"/>
          <a:ext cx="2590800" cy="841375"/>
        </p:xfrm>
        <a:graphic>
          <a:graphicData uri="http://schemas.openxmlformats.org/presentationml/2006/ole">
            <p:oleObj spid="_x0000_s24584" name="Equation" r:id="rId12" imgW="1574640" imgH="482400" progId="Equation.3">
              <p:embed/>
            </p:oleObj>
          </a:graphicData>
        </a:graphic>
      </p:graphicFrame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8442325" y="5486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7696200" y="46831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7391400" y="56388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0" y="1752600"/>
            <a:ext cx="5410200" cy="1066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6308725" y="2857500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Closure ?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6324600" y="2819400"/>
            <a:ext cx="914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6400800" y="2819400"/>
            <a:ext cx="7620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6019800" y="2590800"/>
            <a:ext cx="1524000" cy="9144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995</Words>
  <Application>Microsoft Office PowerPoint</Application>
  <PresentationFormat>On-screen Show (4:3)</PresentationFormat>
  <Paragraphs>248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Misha</cp:lastModifiedBy>
  <cp:revision>36</cp:revision>
  <dcterms:created xsi:type="dcterms:W3CDTF">2006-08-16T00:00:00Z</dcterms:created>
  <dcterms:modified xsi:type="dcterms:W3CDTF">2009-05-09T22:15:01Z</dcterms:modified>
</cp:coreProperties>
</file>