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7" r:id="rId4"/>
    <p:sldMasterId id="2147483715" r:id="rId5"/>
    <p:sldMasterId id="2147483729" r:id="rId6"/>
    <p:sldMasterId id="2147483743" r:id="rId7"/>
    <p:sldMasterId id="2147483771" r:id="rId8"/>
    <p:sldMasterId id="2147483785" r:id="rId9"/>
    <p:sldMasterId id="2147483797" r:id="rId10"/>
    <p:sldMasterId id="2147483823" r:id="rId11"/>
  </p:sldMasterIdLst>
  <p:notesMasterIdLst>
    <p:notesMasterId r:id="rId68"/>
  </p:notesMasterIdLst>
  <p:sldIdLst>
    <p:sldId id="305" r:id="rId12"/>
    <p:sldId id="311" r:id="rId13"/>
    <p:sldId id="284" r:id="rId14"/>
    <p:sldId id="285" r:id="rId15"/>
    <p:sldId id="349" r:id="rId16"/>
    <p:sldId id="307" r:id="rId17"/>
    <p:sldId id="350" r:id="rId18"/>
    <p:sldId id="308" r:id="rId19"/>
    <p:sldId id="360" r:id="rId20"/>
    <p:sldId id="361" r:id="rId21"/>
    <p:sldId id="362" r:id="rId22"/>
    <p:sldId id="314" r:id="rId23"/>
    <p:sldId id="315" r:id="rId24"/>
    <p:sldId id="317" r:id="rId25"/>
    <p:sldId id="319" r:id="rId26"/>
    <p:sldId id="342" r:id="rId27"/>
    <p:sldId id="267" r:id="rId28"/>
    <p:sldId id="268" r:id="rId29"/>
    <p:sldId id="270" r:id="rId30"/>
    <p:sldId id="271" r:id="rId31"/>
    <p:sldId id="364" r:id="rId32"/>
    <p:sldId id="367" r:id="rId33"/>
    <p:sldId id="408" r:id="rId34"/>
    <p:sldId id="409" r:id="rId35"/>
    <p:sldId id="410" r:id="rId36"/>
    <p:sldId id="368" r:id="rId37"/>
    <p:sldId id="369" r:id="rId38"/>
    <p:sldId id="370" r:id="rId39"/>
    <p:sldId id="372" r:id="rId40"/>
    <p:sldId id="374" r:id="rId41"/>
    <p:sldId id="376" r:id="rId42"/>
    <p:sldId id="377" r:id="rId43"/>
    <p:sldId id="378" r:id="rId44"/>
    <p:sldId id="379" r:id="rId45"/>
    <p:sldId id="383" r:id="rId46"/>
    <p:sldId id="384" r:id="rId47"/>
    <p:sldId id="385" r:id="rId48"/>
    <p:sldId id="413" r:id="rId49"/>
    <p:sldId id="430" r:id="rId50"/>
    <p:sldId id="412" r:id="rId51"/>
    <p:sldId id="422" r:id="rId52"/>
    <p:sldId id="423" r:id="rId53"/>
    <p:sldId id="424" r:id="rId54"/>
    <p:sldId id="425" r:id="rId55"/>
    <p:sldId id="426" r:id="rId56"/>
    <p:sldId id="427" r:id="rId57"/>
    <p:sldId id="402" r:id="rId58"/>
    <p:sldId id="387" r:id="rId59"/>
    <p:sldId id="388" r:id="rId60"/>
    <p:sldId id="389" r:id="rId61"/>
    <p:sldId id="390" r:id="rId62"/>
    <p:sldId id="405" r:id="rId63"/>
    <p:sldId id="394" r:id="rId64"/>
    <p:sldId id="396" r:id="rId65"/>
    <p:sldId id="404" r:id="rId66"/>
    <p:sldId id="397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DBBD3D1-1DF5-344D-88AB-5E191B4D0290}">
          <p14:sldIdLst>
            <p14:sldId id="305"/>
            <p14:sldId id="311"/>
            <p14:sldId id="284"/>
            <p14:sldId id="285"/>
            <p14:sldId id="349"/>
            <p14:sldId id="307"/>
            <p14:sldId id="350"/>
            <p14:sldId id="308"/>
            <p14:sldId id="360"/>
            <p14:sldId id="361"/>
            <p14:sldId id="362"/>
            <p14:sldId id="314"/>
            <p14:sldId id="315"/>
            <p14:sldId id="317"/>
            <p14:sldId id="319"/>
            <p14:sldId id="342"/>
            <p14:sldId id="267"/>
            <p14:sldId id="268"/>
            <p14:sldId id="270"/>
            <p14:sldId id="271"/>
            <p14:sldId id="364"/>
            <p14:sldId id="367"/>
            <p14:sldId id="408"/>
            <p14:sldId id="409"/>
            <p14:sldId id="410"/>
            <p14:sldId id="368"/>
            <p14:sldId id="369"/>
            <p14:sldId id="370"/>
            <p14:sldId id="372"/>
            <p14:sldId id="374"/>
            <p14:sldId id="376"/>
            <p14:sldId id="377"/>
            <p14:sldId id="378"/>
            <p14:sldId id="379"/>
            <p14:sldId id="383"/>
            <p14:sldId id="384"/>
            <p14:sldId id="385"/>
            <p14:sldId id="413"/>
            <p14:sldId id="430"/>
            <p14:sldId id="412"/>
            <p14:sldId id="422"/>
            <p14:sldId id="423"/>
            <p14:sldId id="424"/>
            <p14:sldId id="425"/>
            <p14:sldId id="426"/>
            <p14:sldId id="427"/>
            <p14:sldId id="402"/>
            <p14:sldId id="387"/>
            <p14:sldId id="388"/>
            <p14:sldId id="389"/>
            <p14:sldId id="390"/>
            <p14:sldId id="405"/>
            <p14:sldId id="394"/>
            <p14:sldId id="396"/>
            <p14:sldId id="404"/>
            <p14:sldId id="3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76" autoAdjust="0"/>
    <p:restoredTop sz="94660"/>
  </p:normalViewPr>
  <p:slideViewPr>
    <p:cSldViewPr>
      <p:cViewPr varScale="1">
        <p:scale>
          <a:sx n="97" d="100"/>
          <a:sy n="97" d="100"/>
        </p:scale>
        <p:origin x="-888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63" Type="http://schemas.openxmlformats.org/officeDocument/2006/relationships/slide" Target="slides/slide52.xml"/><Relationship Id="rId64" Type="http://schemas.openxmlformats.org/officeDocument/2006/relationships/slide" Target="slides/slide53.xml"/><Relationship Id="rId65" Type="http://schemas.openxmlformats.org/officeDocument/2006/relationships/slide" Target="slides/slide54.xml"/><Relationship Id="rId66" Type="http://schemas.openxmlformats.org/officeDocument/2006/relationships/slide" Target="slides/slide55.xml"/><Relationship Id="rId67" Type="http://schemas.openxmlformats.org/officeDocument/2006/relationships/slide" Target="slides/slide5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73" Type="http://schemas.openxmlformats.org/officeDocument/2006/relationships/tableStyles" Target="tableStyles.xml"/><Relationship Id="rId60" Type="http://schemas.openxmlformats.org/officeDocument/2006/relationships/slide" Target="slides/slide49.xml"/><Relationship Id="rId61" Type="http://schemas.openxmlformats.org/officeDocument/2006/relationships/slide" Target="slides/slide50.xml"/><Relationship Id="rId62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6BB08-3D97-45A6-B6F9-C197D51ABAA6}" type="datetimeFigureOut">
              <a:rPr lang="en-US" smtClean="0"/>
              <a:pPr/>
              <a:t>5/22/15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7954D-B1DC-4B9D-8507-CF5E2D468E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74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D28AA99-E5B4-4682-940B-4A5C65B6D9F2}" type="datetime1">
              <a:rPr lang="en-US" smtClean="0">
                <a:solidFill>
                  <a:prstClr val="black"/>
                </a:solidFill>
              </a:rPr>
              <a:pPr/>
              <a:t>5/22/15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BAE6F-AB36-E54B-8FB4-FFBC456525C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52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"/>
          <p:cNvSpPr txBox="1">
            <a:spLocks noChangeArrowheads="1"/>
          </p:cNvSpPr>
          <p:nvPr/>
        </p:nvSpPr>
        <p:spPr bwMode="auto">
          <a:xfrm>
            <a:off x="1154133" y="685605"/>
            <a:ext cx="4487601" cy="336555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739" tIns="44870" rIns="89739" bIns="44870" anchor="ctr"/>
          <a:lstStyle/>
          <a:p>
            <a:pPr defTabSz="4486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altLang="en-US" sz="240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body"/>
          </p:nvPr>
        </p:nvSpPr>
        <p:spPr>
          <a:xfrm>
            <a:off x="914919" y="4344767"/>
            <a:ext cx="5023504" cy="4151110"/>
          </a:xfrm>
          <a:solidFill>
            <a:srgbClr val="00CC99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"/>
          <p:cNvSpPr txBox="1">
            <a:spLocks noChangeArrowheads="1"/>
          </p:cNvSpPr>
          <p:nvPr/>
        </p:nvSpPr>
        <p:spPr bwMode="auto">
          <a:xfrm>
            <a:off x="1154133" y="685605"/>
            <a:ext cx="4487601" cy="336555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739" tIns="44870" rIns="89739" bIns="44870" anchor="ctr"/>
          <a:lstStyle/>
          <a:p>
            <a:pPr defTabSz="4486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altLang="en-US" sz="240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body"/>
          </p:nvPr>
        </p:nvSpPr>
        <p:spPr>
          <a:xfrm>
            <a:off x="914919" y="4344767"/>
            <a:ext cx="5023504" cy="4151110"/>
          </a:xfrm>
          <a:solidFill>
            <a:srgbClr val="00CC99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A1F1E89-D029-4C3F-9BA4-6D597CE3AC1A}" type="datetime1">
              <a:rPr lang="en-US" smtClean="0">
                <a:solidFill>
                  <a:prstClr val="black"/>
                </a:solidFill>
              </a:rPr>
              <a:pPr/>
              <a:t>5/22/15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BAE6F-AB36-E54B-8FB4-FFBC456525C9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62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"/>
          <p:cNvSpPr txBox="1">
            <a:spLocks noChangeArrowheads="1"/>
          </p:cNvSpPr>
          <p:nvPr/>
        </p:nvSpPr>
        <p:spPr bwMode="auto">
          <a:xfrm>
            <a:off x="1154133" y="685605"/>
            <a:ext cx="4487601" cy="336555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739" tIns="44870" rIns="89739" bIns="44870" anchor="ctr"/>
          <a:lstStyle/>
          <a:p>
            <a:pPr defTabSz="4486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altLang="en-US" sz="240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body"/>
          </p:nvPr>
        </p:nvSpPr>
        <p:spPr>
          <a:xfrm>
            <a:off x="914919" y="4344767"/>
            <a:ext cx="5023504" cy="4151110"/>
          </a:xfrm>
          <a:solidFill>
            <a:srgbClr val="00CC99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/>
              <a:pPr/>
              <a:t>5/22/15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71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/>
              <a:pPr/>
              <a:t>5/22/15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224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6517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356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225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510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371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857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472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076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436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1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/>
              <a:pPr/>
              <a:t>5/22/15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181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635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622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311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6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7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1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7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0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6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8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6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7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86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581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441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8415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3650" cy="5200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981200"/>
            <a:ext cx="3803650" cy="5200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171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86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72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8179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22380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08629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628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5575" y="609600"/>
            <a:ext cx="1939925" cy="6572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67375" cy="6572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029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59700" cy="1135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3650" cy="520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1850" y="1981200"/>
            <a:ext cx="3803650" cy="520065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4441460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59700" cy="1135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03650" cy="52006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1850" y="1981200"/>
            <a:ext cx="3803650" cy="520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941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59700" cy="1135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03650" cy="25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657725"/>
            <a:ext cx="3803650" cy="25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1850" y="1981200"/>
            <a:ext cx="3803650" cy="5200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39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1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0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5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/>
              <a:pPr/>
              <a:t>5/22/15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89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2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8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tint val="75000"/>
                  </a:schemeClr>
                </a:solidFill>
                <a:latin typeface="Frutiger LT Std 57 Condense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964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083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3048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48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5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/>
              <a:pPr/>
              <a:t>5/22/15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84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876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008313" cy="685800"/>
          </a:xfrm>
        </p:spPr>
        <p:txBody>
          <a:bodyPr anchor="t"/>
          <a:lstStyle>
            <a:lvl1pPr algn="l">
              <a:defRPr sz="2000" b="1"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86000"/>
            <a:ext cx="3008313" cy="3840163"/>
          </a:xfrm>
        </p:spPr>
        <p:txBody>
          <a:bodyPr/>
          <a:lstStyle>
            <a:lvl1pPr marL="0" indent="0">
              <a:buNone/>
              <a:defRPr sz="1400" b="0">
                <a:latin typeface="Frutiger LT Std 57 Condense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760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355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0">
                <a:latin typeface="Frutiger LT Std 57 Condense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704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63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>
            <a:lvl1pPr>
              <a:defRPr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944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287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131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tint val="75000"/>
                  </a:schemeClr>
                </a:solidFill>
                <a:latin typeface="Frutiger LT Std 57 Condense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166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253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144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/>
              <a:pPr/>
              <a:t>5/22/15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718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40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703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008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356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008313" cy="685800"/>
          </a:xfrm>
        </p:spPr>
        <p:txBody>
          <a:bodyPr anchor="t"/>
          <a:lstStyle>
            <a:lvl1pPr algn="l">
              <a:defRPr sz="2000" b="1"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86000"/>
            <a:ext cx="3008313" cy="3840163"/>
          </a:xfrm>
        </p:spPr>
        <p:txBody>
          <a:bodyPr/>
          <a:lstStyle>
            <a:lvl1pPr marL="0" indent="0">
              <a:buNone/>
              <a:defRPr sz="1400" b="0">
                <a:latin typeface="Frutiger LT Std 57 Condense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5423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355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0">
                <a:latin typeface="Frutiger LT Std 57 Condense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765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75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>
            <a:lvl1pPr>
              <a:defRPr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766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942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57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/>
              <a:pPr/>
              <a:t>5/22/15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92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tint val="75000"/>
                  </a:schemeClr>
                </a:solidFill>
                <a:latin typeface="Frutiger LT Std 57 Condense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15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8841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09698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9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402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149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5816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008313" cy="685800"/>
          </a:xfrm>
        </p:spPr>
        <p:txBody>
          <a:bodyPr anchor="t"/>
          <a:lstStyle>
            <a:lvl1pPr algn="l">
              <a:defRPr sz="2000" b="1"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86000"/>
            <a:ext cx="3008313" cy="3840163"/>
          </a:xfrm>
        </p:spPr>
        <p:txBody>
          <a:bodyPr/>
          <a:lstStyle>
            <a:lvl1pPr marL="0" indent="0">
              <a:buNone/>
              <a:defRPr sz="1400" b="0">
                <a:latin typeface="Frutiger LT Std 57 Condense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8073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355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0">
                <a:latin typeface="Frutiger LT Std 57 Condense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8537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93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/>
              <a:pPr/>
              <a:t>5/22/15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518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>
            <a:lvl1pPr>
              <a:defRPr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579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0284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4224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tint val="75000"/>
                  </a:schemeClr>
                </a:solidFill>
                <a:latin typeface="Frutiger LT Std 57 Condense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1945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818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48178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413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6970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153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50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/>
              <a:pPr/>
              <a:t>5/22/15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777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008313" cy="685800"/>
          </a:xfrm>
        </p:spPr>
        <p:txBody>
          <a:bodyPr anchor="t"/>
          <a:lstStyle>
            <a:lvl1pPr algn="l">
              <a:defRPr sz="2000" b="1"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86000"/>
            <a:ext cx="3008313" cy="3840163"/>
          </a:xfrm>
        </p:spPr>
        <p:txBody>
          <a:bodyPr/>
          <a:lstStyle>
            <a:lvl1pPr marL="0" indent="0">
              <a:buNone/>
              <a:defRPr sz="1400" b="0">
                <a:latin typeface="Frutiger LT Std 57 Condense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59615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355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0">
                <a:latin typeface="Frutiger LT Std 57 Condense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58302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711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>
            <a:lvl1pPr>
              <a:defRPr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6377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4128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5923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tint val="75000"/>
                  </a:schemeClr>
                </a:solidFill>
                <a:latin typeface="Frutiger LT Std 57 Condense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1784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811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35482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4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/>
              <a:pPr/>
              <a:t>5/22/15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368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133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52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8748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008313" cy="685800"/>
          </a:xfrm>
        </p:spPr>
        <p:txBody>
          <a:bodyPr anchor="t"/>
          <a:lstStyle>
            <a:lvl1pPr algn="l">
              <a:defRPr sz="2000" b="1"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86000"/>
            <a:ext cx="3008313" cy="3840163"/>
          </a:xfrm>
        </p:spPr>
        <p:txBody>
          <a:bodyPr/>
          <a:lstStyle>
            <a:lvl1pPr marL="0" indent="0">
              <a:buNone/>
              <a:defRPr sz="1400" b="0">
                <a:latin typeface="Frutiger LT Std 57 Condense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5910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355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0">
                <a:latin typeface="Frutiger LT Std 57 Condense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4253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720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>
            <a:lvl1pPr>
              <a:defRPr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294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593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1037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tint val="75000"/>
                  </a:schemeClr>
                </a:solidFill>
                <a:latin typeface="Frutiger LT Std 57 Condense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414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6FBA-A752-4415-9A16-367F5510BD2A}" type="datetimeFigureOut">
              <a:rPr lang="en-US" smtClean="0"/>
              <a:pPr/>
              <a:t>5/22/15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CBB2-9D42-46B9-816D-419E8C124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417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178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40909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295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2098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690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6381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008313" cy="685800"/>
          </a:xfrm>
        </p:spPr>
        <p:txBody>
          <a:bodyPr anchor="t"/>
          <a:lstStyle>
            <a:lvl1pPr algn="l">
              <a:defRPr sz="2000" b="1"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86000"/>
            <a:ext cx="3008313" cy="3840163"/>
          </a:xfrm>
        </p:spPr>
        <p:txBody>
          <a:bodyPr/>
          <a:lstStyle>
            <a:lvl1pPr marL="0" indent="0">
              <a:buNone/>
              <a:defRPr sz="1400" b="0">
                <a:latin typeface="Frutiger LT Std 57 Condense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95519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355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0">
                <a:latin typeface="Frutiger LT Std 57 Condense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31708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742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>
            <a:lvl1pPr>
              <a:defRPr>
                <a:solidFill>
                  <a:srgbClr val="0F182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29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4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38.xml"/><Relationship Id="rId15" Type="http://schemas.openxmlformats.org/officeDocument/2006/relationships/theme" Target="../theme/theme11.xml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9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2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5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88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1.xml"/><Relationship Id="rId14" Type="http://schemas.openxmlformats.org/officeDocument/2006/relationships/theme" Target="../theme/theme8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A6FBA-A752-4415-9A16-367F5510BD2A}" type="datetimeFigureOut">
              <a:rPr lang="en-US" smtClean="0"/>
              <a:pPr/>
              <a:t>5/22/15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ECBB2-9D42-46B9-816D-419E8C124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5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1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59700" cy="113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97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85943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WenQuanYi Zen Hei" charset="0"/>
          <a:cs typeface="WenQuanYi Zen Hei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WenQuanYi Zen Hei" charset="0"/>
          <a:cs typeface="WenQuanYi Zen Hei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WenQuanYi Zen Hei" charset="0"/>
          <a:cs typeface="WenQuanYi Zen Hei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WenQuanYi Zen Hei" charset="0"/>
          <a:cs typeface="WenQuanYi Zen Hei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WenQuanYi Zen Hei" charset="0"/>
          <a:cs typeface="WenQuanYi Zen Hei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WenQuanYi Zen Hei" charset="0"/>
          <a:cs typeface="WenQuanYi Zen Hei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WenQuanYi Zen Hei" charset="0"/>
          <a:cs typeface="WenQuanYi Zen Hei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WenQuanYi Zen Hei" charset="0"/>
          <a:cs typeface="WenQuanYi Zen Hei" charset="0"/>
        </a:defRPr>
      </a:lvl9pPr>
    </p:titleStyle>
    <p:bodyStyle>
      <a:lvl1pPr marL="342900" indent="-342900" algn="l" defTabSz="457200" rtl="0" eaLnBrk="0" fontAlgn="base" hangingPunct="0">
        <a:spcBef>
          <a:spcPts val="7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122F8-DED2-47D8-81F7-343C8E085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0DA15-F765-4D33-BED2-42119D02A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8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7800" y="0"/>
            <a:ext cx="7010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8001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6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0F1824"/>
          </a:solidFill>
          <a:latin typeface="Frutiger LT Std 67 Bold Condensed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3200" b="0" i="0" kern="1200">
          <a:solidFill>
            <a:schemeClr val="tx1"/>
          </a:solidFill>
          <a:latin typeface="Frutiger LT Std 57 Cn"/>
          <a:ea typeface="+mn-ea"/>
          <a:cs typeface="Frutiger LT Std 57 Cn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8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4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0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0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7800" y="0"/>
            <a:ext cx="7010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8001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1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0F1824"/>
          </a:solidFill>
          <a:latin typeface="Frutiger LT Std 67 Bold Condensed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3200" b="0" i="0" kern="1200">
          <a:solidFill>
            <a:schemeClr val="tx1"/>
          </a:solidFill>
          <a:latin typeface="Frutiger LT Std 57 Cn"/>
          <a:ea typeface="+mn-ea"/>
          <a:cs typeface="Frutiger LT Std 57 Cn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8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4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0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0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7800" y="0"/>
            <a:ext cx="7010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8001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0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0F1824"/>
          </a:solidFill>
          <a:latin typeface="Frutiger LT Std 67 Bold Condensed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3200" b="0" i="0" kern="1200">
          <a:solidFill>
            <a:schemeClr val="tx1"/>
          </a:solidFill>
          <a:latin typeface="Frutiger LT Std 57 Cn"/>
          <a:ea typeface="+mn-ea"/>
          <a:cs typeface="Frutiger LT Std 57 Cn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8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4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0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0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7800" y="0"/>
            <a:ext cx="7010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8001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1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0F1824"/>
          </a:solidFill>
          <a:latin typeface="Frutiger LT Std 67 Bold Condensed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3200" b="0" i="0" kern="1200">
          <a:solidFill>
            <a:schemeClr val="tx1"/>
          </a:solidFill>
          <a:latin typeface="Frutiger LT Std 57 Cn"/>
          <a:ea typeface="+mn-ea"/>
          <a:cs typeface="Frutiger LT Std 57 Cn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8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4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0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0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7800" y="0"/>
            <a:ext cx="7010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8001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36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0F1824"/>
          </a:solidFill>
          <a:latin typeface="Frutiger LT Std 67 Bold Condensed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3200" b="0" i="0" kern="1200">
          <a:solidFill>
            <a:schemeClr val="tx1"/>
          </a:solidFill>
          <a:latin typeface="Frutiger LT Std 57 Cn"/>
          <a:ea typeface="+mn-ea"/>
          <a:cs typeface="Frutiger LT Std 57 Cn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8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4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0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0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7800" y="0"/>
            <a:ext cx="7010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8001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0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0F1824"/>
          </a:solidFill>
          <a:latin typeface="Frutiger LT Std 67 Bold Condensed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3200" b="0" i="0" kern="1200">
          <a:solidFill>
            <a:schemeClr val="tx1"/>
          </a:solidFill>
          <a:latin typeface="Frutiger LT Std 57 Cn"/>
          <a:ea typeface="+mn-ea"/>
          <a:cs typeface="Frutiger LT Std 57 Cn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8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4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0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000" kern="1200">
          <a:solidFill>
            <a:schemeClr val="tx1"/>
          </a:solidFill>
          <a:latin typeface="Frutiger LT Std 67 Bold Condensed"/>
          <a:ea typeface="+mn-ea"/>
          <a:cs typeface="Lucida Sans Unicode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A6FBA-A752-4415-9A16-367F5510BD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ECBB2-9D42-46B9-816D-419E8C12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75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20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Relationship Id="rId2" Type="http://schemas.openxmlformats.org/officeDocument/2006/relationships/image" Target="../media/image22.emf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8.jpg"/><Relationship Id="rId6" Type="http://schemas.openxmlformats.org/officeDocument/2006/relationships/image" Target="../media/image29.gif"/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0.wmf"/><Relationship Id="rId7" Type="http://schemas.openxmlformats.org/officeDocument/2006/relationships/image" Target="../media/image250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31.wmf"/><Relationship Id="rId10" Type="http://schemas.openxmlformats.org/officeDocument/2006/relationships/image" Target="../media/image260.png"/><Relationship Id="rId11" Type="http://schemas.openxmlformats.org/officeDocument/2006/relationships/image" Target="../media/image27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Relationship Id="rId3" Type="http://schemas.openxmlformats.org/officeDocument/2006/relationships/image" Target="../media/image48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71529"/>
            <a:ext cx="7772400" cy="1728921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Dynamics of </a:t>
            </a:r>
            <a:r>
              <a:rPr lang="en-US" sz="4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Skyrmions</a:t>
            </a:r>
            <a:r>
              <a:rPr lang="en-US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in Chiral Magnets</a:t>
            </a:r>
            <a:endParaRPr lang="en-US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4343401"/>
            <a:ext cx="7010400" cy="762000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Charles Reichhardt, Cynthia Reichhardt,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Dipanjan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Ray, S.Z. Lin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29305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bulk samples, </a:t>
            </a:r>
            <a:r>
              <a:rPr lang="en-US" dirty="0" err="1" smtClean="0"/>
              <a:t>skyrmions</a:t>
            </a:r>
            <a:r>
              <a:rPr lang="en-US" dirty="0" smtClean="0"/>
              <a:t> are 3D objects</a:t>
            </a:r>
            <a:endParaRPr lang="en-US" dirty="0"/>
          </a:p>
        </p:txBody>
      </p:sp>
      <p:pic>
        <p:nvPicPr>
          <p:cNvPr id="4" name="Content Placeholder 3" descr="2013mildeFig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56" r="-3065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7200" y="24384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Milde</a:t>
            </a:r>
            <a:r>
              <a:rPr lang="en-US" dirty="0" smtClean="0"/>
              <a:t> et al, Science 340, 1076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2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3rommingFig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3" t="-2471" r="-3378" b="-1010"/>
          <a:stretch/>
        </p:blipFill>
        <p:spPr>
          <a:xfrm>
            <a:off x="3505200" y="35616"/>
            <a:ext cx="4648200" cy="6276510"/>
          </a:xfrm>
        </p:spPr>
      </p:pic>
      <p:sp>
        <p:nvSpPr>
          <p:cNvPr id="5" name="TextBox 4"/>
          <p:cNvSpPr txBox="1"/>
          <p:nvPr/>
        </p:nvSpPr>
        <p:spPr>
          <a:xfrm>
            <a:off x="457200" y="1371600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Individual </a:t>
            </a:r>
            <a:r>
              <a:rPr lang="en-US" dirty="0" err="1" smtClean="0"/>
              <a:t>skyrmions</a:t>
            </a:r>
            <a:r>
              <a:rPr lang="en-US" dirty="0" smtClean="0"/>
              <a:t> can be created and destroyed</a:t>
            </a:r>
          </a:p>
          <a:p>
            <a:endParaRPr lang="en-US" dirty="0"/>
          </a:p>
          <a:p>
            <a:r>
              <a:rPr lang="en-US" dirty="0" smtClean="0"/>
              <a:t>N. </a:t>
            </a:r>
            <a:r>
              <a:rPr lang="en-US" dirty="0" err="1" smtClean="0"/>
              <a:t>Romming</a:t>
            </a:r>
            <a:r>
              <a:rPr lang="en-US" dirty="0" smtClean="0"/>
              <a:t> et al, Science 341, 636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90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9822"/>
            <a:ext cx="7588665" cy="72639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Driven skyrmions by current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350242" y="967534"/>
                <a:ext cx="404006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Material: </a:t>
                </a:r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lang="en-US" sz="1600" smtClean="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MnSi</m:t>
                    </m:r>
                  </m:oMath>
                </a14:m>
                <a:endPara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Schulz</a:t>
                </a:r>
                <a:r>
                  <a:rPr lang="en-US" sz="16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et. </a:t>
                </a:r>
                <a:r>
                  <a:rPr lang="en-US" sz="16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al</a:t>
                </a:r>
                <a:r>
                  <a:rPr lang="en-US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., </a:t>
                </a:r>
                <a:r>
                  <a:rPr lang="en-US" sz="16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Nature Physics 8, </a:t>
                </a:r>
                <a:r>
                  <a:rPr lang="en-US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301 </a:t>
                </a:r>
                <a:r>
                  <a:rPr lang="en-US" sz="16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(2012).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0242" y="967534"/>
                <a:ext cx="4040065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906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9" y="746776"/>
            <a:ext cx="2862841" cy="599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4960389" y="3215852"/>
            <a:ext cx="381000" cy="381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142497" y="3655960"/>
            <a:ext cx="2705800" cy="1524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865389" y="3520652"/>
                <a:ext cx="330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𝐽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389" y="3520652"/>
                <a:ext cx="33021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own Arrow 15"/>
          <p:cNvSpPr/>
          <p:nvPr/>
        </p:nvSpPr>
        <p:spPr>
          <a:xfrm rot="7497869">
            <a:off x="4643161" y="2866231"/>
            <a:ext cx="97186" cy="587639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655589" y="2834852"/>
                <a:ext cx="3693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589" y="2834852"/>
                <a:ext cx="369332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flipV="1">
            <a:off x="4159589" y="2705338"/>
            <a:ext cx="537270" cy="533400"/>
          </a:xfrm>
          <a:prstGeom prst="straightConnector1">
            <a:avLst/>
          </a:prstGeom>
          <a:ln w="254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 rot="18985192">
                <a:off x="4076346" y="2590752"/>
                <a:ext cx="4020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85192">
                <a:off x="4076346" y="2590752"/>
                <a:ext cx="402097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476727" y="4017300"/>
                <a:ext cx="4675961" cy="1200329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Hall resistance is due to the emergent electric field induced by the motion of skyrmion.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The depinning current is extremely low. For magnetic domain wall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𝐽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∼</m:t>
                    </m:r>
                    <m:sSup>
                      <m:s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sup>
                    </m:sSup>
                    <m:r>
                      <m:rPr>
                        <m:sty m:val="p"/>
                      </m:rPr>
                      <a:rPr lang="en-US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A</m:t>
                    </m:r>
                    <m:r>
                      <a:rPr lang="en-US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c</m:t>
                    </m:r>
                    <m:sSup>
                      <m:s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m</m:t>
                        </m:r>
                      </m:e>
                      <m:sup>
                        <m:r>
                          <a:rPr lang="en-US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727" y="4017300"/>
                <a:ext cx="4675961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650" t="-2010" r="-1170" b="-6533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4572000" y="560572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Jonietz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et. al., 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Science 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330, 1648 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(2010).</a:t>
            </a:r>
          </a:p>
          <a:p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Yu et. al, 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Nature Communications 3, 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988 (2012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2800" y="1752600"/>
            <a:ext cx="3719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Hall resistance measurement</a:t>
            </a:r>
          </a:p>
          <a:p>
            <a:r>
              <a:rPr lang="en-US" dirty="0" err="1" smtClean="0"/>
              <a:t>Depinning</a:t>
            </a:r>
            <a:r>
              <a:rPr lang="en-US" dirty="0" smtClean="0"/>
              <a:t> current </a:t>
            </a:r>
            <a:r>
              <a:rPr lang="en-US" dirty="0" err="1" smtClean="0"/>
              <a:t>J</a:t>
            </a:r>
            <a:r>
              <a:rPr lang="en-US" baseline="-25000" dirty="0" err="1" smtClean="0"/>
              <a:t>c</a:t>
            </a:r>
            <a:r>
              <a:rPr lang="en-US" dirty="0" smtClean="0"/>
              <a:t> ~ 10</a:t>
            </a:r>
            <a:r>
              <a:rPr lang="en-US" baseline="30000" dirty="0" smtClean="0"/>
              <a:t>2</a:t>
            </a:r>
            <a:r>
              <a:rPr lang="en-US" dirty="0" smtClean="0"/>
              <a:t> A/c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4876800"/>
            <a:ext cx="2057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J</a:t>
            </a:r>
            <a:r>
              <a:rPr lang="en-US" baseline="-25000" dirty="0" err="1" smtClean="0"/>
              <a:t>c</a:t>
            </a:r>
            <a:r>
              <a:rPr lang="en-US" dirty="0" smtClean="0"/>
              <a:t> ~ 10</a:t>
            </a:r>
            <a:r>
              <a:rPr lang="en-US" baseline="30000" dirty="0" smtClean="0"/>
              <a:t>6</a:t>
            </a:r>
            <a:r>
              <a:rPr lang="en-US" dirty="0" smtClean="0"/>
              <a:t> A/cm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1478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Why Skyrmions are interesting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228600" y="4419600"/>
            <a:ext cx="4220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T. Schultz </a:t>
            </a:r>
            <a:r>
              <a:rPr lang="en-US" dirty="0">
                <a:solidFill>
                  <a:prstClr val="black"/>
                </a:solidFill>
              </a:rPr>
              <a:t>et. al., </a:t>
            </a:r>
            <a:r>
              <a:rPr lang="en-US" dirty="0" smtClean="0">
                <a:solidFill>
                  <a:prstClr val="black"/>
                </a:solidFill>
              </a:rPr>
              <a:t>Nature Phys. 8, 301 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smtClean="0">
                <a:solidFill>
                  <a:prstClr val="black"/>
                </a:solidFill>
              </a:rPr>
              <a:t>2012)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1" y="34290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They can exhibit </a:t>
            </a:r>
            <a:r>
              <a:rPr lang="en-US" dirty="0" err="1" smtClean="0">
                <a:solidFill>
                  <a:srgbClr val="FF0000"/>
                </a:solidFill>
              </a:rPr>
              <a:t>depinning</a:t>
            </a:r>
            <a:r>
              <a:rPr lang="en-US" dirty="0" smtClean="0">
                <a:solidFill>
                  <a:srgbClr val="FF0000"/>
                </a:solidFill>
              </a:rPr>
              <a:t> transitions just like vortices; however, pinning is very low and </a:t>
            </a:r>
            <a:r>
              <a:rPr lang="en-US" dirty="0" err="1" smtClean="0">
                <a:solidFill>
                  <a:srgbClr val="FF0000"/>
                </a:solidFill>
              </a:rPr>
              <a:t>skyrmions</a:t>
            </a:r>
            <a:r>
              <a:rPr lang="en-US" dirty="0" smtClean="0">
                <a:solidFill>
                  <a:srgbClr val="FF0000"/>
                </a:solidFill>
              </a:rPr>
              <a:t> are very mobile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rcRect t="61485" r="4165"/>
          <a:stretch>
            <a:fillRect/>
          </a:stretch>
        </p:blipFill>
        <p:spPr>
          <a:xfrm>
            <a:off x="4648200" y="3226194"/>
            <a:ext cx="4410246" cy="2641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876800"/>
            <a:ext cx="384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to IV curve for vortex </a:t>
            </a:r>
            <a:r>
              <a:rPr lang="en-US" dirty="0" err="1" smtClean="0"/>
              <a:t>depinning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990600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Can be manipulated by current =&gt; applications in </a:t>
            </a:r>
            <a:r>
              <a:rPr lang="en-US" sz="2400" dirty="0" err="1" smtClean="0"/>
              <a:t>spintronics</a:t>
            </a:r>
            <a:r>
              <a:rPr lang="en-US" sz="2400" dirty="0" smtClean="0"/>
              <a:t>, such as memory</a:t>
            </a:r>
          </a:p>
          <a:p>
            <a:endParaRPr lang="en-US" sz="2400" dirty="0"/>
          </a:p>
          <a:p>
            <a:r>
              <a:rPr lang="en-US" sz="2400" dirty="0" smtClean="0"/>
              <a:t>Importantly, the threshold current to move a </a:t>
            </a:r>
            <a:r>
              <a:rPr lang="en-US" sz="2400" dirty="0" err="1" smtClean="0"/>
              <a:t>skyrmion</a:t>
            </a:r>
            <a:r>
              <a:rPr lang="en-US" sz="2400" dirty="0" smtClean="0"/>
              <a:t> is </a:t>
            </a:r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 to 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[10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A/cm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] times smaller than that of magnetic domain wall. =&gt; less heating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0"/>
            <a:ext cx="7396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Skyrmion</a:t>
            </a:r>
            <a:r>
              <a:rPr lang="en-US" dirty="0" smtClean="0"/>
              <a:t> velocity (2015) Beach group 8m/s  10^11A/m^2 room temperature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29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1628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Another reason for excitement: Huge potential for applications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99" y="861441"/>
            <a:ext cx="3840132" cy="312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17906" y="3908619"/>
            <a:ext cx="376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A68"/>
                </a:solidFill>
                <a:latin typeface="Times New Roman" pitchFamily="18" charset="0"/>
                <a:cs typeface="Times New Roman" pitchFamily="18" charset="0"/>
              </a:rPr>
              <a:t>Proposed skyrmion racetrack memory</a:t>
            </a:r>
            <a:endParaRPr lang="en-US" dirty="0">
              <a:solidFill>
                <a:srgbClr val="002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3" y="4534336"/>
            <a:ext cx="8901846" cy="171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475" y="748585"/>
            <a:ext cx="47619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3D72"/>
                </a:solidFill>
                <a:latin typeface="Times New Roman" pitchFamily="18" charset="0"/>
                <a:cs typeface="Times New Roman" pitchFamily="18" charset="0"/>
              </a:rPr>
              <a:t>Need to understand the dynamics and how to control with pinning, but no one knows.</a:t>
            </a:r>
          </a:p>
          <a:p>
            <a:endParaRPr lang="en-US" sz="2000" dirty="0" smtClean="0">
              <a:solidFill>
                <a:srgbClr val="003D7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High density memory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Novel low-dissipation logic devices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Can be driven with a low current density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Extremely low dissipation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Tremendous advantages over domain walls. Threshold current 10</a:t>
            </a:r>
            <a:r>
              <a:rPr lang="en-US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or 10</a:t>
            </a:r>
            <a:r>
              <a:rPr lang="en-US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less than that for domain wall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Once we understand skyrmion motion, sensing devices and hybrid structure can be constructed.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7110" y="4175273"/>
            <a:ext cx="3845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Fert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et. al., Nature Nanotechnology 8, 152 (2013)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1360" y="6546427"/>
            <a:ext cx="6060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S. Z. Lin, C. Reichhardt and A. Saxena, Appl. Phys. </a:t>
            </a:r>
            <a:r>
              <a:rPr lang="en-US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Lett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102, 222405 (2013)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9963" y="6207993"/>
            <a:ext cx="728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Controlled creation and removal of skyrmion by a current pulse in a nanodisk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7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1"/>
          <p:cNvSpPr>
            <a:spLocks noChangeShapeType="1"/>
          </p:cNvSpPr>
          <p:nvPr/>
        </p:nvSpPr>
        <p:spPr bwMode="auto">
          <a:xfrm>
            <a:off x="1905000" y="6564313"/>
            <a:ext cx="5181600" cy="1587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119813"/>
            <a:ext cx="1700213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365875"/>
            <a:ext cx="84931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67638" cy="1143000"/>
          </a:xfrm>
        </p:spPr>
        <p:txBody>
          <a:bodyPr/>
          <a:lstStyle/>
          <a:p>
            <a:pPr>
              <a:buClrTx/>
              <a:buSzPct val="132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2400" b="1" dirty="0" smtClean="0"/>
              <a:t>Statics and Dynamics of </a:t>
            </a:r>
            <a:r>
              <a:rPr lang="en-US" altLang="en-US" sz="2400" b="1" dirty="0" err="1" smtClean="0"/>
              <a:t>Skyrmions</a:t>
            </a:r>
            <a:r>
              <a:rPr lang="en-US" altLang="en-US" sz="2400" b="1" dirty="0" smtClean="0"/>
              <a:t> May Have Overlap With Other Systems in Hard and Soft Condensed Matter </a:t>
            </a:r>
          </a:p>
        </p:txBody>
      </p:sp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40" y="3276600"/>
            <a:ext cx="1928813" cy="19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1854200" cy="189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7" name="Text Box 8"/>
          <p:cNvSpPr txBox="1">
            <a:spLocks noChangeArrowheads="1"/>
          </p:cNvSpPr>
          <p:nvPr/>
        </p:nvSpPr>
        <p:spPr bwMode="auto">
          <a:xfrm>
            <a:off x="562133" y="2015331"/>
            <a:ext cx="45688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altLang="en-US" sz="1800" dirty="0">
                <a:solidFill>
                  <a:srgbClr val="000000"/>
                </a:solidFill>
                <a:latin typeface="Arial" charset="0"/>
              </a:rPr>
              <a:t>Colloids: Ideal system to study a variety of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altLang="en-US" sz="1800" dirty="0">
                <a:solidFill>
                  <a:srgbClr val="000000"/>
                </a:solidFill>
                <a:latin typeface="Arial" charset="0"/>
              </a:rPr>
              <a:t>basic problems in condensed matter systems</a:t>
            </a:r>
          </a:p>
        </p:txBody>
      </p:sp>
      <p:sp>
        <p:nvSpPr>
          <p:cNvPr id="7178" name="Text Box 9"/>
          <p:cNvSpPr txBox="1">
            <a:spLocks noChangeArrowheads="1"/>
          </p:cNvSpPr>
          <p:nvPr/>
        </p:nvSpPr>
        <p:spPr bwMode="auto">
          <a:xfrm>
            <a:off x="993775" y="5842814"/>
            <a:ext cx="74644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132000"/>
            </a:pPr>
            <a:r>
              <a:rPr lang="en-US" altLang="en-US" sz="1800" dirty="0" smtClean="0">
                <a:solidFill>
                  <a:srgbClr val="000000"/>
                </a:solidFill>
                <a:latin typeface="Arial" charset="0"/>
              </a:rPr>
              <a:t> Vortices </a:t>
            </a:r>
            <a:r>
              <a:rPr lang="en-US" altLang="en-US" sz="1800" dirty="0">
                <a:solidFill>
                  <a:srgbClr val="000000"/>
                </a:solidFill>
                <a:latin typeface="Arial" charset="0"/>
              </a:rPr>
              <a:t>in superconductors, Bose Einstein condensates</a:t>
            </a:r>
          </a:p>
        </p:txBody>
      </p:sp>
      <p:sp>
        <p:nvSpPr>
          <p:cNvPr id="7181" name="Text Box 12"/>
          <p:cNvSpPr txBox="1">
            <a:spLocks noChangeArrowheads="1"/>
          </p:cNvSpPr>
          <p:nvPr/>
        </p:nvSpPr>
        <p:spPr bwMode="auto">
          <a:xfrm>
            <a:off x="3962400" y="4327365"/>
            <a:ext cx="3124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132000"/>
            </a:pPr>
            <a:r>
              <a:rPr lang="en-US" altLang="en-US" sz="1800" dirty="0">
                <a:solidFill>
                  <a:srgbClr val="000000"/>
                </a:solidFill>
                <a:latin typeface="Arial" charset="0"/>
              </a:rPr>
              <a:t>Superconducting vortex lattice</a:t>
            </a:r>
          </a:p>
        </p:txBody>
      </p:sp>
      <p:sp>
        <p:nvSpPr>
          <p:cNvPr id="7182" name="Text Box 13"/>
          <p:cNvSpPr txBox="1">
            <a:spLocks noChangeArrowheads="1"/>
          </p:cNvSpPr>
          <p:nvPr/>
        </p:nvSpPr>
        <p:spPr bwMode="auto">
          <a:xfrm>
            <a:off x="5334000" y="3505200"/>
            <a:ext cx="3124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132000"/>
            </a:pPr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Colloid Lattice (D Grier, NYU)</a:t>
            </a:r>
          </a:p>
        </p:txBody>
      </p:sp>
      <p:sp>
        <p:nvSpPr>
          <p:cNvPr id="7183" name="Text Box 14"/>
          <p:cNvSpPr txBox="1">
            <a:spLocks noChangeArrowheads="1"/>
          </p:cNvSpPr>
          <p:nvPr/>
        </p:nvSpPr>
        <p:spPr bwMode="auto">
          <a:xfrm>
            <a:off x="3924300" y="4602003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132000"/>
            </a:pPr>
            <a:r>
              <a:rPr lang="en-US" altLang="en-US" sz="1800" dirty="0">
                <a:solidFill>
                  <a:srgbClr val="000000"/>
                </a:solidFill>
                <a:latin typeface="Arial" charset="0"/>
              </a:rPr>
              <a:t>(JC Davis, Cornell)</a:t>
            </a:r>
          </a:p>
        </p:txBody>
      </p:sp>
    </p:spTree>
    <p:extLst>
      <p:ext uri="{BB962C8B-B14F-4D97-AF65-F5344CB8AC3E}">
        <p14:creationId xmlns:p14="http://schemas.microsoft.com/office/powerpoint/2010/main" val="14783866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1"/>
          <p:cNvSpPr>
            <a:spLocks noChangeShapeType="1"/>
          </p:cNvSpPr>
          <p:nvPr/>
        </p:nvSpPr>
        <p:spPr bwMode="auto">
          <a:xfrm>
            <a:off x="1905000" y="6564313"/>
            <a:ext cx="5181600" cy="1587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119813"/>
            <a:ext cx="1700213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365875"/>
            <a:ext cx="84931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67638" cy="1143000"/>
          </a:xfrm>
        </p:spPr>
        <p:txBody>
          <a:bodyPr/>
          <a:lstStyle/>
          <a:p>
            <a:pPr>
              <a:buClrTx/>
              <a:buSzPct val="132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2400" b="1" dirty="0" smtClean="0"/>
              <a:t>Can similar  pinning effects occur for </a:t>
            </a:r>
            <a:r>
              <a:rPr lang="en-US" altLang="en-US" sz="2400" b="1" dirty="0" err="1" smtClean="0"/>
              <a:t>skyrmions</a:t>
            </a:r>
            <a:r>
              <a:rPr lang="en-US" altLang="en-US" sz="2400" b="1" dirty="0" smtClean="0"/>
              <a:t> ? Could one control the </a:t>
            </a:r>
            <a:r>
              <a:rPr lang="en-US" altLang="en-US" sz="2400" b="1" dirty="0" err="1" smtClean="0"/>
              <a:t>skyrmion</a:t>
            </a:r>
            <a:r>
              <a:rPr lang="en-US" altLang="en-US" sz="2400" b="1" dirty="0" smtClean="0"/>
              <a:t> lattice structure with pinning? </a:t>
            </a:r>
          </a:p>
        </p:txBody>
      </p:sp>
      <p:sp>
        <p:nvSpPr>
          <p:cNvPr id="7177" name="Text Box 8"/>
          <p:cNvSpPr txBox="1">
            <a:spLocks noChangeArrowheads="1"/>
          </p:cNvSpPr>
          <p:nvPr/>
        </p:nvSpPr>
        <p:spPr bwMode="auto">
          <a:xfrm>
            <a:off x="709385" y="4731274"/>
            <a:ext cx="800304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altLang="en-US" sz="1800" dirty="0" smtClean="0">
                <a:solidFill>
                  <a:srgbClr val="000000"/>
                </a:solidFill>
                <a:latin typeface="Arial" charset="0"/>
              </a:rPr>
              <a:t>Pinning arrays can stabilize different types of vortex crystals and have commensurability effects.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120000"/>
            </a:pPr>
            <a:endParaRPr lang="en-US" altLang="en-US" sz="1800" dirty="0">
              <a:solidFill>
                <a:srgbClr val="000000"/>
              </a:solidFill>
              <a:latin typeface="Arial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altLang="en-US" sz="1800" dirty="0" smtClean="0">
                <a:solidFill>
                  <a:srgbClr val="000000"/>
                </a:solidFill>
                <a:latin typeface="Arial" charset="0"/>
              </a:rPr>
              <a:t>There are already many known results regarding pinning vortices, manipulating them with structured landscapes, and a wealth of collective dynamics.</a:t>
            </a:r>
            <a:endParaRPr lang="en-US" alt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8" name="Text Box 9"/>
          <p:cNvSpPr txBox="1">
            <a:spLocks noChangeArrowheads="1"/>
          </p:cNvSpPr>
          <p:nvPr/>
        </p:nvSpPr>
        <p:spPr bwMode="auto">
          <a:xfrm>
            <a:off x="5334000" y="4106789"/>
            <a:ext cx="74644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132000"/>
            </a:pPr>
            <a:r>
              <a:rPr lang="en-US" altLang="en-US" sz="1800" i="1" dirty="0" smtClean="0">
                <a:solidFill>
                  <a:srgbClr val="000000"/>
                </a:solidFill>
                <a:latin typeface="Arial" charset="0"/>
              </a:rPr>
              <a:t>Harada et al</a:t>
            </a:r>
            <a:endParaRPr lang="en-US" altLang="en-US" sz="18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83" name="Text Box 14"/>
          <p:cNvSpPr txBox="1">
            <a:spLocks noChangeArrowheads="1"/>
          </p:cNvSpPr>
          <p:nvPr/>
        </p:nvSpPr>
        <p:spPr bwMode="auto">
          <a:xfrm>
            <a:off x="783771" y="4073862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132000"/>
            </a:pPr>
            <a:r>
              <a:rPr lang="en-US" altLang="en-US" sz="1800" i="1" dirty="0" err="1" smtClean="0">
                <a:solidFill>
                  <a:srgbClr val="000000"/>
                </a:solidFill>
                <a:latin typeface="Arial" charset="0"/>
              </a:rPr>
              <a:t>Kemmler</a:t>
            </a:r>
            <a:r>
              <a:rPr lang="en-US" altLang="en-US" sz="1800" i="1" dirty="0" smtClean="0">
                <a:solidFill>
                  <a:srgbClr val="000000"/>
                </a:solidFill>
                <a:latin typeface="Arial" charset="0"/>
              </a:rPr>
              <a:t> et al, PRL 2006</a:t>
            </a:r>
            <a:endParaRPr lang="en-US" altLang="en-US" sz="1800" i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676400"/>
            <a:ext cx="5054600" cy="2417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67998"/>
          <a:stretch/>
        </p:blipFill>
        <p:spPr>
          <a:xfrm>
            <a:off x="175762" y="1676400"/>
            <a:ext cx="3458476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791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Continuum model for </a:t>
            </a:r>
            <a:r>
              <a:rPr lang="en-US" dirty="0" err="1" smtClean="0"/>
              <a:t>skyrmions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141768"/>
              </p:ext>
            </p:extLst>
          </p:nvPr>
        </p:nvGraphicFramePr>
        <p:xfrm>
          <a:off x="2514600" y="1295400"/>
          <a:ext cx="37607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4" name="Equation" r:id="rId3" imgW="2743200" imgH="444240" progId="">
                  <p:embed/>
                </p:oleObj>
              </mc:Choice>
              <mc:Fallback>
                <p:oleObj name="Equation" r:id="rId3" imgW="2743200" imgH="44424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295400"/>
                        <a:ext cx="3760788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2113" y="914400"/>
            <a:ext cx="8725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consider a 2D chiral magnetic film w/ </a:t>
            </a:r>
            <a:r>
              <a:rPr lang="en-US" dirty="0" err="1" smtClean="0"/>
              <a:t>Dzyaloshinskii</a:t>
            </a:r>
            <a:r>
              <a:rPr lang="en-US" dirty="0" smtClean="0"/>
              <a:t>-Moriya interaction, w/ Hamiltonian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2528" y="1828800"/>
            <a:ext cx="868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</a:t>
            </a:r>
            <a:r>
              <a:rPr lang="en-US" i="1" dirty="0" err="1" smtClean="0"/>
              <a:t>J</a:t>
            </a:r>
            <a:r>
              <a:rPr lang="en-US" i="1" baseline="-25000" dirty="0" err="1" smtClean="0"/>
              <a:t>ex</a:t>
            </a:r>
            <a:r>
              <a:rPr lang="en-US" dirty="0" smtClean="0"/>
              <a:t>: exchange interaction, </a:t>
            </a:r>
            <a:r>
              <a:rPr lang="en-US" i="1" dirty="0" smtClean="0"/>
              <a:t>D</a:t>
            </a:r>
            <a:r>
              <a:rPr lang="en-US" dirty="0" smtClean="0"/>
              <a:t>: spin-orbit DM interaction, </a:t>
            </a:r>
            <a:r>
              <a:rPr lang="en-US" b="1" dirty="0" smtClean="0"/>
              <a:t>B</a:t>
            </a:r>
            <a:r>
              <a:rPr lang="en-US" dirty="0" smtClean="0"/>
              <a:t>: external field, </a:t>
            </a:r>
            <a:r>
              <a:rPr lang="en-US" i="1" dirty="0" smtClean="0"/>
              <a:t>A</a:t>
            </a:r>
            <a:r>
              <a:rPr lang="en-US" dirty="0" smtClean="0"/>
              <a:t>: Anisotropy, </a:t>
            </a:r>
            <a:r>
              <a:rPr lang="en-US" b="1" dirty="0" smtClean="0"/>
              <a:t>n</a:t>
            </a:r>
            <a:r>
              <a:rPr lang="en-US" dirty="0" smtClean="0"/>
              <a:t>: unit vector. Equation of motion for spin: Landau-</a:t>
            </a:r>
            <a:r>
              <a:rPr lang="en-US" dirty="0" err="1" smtClean="0"/>
              <a:t>Lifshitz</a:t>
            </a:r>
            <a:r>
              <a:rPr lang="en-US" dirty="0" smtClean="0"/>
              <a:t>-Gilbert equation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0557" y="3773269"/>
                <a:ext cx="71626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where the last term is the spin transfer torque with </a:t>
                </a:r>
                <a14:m>
                  <m:oMath xmlns:m="http://schemas.openxmlformats.org/officeDocument/2006/math" xmlns="">
                    <m:r>
                      <a:rPr lang="en-US" b="0" i="1" smtClean="0">
                        <a:latin typeface="Cambria Math"/>
                      </a:rPr>
                      <m:t>𝐽</m:t>
                    </m:r>
                  </m:oMath>
                </a14:m>
                <a:r>
                  <a:rPr lang="en-US" dirty="0" smtClean="0"/>
                  <a:t> the external current. </a:t>
                </a:r>
              </a:p>
              <a:p>
                <a:r>
                  <a:rPr lang="en-US" dirty="0" smtClean="0"/>
                  <a:t>The number of </a:t>
                </a:r>
                <a:r>
                  <a:rPr lang="en-US" dirty="0" err="1" smtClean="0"/>
                  <a:t>skyrmions</a:t>
                </a:r>
                <a:r>
                  <a:rPr lang="en-US" dirty="0" smtClean="0"/>
                  <a:t> is given by the topological number</a:t>
                </a:r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57" y="3773269"/>
                <a:ext cx="7162602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6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460916"/>
              </p:ext>
            </p:extLst>
          </p:nvPr>
        </p:nvGraphicFramePr>
        <p:xfrm>
          <a:off x="2646362" y="4419600"/>
          <a:ext cx="3221038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" name="Equation" r:id="rId8" imgW="2349360" imgH="393480" progId="">
                  <p:embed/>
                </p:oleObj>
              </mc:Choice>
              <mc:Fallback>
                <p:oleObj name="Equation" r:id="rId8" imgW="2349360" imgH="39348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6362" y="4419600"/>
                        <a:ext cx="3221038" cy="541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2178352" y="5638800"/>
            <a:ext cx="42672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168952" y="5486400"/>
            <a:ext cx="0" cy="304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77997" y="5474732"/>
            <a:ext cx="0" cy="304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538131" y="5482127"/>
                <a:ext cx="3960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131" y="5482127"/>
                <a:ext cx="396069" cy="369332"/>
              </a:xfrm>
              <a:prstGeom prst="rect">
                <a:avLst/>
              </a:prstGeom>
              <a:blipFill rotWithShape="1"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758359" y="5257800"/>
            <a:ext cx="1687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ferromagnetism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97552" y="5269468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Skyrmion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83848" y="5269468"/>
            <a:ext cx="70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Spiral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168952" y="5722970"/>
            <a:ext cx="533400" cy="3084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388152" y="5715000"/>
            <a:ext cx="304800" cy="31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45848" y="6119336"/>
            <a:ext cx="271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order phase transition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52400" y="4953000"/>
                <a:ext cx="24409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Phase diagram at </a:t>
                </a:r>
                <a14:m>
                  <m:oMath xmlns:m="http://schemas.openxmlformats.org/officeDocument/2006/math" xmlns="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𝑇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=0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953000"/>
                <a:ext cx="2440989" cy="369332"/>
              </a:xfrm>
              <a:prstGeom prst="rect">
                <a:avLst/>
              </a:prstGeom>
              <a:blipFill rotWithShape="1">
                <a:blip r:embed="rId11" cstate="print"/>
                <a:stretch>
                  <a:fillRect l="-2000" t="-833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66171" y="6488668"/>
            <a:ext cx="835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Upon increasing the magnetic field, the </a:t>
            </a:r>
            <a:r>
              <a:rPr lang="en-US" dirty="0" err="1" smtClean="0"/>
              <a:t>skyrmion</a:t>
            </a:r>
            <a:r>
              <a:rPr lang="en-US" dirty="0" smtClean="0"/>
              <a:t> density first increases and then drops.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2590800"/>
            <a:ext cx="5074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Symbol"/>
              </a:rPr>
              <a:t>d</a:t>
            </a:r>
            <a:r>
              <a:rPr lang="en-US" sz="2000" i="1" baseline="-25000" dirty="0" err="1" smtClean="0"/>
              <a:t>t</a:t>
            </a:r>
            <a:r>
              <a:rPr lang="en-US" sz="2000" b="1" dirty="0" err="1" smtClean="0"/>
              <a:t>n</a:t>
            </a:r>
            <a:r>
              <a:rPr lang="en-US" sz="2000" dirty="0" smtClean="0"/>
              <a:t>=-</a:t>
            </a:r>
            <a:r>
              <a:rPr lang="en-US" sz="2000" i="1" dirty="0" err="1" smtClean="0"/>
              <a:t>g</a:t>
            </a:r>
            <a:r>
              <a:rPr lang="en-US" sz="2000" b="1" dirty="0" err="1" smtClean="0"/>
              <a:t>n</a:t>
            </a:r>
            <a:r>
              <a:rPr lang="en-US" sz="2000" dirty="0" err="1" smtClean="0"/>
              <a:t>x</a:t>
            </a:r>
            <a:r>
              <a:rPr lang="en-US" sz="2000" b="1" dirty="0" err="1" smtClean="0"/>
              <a:t>H</a:t>
            </a:r>
            <a:r>
              <a:rPr lang="en-US" sz="2000" i="1" baseline="-25000" dirty="0" err="1" smtClean="0"/>
              <a:t>eff</a:t>
            </a:r>
            <a:r>
              <a:rPr lang="en-US" sz="2000" dirty="0" smtClean="0"/>
              <a:t> – </a:t>
            </a:r>
            <a:r>
              <a:rPr lang="en-US" sz="2000" dirty="0" err="1" smtClean="0">
                <a:latin typeface="Symbol"/>
              </a:rPr>
              <a:t>a</a:t>
            </a:r>
            <a:r>
              <a:rPr lang="en-US" sz="2000" b="1" dirty="0" err="1" smtClean="0"/>
              <a:t>n</a:t>
            </a:r>
            <a:r>
              <a:rPr lang="en-US" sz="2000" dirty="0" err="1" smtClean="0"/>
              <a:t>x</a:t>
            </a:r>
            <a:r>
              <a:rPr lang="en-US" sz="2000" i="1" dirty="0" err="1" smtClean="0">
                <a:latin typeface="Symbol" charset="2"/>
                <a:cs typeface="Symbol" charset="2"/>
              </a:rPr>
              <a:t>d</a:t>
            </a:r>
            <a:r>
              <a:rPr lang="en-US" sz="2000" i="1" baseline="-25000" dirty="0" err="1" smtClean="0"/>
              <a:t>t</a:t>
            </a:r>
            <a:r>
              <a:rPr lang="en-US" sz="2000" b="1" dirty="0" err="1" smtClean="0"/>
              <a:t>n</a:t>
            </a:r>
            <a:r>
              <a:rPr lang="en-US" sz="2000" dirty="0" smtClean="0"/>
              <a:t> – (</a:t>
            </a:r>
            <a:r>
              <a:rPr lang="en-US" sz="2000" b="1" dirty="0" smtClean="0"/>
              <a:t>J</a:t>
            </a:r>
            <a:r>
              <a:rPr lang="en-US" sz="2000" b="1" baseline="30000" dirty="0" smtClean="0"/>
              <a:t>.</a:t>
            </a:r>
            <a:r>
              <a:rPr lang="en-US" sz="2000" dirty="0" smtClean="0"/>
              <a:t>∇)n</a:t>
            </a:r>
          </a:p>
          <a:p>
            <a:r>
              <a:rPr lang="en-US" sz="2000" dirty="0" smtClean="0"/>
              <a:t>With </a:t>
            </a:r>
            <a:r>
              <a:rPr lang="en-US" sz="2000" b="1" dirty="0" err="1" smtClean="0"/>
              <a:t>H</a:t>
            </a:r>
            <a:r>
              <a:rPr lang="en-US" sz="2000" i="1" baseline="-25000" dirty="0" err="1" smtClean="0"/>
              <a:t>eff</a:t>
            </a:r>
            <a:r>
              <a:rPr lang="en-US" sz="2000" dirty="0" smtClean="0"/>
              <a:t>=-</a:t>
            </a:r>
            <a:r>
              <a:rPr lang="en-US" sz="2000" i="1" dirty="0" err="1" smtClean="0">
                <a:latin typeface="Symbol" charset="2"/>
                <a:cs typeface="Symbol" charset="2"/>
              </a:rPr>
              <a:t>d</a:t>
            </a:r>
            <a:r>
              <a:rPr lang="en-US" sz="2000" i="1" dirty="0" err="1" smtClean="0"/>
              <a:t>H</a:t>
            </a:r>
            <a:r>
              <a:rPr lang="en-US" sz="2000" dirty="0" smtClean="0"/>
              <a:t>/</a:t>
            </a:r>
            <a:r>
              <a:rPr lang="en-US" sz="2000" i="1" dirty="0" err="1" smtClean="0">
                <a:latin typeface="Symbol" charset="2"/>
                <a:cs typeface="Symbol" charset="2"/>
              </a:rPr>
              <a:t>d</a:t>
            </a:r>
            <a:r>
              <a:rPr lang="en-US" sz="2000" i="1" dirty="0" err="1" smtClean="0"/>
              <a:t>n</a:t>
            </a:r>
            <a:r>
              <a:rPr lang="en-US" sz="2000" dirty="0" smtClean="0"/>
              <a:t>=</a:t>
            </a:r>
            <a:r>
              <a:rPr lang="en-US" sz="2000" i="1" dirty="0" err="1" smtClean="0"/>
              <a:t>J</a:t>
            </a:r>
            <a:r>
              <a:rPr lang="en-US" sz="2000" i="1" baseline="-25000" dirty="0" err="1" smtClean="0"/>
              <a:t>ex</a:t>
            </a:r>
            <a:r>
              <a:rPr lang="en-US" sz="2000" dirty="0" smtClean="0"/>
              <a:t> ∇</a:t>
            </a:r>
            <a:r>
              <a:rPr lang="en-US" sz="2000" baseline="30000" dirty="0" smtClean="0"/>
              <a:t>2</a:t>
            </a:r>
            <a:r>
              <a:rPr lang="en-US" sz="2000" b="1" dirty="0" smtClean="0"/>
              <a:t>n</a:t>
            </a:r>
            <a:r>
              <a:rPr lang="en-US" sz="2000" dirty="0" smtClean="0"/>
              <a:t> – 2</a:t>
            </a:r>
            <a:r>
              <a:rPr lang="en-US" sz="2000" i="1" dirty="0" smtClean="0"/>
              <a:t>D</a:t>
            </a:r>
            <a:r>
              <a:rPr lang="en-US" sz="2000" dirty="0" smtClean="0"/>
              <a:t>∇x</a:t>
            </a:r>
            <a:r>
              <a:rPr lang="en-US" sz="2000" b="1" dirty="0" smtClean="0"/>
              <a:t>n</a:t>
            </a:r>
            <a:r>
              <a:rPr lang="en-US" sz="2000" dirty="0" smtClean="0"/>
              <a:t> +</a:t>
            </a:r>
            <a:r>
              <a:rPr lang="en-US" sz="2000" b="1" dirty="0" smtClean="0"/>
              <a:t> B </a:t>
            </a:r>
            <a:r>
              <a:rPr lang="en-US" sz="2000" dirty="0" smtClean="0"/>
              <a:t>+ </a:t>
            </a:r>
            <a:r>
              <a:rPr lang="en-US" sz="2000" dirty="0" err="1" smtClean="0"/>
              <a:t>J</a:t>
            </a:r>
            <a:r>
              <a:rPr lang="en-US" sz="2000" baseline="-25000" dirty="0" err="1" smtClean="0"/>
              <a:t>A</a:t>
            </a:r>
            <a:r>
              <a:rPr lang="en-US" sz="2000" i="1" dirty="0" err="1" smtClean="0"/>
              <a:t>n</a:t>
            </a:r>
            <a:r>
              <a:rPr lang="en-US" sz="2000" i="1" baseline="-25000" dirty="0" err="1" smtClean="0"/>
              <a:t>z</a:t>
            </a:r>
            <a:r>
              <a:rPr lang="en-US" sz="2000" i="1" dirty="0" err="1" smtClean="0"/>
              <a:t>z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85555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876800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Magnetic spiral structure at small B</a:t>
            </a:r>
            <a:endParaRPr lang="en-US" sz="2800" dirty="0"/>
          </a:p>
        </p:txBody>
      </p:sp>
      <p:pic>
        <p:nvPicPr>
          <p:cNvPr id="11" name="Picture 2" descr="I:\Skyrmion\cleanGood\Ba0.2\figures\fig2001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9" t="54861" r="61815" b="11327"/>
          <a:stretch/>
        </p:blipFill>
        <p:spPr bwMode="auto">
          <a:xfrm>
            <a:off x="457200" y="990600"/>
            <a:ext cx="3657600" cy="367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572000" y="4953000"/>
            <a:ext cx="350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Triangular lattice of </a:t>
            </a:r>
            <a:r>
              <a:rPr lang="en-US" sz="2800" dirty="0" err="1" smtClean="0"/>
              <a:t>skyrmions</a:t>
            </a:r>
            <a:r>
              <a:rPr lang="en-US" sz="2800" dirty="0" smtClean="0"/>
              <a:t> at intermediate B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838200" y="533400"/>
            <a:ext cx="664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S.Z. Lin, C. </a:t>
            </a:r>
            <a:r>
              <a:rPr lang="en-US" dirty="0" err="1" smtClean="0"/>
              <a:t>Reichhardt</a:t>
            </a:r>
            <a:r>
              <a:rPr lang="en-US" dirty="0" smtClean="0"/>
              <a:t>, C.B. Batista, A. </a:t>
            </a:r>
            <a:r>
              <a:rPr lang="en-US" dirty="0" err="1" smtClean="0"/>
              <a:t>Saxena</a:t>
            </a:r>
            <a:r>
              <a:rPr lang="en-US" dirty="0" smtClean="0"/>
              <a:t>, PRL 110, 207202 (2013)</a:t>
            </a:r>
            <a:endParaRPr lang="en-US" dirty="0"/>
          </a:p>
        </p:txBody>
      </p:sp>
      <p:pic>
        <p:nvPicPr>
          <p:cNvPr id="3" name="Picture 2" descr="sklatti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66800"/>
            <a:ext cx="4035552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5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Dynamic phase diagram for chiral magnet:       No pinning</a:t>
            </a:r>
            <a:endParaRPr lang="en-US" sz="36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769199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752600" y="4419600"/>
            <a:ext cx="533400" cy="76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200400" y="2057400"/>
            <a:ext cx="381000" cy="32484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286000" y="2875559"/>
            <a:ext cx="304800" cy="24864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" y="5029200"/>
            <a:ext cx="8071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 the spiral phase, if one applies strong current, the spiral structure becomes unstable and evolves into skyrmion lattice.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 skyrmion phase, the IV is linear and the slope depends on the number of skyrmions.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2" r="3075" b="3624"/>
          <a:stretch/>
        </p:blipFill>
        <p:spPr bwMode="auto">
          <a:xfrm>
            <a:off x="4419600" y="1676400"/>
            <a:ext cx="469647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6324600"/>
            <a:ext cx="681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S.Z. Ling, C. </a:t>
            </a:r>
            <a:r>
              <a:rPr lang="en-US" dirty="0" err="1" smtClean="0"/>
              <a:t>Reichhardt</a:t>
            </a:r>
            <a:r>
              <a:rPr lang="en-US" dirty="0" smtClean="0"/>
              <a:t>, C.B. Batista, A. </a:t>
            </a:r>
            <a:r>
              <a:rPr lang="en-US" dirty="0" err="1" smtClean="0"/>
              <a:t>Saxena</a:t>
            </a:r>
            <a:r>
              <a:rPr lang="en-US" dirty="0" smtClean="0"/>
              <a:t> PRL 110, 207202 (2013)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19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4" b="10881"/>
          <a:stretch/>
        </p:blipFill>
        <p:spPr bwMode="auto">
          <a:xfrm>
            <a:off x="16508" y="627024"/>
            <a:ext cx="9110154" cy="554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409772" y="1457028"/>
            <a:ext cx="2358640" cy="294857"/>
          </a:xfrm>
          <a:prstGeom prst="rect">
            <a:avLst/>
          </a:prstGeom>
          <a:solidFill>
            <a:srgbClr val="FF6600">
              <a:alpha val="25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99043" y="934680"/>
            <a:ext cx="3727393" cy="424101"/>
          </a:xfrm>
          <a:prstGeom prst="rect">
            <a:avLst/>
          </a:prstGeom>
          <a:solidFill>
            <a:srgbClr val="FFFF00">
              <a:alpha val="25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901991"/>
            <a:ext cx="1999716" cy="147429"/>
          </a:xfrm>
          <a:prstGeom prst="rect">
            <a:avLst/>
          </a:prstGeom>
          <a:solidFill>
            <a:schemeClr val="accent5">
              <a:lumMod val="75000"/>
              <a:alpha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4265" y="6335775"/>
            <a:ext cx="221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courtesy of A. Saxena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Can we make a particle-based  model for </a:t>
            </a:r>
            <a:r>
              <a:rPr lang="en-US" sz="3200" dirty="0" err="1" smtClean="0"/>
              <a:t>skyrmion</a:t>
            </a:r>
            <a:r>
              <a:rPr lang="en-US" sz="3200" dirty="0" smtClean="0"/>
              <a:t> dynamics?</a:t>
            </a:r>
            <a:endParaRPr lang="en-US" sz="3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78864"/>
            <a:ext cx="4829175" cy="370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0800" y="3581400"/>
            <a:ext cx="182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=2/</a:t>
            </a:r>
            <a:r>
              <a:rPr lang="en-US" dirty="0" smtClean="0">
                <a:latin typeface="Symbol" panose="05050102010706020507" pitchFamily="18" charset="2"/>
              </a:rPr>
              <a:t>x</a:t>
            </a:r>
            <a:r>
              <a:rPr lang="en-US" baseline="30000" dirty="0" smtClean="0"/>
              <a:t>2</a:t>
            </a:r>
            <a:r>
              <a:rPr lang="en-US" dirty="0" smtClean="0"/>
              <a:t>=2H</a:t>
            </a:r>
            <a:r>
              <a:rPr lang="en-US" baseline="-25000" dirty="0" smtClean="0"/>
              <a:t>a</a:t>
            </a:r>
            <a:r>
              <a:rPr lang="en-US" dirty="0" smtClean="0"/>
              <a:t>J</a:t>
            </a:r>
            <a:r>
              <a:rPr lang="en-US" baseline="-25000" dirty="0" smtClean="0"/>
              <a:t>ex</a:t>
            </a:r>
            <a:r>
              <a:rPr lang="en-US" dirty="0" smtClean="0"/>
              <a:t>/D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4572000"/>
            <a:ext cx="2432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Proportional to applied field and exchange energy</a:t>
            </a:r>
          </a:p>
          <a:p>
            <a:endParaRPr lang="en-US" sz="1600" dirty="0" smtClean="0"/>
          </a:p>
          <a:p>
            <a:r>
              <a:rPr lang="en-US" sz="1600" dirty="0" smtClean="0"/>
              <a:t>Inversely proportional to spin-orbit coupling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2192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External field induces a spin wave excitation gap, so that spins in </a:t>
            </a:r>
            <a:r>
              <a:rPr lang="en-US" sz="2400" dirty="0" err="1" smtClean="0"/>
              <a:t>skyrmion</a:t>
            </a:r>
            <a:r>
              <a:rPr lang="en-US" sz="2400" dirty="0" smtClean="0"/>
              <a:t> tail recover exponentially to fully polarized state.</a:t>
            </a:r>
          </a:p>
          <a:p>
            <a:endParaRPr lang="en-US" sz="2400" dirty="0"/>
          </a:p>
          <a:p>
            <a:r>
              <a:rPr lang="en-US" sz="2400" dirty="0" smtClean="0"/>
              <a:t>The interaction between two </a:t>
            </a:r>
            <a:r>
              <a:rPr lang="en-US" sz="2400" dirty="0" err="1" smtClean="0"/>
              <a:t>skyrmions</a:t>
            </a:r>
            <a:r>
              <a:rPr lang="en-US" sz="2400" dirty="0" smtClean="0"/>
              <a:t> is short-ranged </a:t>
            </a:r>
          </a:p>
          <a:p>
            <a:r>
              <a:rPr lang="en-US" sz="2400" dirty="0" smtClean="0"/>
              <a:t>F~</a:t>
            </a:r>
            <a:r>
              <a:rPr lang="en-US" sz="2400" i="1" dirty="0" smtClean="0"/>
              <a:t>K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(</a:t>
            </a:r>
            <a:r>
              <a:rPr lang="en-US" sz="2400" i="1" dirty="0" smtClean="0"/>
              <a:t>r</a:t>
            </a:r>
            <a:r>
              <a:rPr lang="en-US" sz="2400" dirty="0" smtClean="0"/>
              <a:t>/</a:t>
            </a:r>
            <a:r>
              <a:rPr lang="en-US" sz="2400" i="1" dirty="0" smtClean="0">
                <a:latin typeface="Symbol" charset="2"/>
                <a:cs typeface="Symbol" charset="2"/>
              </a:rPr>
              <a:t>x</a:t>
            </a:r>
            <a:r>
              <a:rPr lang="en-US" sz="2400" dirty="0" smtClean="0"/>
              <a:t>) with </a:t>
            </a:r>
            <a:r>
              <a:rPr lang="en-US" sz="2400" i="1" dirty="0" smtClean="0">
                <a:latin typeface="Symbol" charset="2"/>
                <a:cs typeface="Symbol" charset="2"/>
              </a:rPr>
              <a:t>x</a:t>
            </a:r>
            <a:r>
              <a:rPr lang="en-US" sz="2400" dirty="0" smtClean="0"/>
              <a:t>=(</a:t>
            </a:r>
            <a:r>
              <a:rPr lang="en-US" sz="2400" i="1" dirty="0" smtClean="0"/>
              <a:t>D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</a:t>
            </a:r>
            <a:r>
              <a:rPr lang="en-US" sz="2400" i="1" dirty="0" err="1" smtClean="0"/>
              <a:t>J</a:t>
            </a:r>
            <a:r>
              <a:rPr lang="en-US" sz="2400" i="1" baseline="-25000" dirty="0" err="1" smtClean="0"/>
              <a:t>ex</a:t>
            </a:r>
            <a:r>
              <a:rPr lang="en-US" sz="2400" i="1" dirty="0" err="1" smtClean="0"/>
              <a:t>B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0.5</a:t>
            </a:r>
            <a:r>
              <a:rPr lang="en-US" sz="2400" dirty="0" smtClean="0"/>
              <a:t>, similar to vortex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361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Skyrmion</a:t>
            </a:r>
            <a:r>
              <a:rPr lang="en-US" dirty="0" smtClean="0"/>
              <a:t> Particle-based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Equation of motion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: damping constant</a:t>
            </a:r>
          </a:p>
          <a:p>
            <a:pPr marL="0" indent="0">
              <a:buNone/>
            </a:pP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: Magnus term strength</a:t>
            </a:r>
          </a:p>
          <a:p>
            <a:pPr marL="0" indent="0">
              <a:buNone/>
            </a:pPr>
            <a:r>
              <a:rPr lang="en-US" dirty="0" err="1" smtClean="0"/>
              <a:t>F</a:t>
            </a:r>
            <a:r>
              <a:rPr lang="en-US" baseline="-25000" dirty="0" err="1" smtClean="0"/>
              <a:t>ss</a:t>
            </a:r>
            <a:r>
              <a:rPr lang="en-US" dirty="0" smtClean="0"/>
              <a:t>: isotropic </a:t>
            </a:r>
            <a:r>
              <a:rPr lang="en-US" dirty="0" err="1" smtClean="0"/>
              <a:t>skyrmion-skyrmion</a:t>
            </a:r>
            <a:r>
              <a:rPr lang="en-US" dirty="0" smtClean="0"/>
              <a:t> repulsion</a:t>
            </a:r>
          </a:p>
          <a:p>
            <a:pPr marL="0" indent="0">
              <a:buNone/>
            </a:pPr>
            <a:r>
              <a:rPr lang="en-US" dirty="0" err="1" smtClean="0"/>
              <a:t>F</a:t>
            </a:r>
            <a:r>
              <a:rPr lang="en-US" baseline="-25000" dirty="0" err="1" smtClean="0"/>
              <a:t>sp</a:t>
            </a:r>
            <a:r>
              <a:rPr lang="en-US" dirty="0" smtClean="0"/>
              <a:t>: </a:t>
            </a:r>
            <a:r>
              <a:rPr lang="en-US" dirty="0" err="1" smtClean="0"/>
              <a:t>skyrmion</a:t>
            </a:r>
            <a:r>
              <a:rPr lang="en-US" dirty="0" smtClean="0"/>
              <a:t> pinning force</a:t>
            </a:r>
          </a:p>
          <a:p>
            <a:pPr marL="0" indent="0">
              <a:buNone/>
            </a:pPr>
            <a:r>
              <a:rPr lang="en-US" dirty="0" err="1" smtClean="0"/>
              <a:t>F</a:t>
            </a:r>
            <a:r>
              <a:rPr lang="en-US" baseline="-25000" dirty="0" err="1" smtClean="0"/>
              <a:t>d</a:t>
            </a:r>
            <a:r>
              <a:rPr lang="en-US" dirty="0" smtClean="0"/>
              <a:t>: external drive </a:t>
            </a:r>
            <a:endParaRPr lang="en-US" dirty="0"/>
          </a:p>
        </p:txBody>
      </p:sp>
      <p:pic>
        <p:nvPicPr>
          <p:cNvPr id="4" name="Picture 3" descr="e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09800"/>
            <a:ext cx="6309360" cy="63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Magnus Force Effects Dynamics</a:t>
            </a:r>
            <a:endParaRPr lang="en-US" sz="36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9871"/>
            <a:ext cx="4648200" cy="576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9144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Magnus force is responsible for the weak pinning of skyrmions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5111952"/>
            <a:ext cx="3429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S.-Z. Lin, C. </a:t>
            </a:r>
            <a:r>
              <a:rPr lang="en-US" dirty="0" err="1" smtClean="0">
                <a:solidFill>
                  <a:prstClr val="black"/>
                </a:solidFill>
              </a:rPr>
              <a:t>Reichhadt</a:t>
            </a:r>
            <a:r>
              <a:rPr lang="en-US" dirty="0" smtClean="0">
                <a:solidFill>
                  <a:prstClr val="black"/>
                </a:solidFill>
              </a:rPr>
              <a:t>,  Batista, PRB (2013)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Similar conclusion obtained by continuum model: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Iwasaki et al., Nature Communication 4, 1463 (2013)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4080796" cy="304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12954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Comparison between the continuum and particle-model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1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atio00_drive2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t="3127" r="-1608"/>
          <a:stretch/>
        </p:blipFill>
        <p:spPr>
          <a:xfrm>
            <a:off x="3276600" y="762000"/>
            <a:ext cx="2819400" cy="2693056"/>
          </a:xfrm>
        </p:spPr>
      </p:pic>
      <p:pic>
        <p:nvPicPr>
          <p:cNvPr id="5" name="Picture 4" descr="ratio10_drive0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t="2970"/>
          <a:stretch/>
        </p:blipFill>
        <p:spPr>
          <a:xfrm>
            <a:off x="1524000" y="3581400"/>
            <a:ext cx="2797967" cy="2799623"/>
          </a:xfrm>
          <a:prstGeom prst="rect">
            <a:avLst/>
          </a:prstGeom>
        </p:spPr>
      </p:pic>
      <p:pic>
        <p:nvPicPr>
          <p:cNvPr id="6" name="Picture 5" descr="ratio10_drive2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" t="2744"/>
          <a:stretch/>
        </p:blipFill>
        <p:spPr>
          <a:xfrm>
            <a:off x="4876800" y="3581400"/>
            <a:ext cx="2743200" cy="27391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2200" y="1066800"/>
            <a:ext cx="114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prstClr val="black"/>
                </a:solidFill>
              </a:rPr>
              <a:t>/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prstClr val="black"/>
                </a:solidFill>
              </a:rPr>
              <a:t>=0 </a:t>
            </a:r>
            <a:r>
              <a:rPr lang="en-US" dirty="0" err="1" smtClean="0">
                <a:solidFill>
                  <a:prstClr val="black"/>
                </a:solidFill>
              </a:rPr>
              <a:t>F</a:t>
            </a:r>
            <a:r>
              <a:rPr lang="en-US" baseline="-25000" dirty="0" err="1" smtClean="0">
                <a:solidFill>
                  <a:prstClr val="black"/>
                </a:solidFill>
              </a:rPr>
              <a:t>d</a:t>
            </a:r>
            <a:r>
              <a:rPr lang="en-US" dirty="0" smtClean="0">
                <a:solidFill>
                  <a:prstClr val="black"/>
                </a:solidFill>
              </a:rPr>
              <a:t>=0.20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5334000"/>
            <a:ext cx="114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prstClr val="black"/>
                </a:solidFill>
              </a:rPr>
              <a:t>/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prstClr val="black"/>
                </a:solidFill>
              </a:rPr>
              <a:t>=10 </a:t>
            </a:r>
            <a:r>
              <a:rPr lang="en-US" dirty="0" err="1" smtClean="0">
                <a:solidFill>
                  <a:prstClr val="black"/>
                </a:solidFill>
              </a:rPr>
              <a:t>F</a:t>
            </a:r>
            <a:r>
              <a:rPr lang="en-US" baseline="-25000" dirty="0" err="1" smtClean="0">
                <a:solidFill>
                  <a:prstClr val="black"/>
                </a:solidFill>
              </a:rPr>
              <a:t>d</a:t>
            </a:r>
            <a:r>
              <a:rPr lang="en-US" dirty="0" smtClean="0">
                <a:solidFill>
                  <a:prstClr val="black"/>
                </a:solidFill>
              </a:rPr>
              <a:t>=0.05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6200" y="5181600"/>
            <a:ext cx="114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prstClr val="black"/>
                </a:solidFill>
              </a:rPr>
              <a:t>/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prstClr val="black"/>
                </a:solidFill>
              </a:rPr>
              <a:t>=10 </a:t>
            </a:r>
            <a:r>
              <a:rPr lang="en-US" dirty="0" err="1" smtClean="0">
                <a:solidFill>
                  <a:prstClr val="black"/>
                </a:solidFill>
              </a:rPr>
              <a:t>F</a:t>
            </a:r>
            <a:r>
              <a:rPr lang="en-US" baseline="-25000" dirty="0" err="1" smtClean="0">
                <a:solidFill>
                  <a:prstClr val="black"/>
                </a:solidFill>
              </a:rPr>
              <a:t>d</a:t>
            </a:r>
            <a:r>
              <a:rPr lang="en-US" dirty="0" smtClean="0">
                <a:solidFill>
                  <a:prstClr val="black"/>
                </a:solidFill>
              </a:rPr>
              <a:t>=0.20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990600"/>
            <a:ext cx="1883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Overdamped</a:t>
            </a:r>
            <a:r>
              <a:rPr lang="en-US" dirty="0" smtClean="0"/>
              <a:t> limit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381000"/>
            <a:ext cx="7648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 trajectories through an attractive pinning site for a vortex </a:t>
            </a:r>
            <a:r>
              <a:rPr lang="en-US" dirty="0" err="1" smtClean="0"/>
              <a:t>vs</a:t>
            </a:r>
            <a:r>
              <a:rPr lang="en-US" dirty="0" smtClean="0"/>
              <a:t> a </a:t>
            </a:r>
            <a:r>
              <a:rPr lang="en-US" dirty="0" err="1" smtClean="0"/>
              <a:t>skyrmion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144780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Vortex limit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3810000"/>
            <a:ext cx="106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Skyrmion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09800" y="6488668"/>
            <a:ext cx="5721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Reichhardt, D. Ray, and C.J. Olson Reichhardt PRB 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1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6172200"/>
            <a:ext cx="2729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prstClr val="black"/>
                </a:solidFill>
              </a:rPr>
              <a:t>/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prstClr val="black"/>
                </a:solidFill>
              </a:rPr>
              <a:t>=10. </a:t>
            </a:r>
            <a:r>
              <a:rPr lang="en-US" dirty="0" err="1" smtClean="0">
                <a:solidFill>
                  <a:prstClr val="black"/>
                </a:solidFill>
              </a:rPr>
              <a:t>F</a:t>
            </a:r>
            <a:r>
              <a:rPr lang="en-US" baseline="-25000" dirty="0" err="1" smtClean="0">
                <a:solidFill>
                  <a:prstClr val="black"/>
                </a:solidFill>
              </a:rPr>
              <a:t>d</a:t>
            </a:r>
            <a:r>
              <a:rPr lang="en-US" dirty="0" smtClean="0">
                <a:solidFill>
                  <a:prstClr val="black"/>
                </a:solidFill>
              </a:rPr>
              <a:t>=0.05.  </a:t>
            </a:r>
            <a:r>
              <a:rPr lang="en-US" dirty="0" err="1" smtClean="0">
                <a:solidFill>
                  <a:prstClr val="black"/>
                </a:solidFill>
              </a:rPr>
              <a:t>F</a:t>
            </a:r>
            <a:r>
              <a:rPr lang="en-US" baseline="-25000" dirty="0" err="1" smtClean="0">
                <a:solidFill>
                  <a:prstClr val="black"/>
                </a:solidFill>
              </a:rPr>
              <a:t>p</a:t>
            </a:r>
            <a:r>
              <a:rPr lang="en-US" dirty="0" smtClean="0">
                <a:solidFill>
                  <a:prstClr val="black"/>
                </a:solidFill>
              </a:rPr>
              <a:t>=0.10.  </a:t>
            </a:r>
          </a:p>
        </p:txBody>
      </p:sp>
      <p:pic>
        <p:nvPicPr>
          <p:cNvPr id="3" name="Picture 2" descr="trails_1_4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90600"/>
            <a:ext cx="5105400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381000"/>
            <a:ext cx="8572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Pinning induced side-jump effect on </a:t>
            </a:r>
            <a:r>
              <a:rPr lang="en-US" dirty="0" err="1" smtClean="0"/>
              <a:t>skyrmion</a:t>
            </a:r>
            <a:r>
              <a:rPr lang="en-US" dirty="0" smtClean="0"/>
              <a:t> motion, implies that pinning or disorder will </a:t>
            </a:r>
          </a:p>
          <a:p>
            <a:r>
              <a:rPr lang="en-US" dirty="0"/>
              <a:t>a</a:t>
            </a:r>
            <a:r>
              <a:rPr lang="en-US" dirty="0" smtClean="0"/>
              <a:t>ffect the measured Hall angle. </a:t>
            </a:r>
          </a:p>
        </p:txBody>
      </p:sp>
    </p:spTree>
    <p:extLst>
      <p:ext uri="{BB962C8B-B14F-4D97-AF65-F5344CB8AC3E}">
        <p14:creationId xmlns:p14="http://schemas.microsoft.com/office/powerpoint/2010/main" val="40249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1_new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" t="-630" r="454" b="-22641"/>
          <a:stretch/>
        </p:blipFill>
        <p:spPr>
          <a:xfrm>
            <a:off x="419839" y="522870"/>
            <a:ext cx="8229600" cy="7320180"/>
          </a:xfrm>
        </p:spPr>
      </p:pic>
      <p:sp>
        <p:nvSpPr>
          <p:cNvPr id="3" name="TextBox 2"/>
          <p:cNvSpPr txBox="1"/>
          <p:nvPr/>
        </p:nvSpPr>
        <p:spPr>
          <a:xfrm>
            <a:off x="1219200" y="228600"/>
            <a:ext cx="495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Skyrmion</a:t>
            </a:r>
            <a:r>
              <a:rPr lang="en-US" dirty="0" smtClean="0"/>
              <a:t> motion shows much more winding orbits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91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64085" y="6406876"/>
            <a:ext cx="700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J. Iwasaki, M. Mochizuki, N. </a:t>
            </a:r>
            <a:r>
              <a:rPr lang="en-US" i="1" dirty="0" err="1" smtClean="0">
                <a:solidFill>
                  <a:prstClr val="black"/>
                </a:solidFill>
              </a:rPr>
              <a:t>Nagaosa</a:t>
            </a:r>
            <a:r>
              <a:rPr lang="en-US" i="1" dirty="0" smtClean="0">
                <a:solidFill>
                  <a:prstClr val="black"/>
                </a:solidFill>
              </a:rPr>
              <a:t>, Nature </a:t>
            </a:r>
            <a:r>
              <a:rPr lang="en-US" i="1" dirty="0" err="1" smtClean="0">
                <a:solidFill>
                  <a:prstClr val="black"/>
                </a:solidFill>
              </a:rPr>
              <a:t>Nanotechnol</a:t>
            </a:r>
            <a:r>
              <a:rPr lang="en-US" i="1" dirty="0" smtClean="0">
                <a:solidFill>
                  <a:prstClr val="black"/>
                </a:solidFill>
              </a:rPr>
              <a:t>. 8, 742 (2013)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61941"/>
            <a:ext cx="868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Skyrmion</a:t>
            </a:r>
            <a:r>
              <a:rPr lang="en-US" sz="2000" dirty="0" smtClean="0"/>
              <a:t> velocity-force curves also observed in other continuum simulations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35" y="1149045"/>
            <a:ext cx="6141727" cy="510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0599" y="6383908"/>
            <a:ext cx="3858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F. Pardo et al, Nature 396, 348 (1998)</a:t>
            </a:r>
            <a:endParaRPr lang="en-US" i="1" baseline="-25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6019800"/>
            <a:ext cx="352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C.J. Olson et al, PRL 81, 3757 (1998)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228600"/>
            <a:ext cx="8686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Vortices in the presence of quenched disorder can exhibit elastic or plastic </a:t>
            </a:r>
            <a:r>
              <a:rPr lang="en-US" sz="2000" dirty="0" err="1" smtClean="0"/>
              <a:t>depinning</a:t>
            </a:r>
            <a:r>
              <a:rPr lang="en-US" sz="2000" dirty="0" smtClean="0"/>
              <a:t> and can undergo dynamical reordering transitions in the moving state.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3276600" cy="4918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143000"/>
            <a:ext cx="3623729" cy="47229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6488668"/>
            <a:ext cx="387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Koshelev</a:t>
            </a:r>
            <a:r>
              <a:rPr lang="en-US" dirty="0" smtClean="0"/>
              <a:t> and V. </a:t>
            </a:r>
            <a:r>
              <a:rPr lang="en-US" dirty="0" err="1" smtClean="0"/>
              <a:t>Vinokur</a:t>
            </a:r>
            <a:r>
              <a:rPr lang="en-US" dirty="0" smtClean="0"/>
              <a:t>, PRL (1994).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4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Drive in x</a:t>
            </a:r>
            <a:r>
              <a:rPr lang="en-US" dirty="0"/>
              <a:t> </a:t>
            </a:r>
            <a:r>
              <a:rPr lang="en-US" dirty="0" smtClean="0"/>
              <a:t>direction, Elastic </a:t>
            </a:r>
            <a:r>
              <a:rPr lang="en-US" dirty="0" err="1" smtClean="0"/>
              <a:t>Depinning</a:t>
            </a:r>
            <a:r>
              <a:rPr lang="en-US" dirty="0" smtClean="0"/>
              <a:t>, </a:t>
            </a:r>
            <a:r>
              <a:rPr lang="en-US" dirty="0" err="1" smtClean="0"/>
              <a:t>Skyrmions</a:t>
            </a:r>
            <a:r>
              <a:rPr lang="en-US" dirty="0" smtClean="0"/>
              <a:t> move as a Lattice</a:t>
            </a:r>
            <a:endParaRPr lang="en-US" dirty="0"/>
          </a:p>
        </p:txBody>
      </p:sp>
      <p:pic>
        <p:nvPicPr>
          <p:cNvPr id="8194" name="Picture 2" descr="C:\Users\Reichhardt\Desktop\CaliforniaSlides\Skyrmion\Fig.IV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0" y="1752600"/>
            <a:ext cx="4383071" cy="318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Reichhardt\Desktop\CaliforniaSlides\Skyrmion\Fig.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41" y="1828800"/>
            <a:ext cx="4201557" cy="311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13979" y="494055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 = </a:t>
            </a:r>
            <a:r>
              <a:rPr lang="en-US" dirty="0" err="1" smtClean="0">
                <a:solidFill>
                  <a:prstClr val="black"/>
                </a:solidFill>
              </a:rPr>
              <a:t>V</a:t>
            </a:r>
            <a:r>
              <a:rPr lang="en-US" baseline="-25000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/</a:t>
            </a:r>
            <a:r>
              <a:rPr lang="en-US" dirty="0" err="1" smtClean="0">
                <a:solidFill>
                  <a:prstClr val="black"/>
                </a:solidFill>
              </a:rPr>
              <a:t>V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endParaRPr lang="en-US" baseline="-25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7964" y="5309890"/>
            <a:ext cx="292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Hall angle changes with drive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6063734"/>
            <a:ext cx="443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Particle-based simulation of elastic </a:t>
            </a:r>
            <a:r>
              <a:rPr lang="en-US" dirty="0" err="1" smtClean="0"/>
              <a:t>depinning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5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2.v2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6" r="-39915" b="5311"/>
          <a:stretch/>
        </p:blipFill>
        <p:spPr>
          <a:xfrm>
            <a:off x="609600" y="762000"/>
            <a:ext cx="9485872" cy="5867400"/>
          </a:xfrm>
        </p:spPr>
      </p:pic>
      <p:sp>
        <p:nvSpPr>
          <p:cNvPr id="2" name="TextBox 1"/>
          <p:cNvSpPr txBox="1"/>
          <p:nvPr/>
        </p:nvSpPr>
        <p:spPr>
          <a:xfrm>
            <a:off x="685800" y="457200"/>
            <a:ext cx="7592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Skyrmion</a:t>
            </a:r>
            <a:r>
              <a:rPr lang="en-US" dirty="0" smtClean="0"/>
              <a:t> velocity </a:t>
            </a:r>
            <a:r>
              <a:rPr lang="en-US" dirty="0" err="1" smtClean="0"/>
              <a:t>vs</a:t>
            </a:r>
            <a:r>
              <a:rPr lang="en-US" dirty="0" smtClean="0"/>
              <a:t> force curves in the presence of random pinning: Dynamical</a:t>
            </a:r>
          </a:p>
          <a:p>
            <a:r>
              <a:rPr lang="en-US" dirty="0" smtClean="0"/>
              <a:t>reordering transition,  Hall angle depends on drive.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6641068"/>
            <a:ext cx="5808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Reichhardt, D. Ray, and C.J. Olson Reichhardt PRL in 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82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03020" y="871471"/>
            <a:ext cx="580757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Tony Hilton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Royle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Skyrme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(1922–1987)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1961 Formulated a nonlinear field theory of massless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pions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in which particles can be represented by topological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solitons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Skyrmions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1961-1984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Skyrmions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generally ignored</a:t>
            </a:r>
          </a:p>
          <a:p>
            <a:pPr marL="342900" indent="-342900" algn="just">
              <a:buAutoNum type="arabicPlain" startAt="1984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Witten demonstrates connection between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Skyrme’s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model and QCD in the low-energy, large-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expansion.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2009 Experimental realization of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skyrmions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in chiral magnet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(TMU)</a:t>
            </a:r>
          </a:p>
        </p:txBody>
      </p:sp>
      <p:sp>
        <p:nvSpPr>
          <p:cNvPr id="6" name="Rectangle 5"/>
          <p:cNvSpPr/>
          <p:nvPr/>
        </p:nvSpPr>
        <p:spPr>
          <a:xfrm>
            <a:off x="3877655" y="5034391"/>
            <a:ext cx="5142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</a:t>
            </a:r>
            <a:r>
              <a:rPr lang="en-US" sz="1400" dirty="0"/>
              <a:t>. H. R. Skyrme, Proc. R. Soc. London, Ser. A 260, 127 (1961).</a:t>
            </a:r>
          </a:p>
        </p:txBody>
      </p:sp>
      <p:pic>
        <p:nvPicPr>
          <p:cNvPr id="4098" name="Picture 2" descr="C:\Users\szlin\Desktop\p03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t="51545" r="11527" b="37278"/>
          <a:stretch/>
        </p:blipFill>
        <p:spPr bwMode="auto">
          <a:xfrm>
            <a:off x="965675" y="3899815"/>
            <a:ext cx="5176054" cy="118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48870" y="4247247"/>
                <a:ext cx="20561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 xmlns="">
                    <m:r>
                      <a:rPr lang="en-US" b="0" i="1" smtClean="0">
                        <a:latin typeface="Cambria Math"/>
                      </a:rPr>
                      <m:t>𝑈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𝑟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: SU(2) field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870" y="4247247"/>
                <a:ext cx="2056140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27289" y="3626343"/>
            <a:ext cx="379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Low energy effective field for QCD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740" y="5315470"/>
            <a:ext cx="7417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Supports topological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soliton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now known as skyrmion.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Skyrmions are realized in condensed matter systems, such as He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quantum Hall systems,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Bose-Einstein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condensates, multiband superconductors, liquid crystal and magnets.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6238" y="4001241"/>
            <a:ext cx="1250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Chiral </a:t>
            </a:r>
            <a:r>
              <a:rPr lang="en-US" sz="1200" dirty="0" err="1" smtClean="0"/>
              <a:t>Lagrangian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4333011"/>
            <a:ext cx="1964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Stabilizing fourth-order term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553702" y="4252721"/>
            <a:ext cx="180098" cy="802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 flipH="1">
            <a:off x="3877655" y="4471511"/>
            <a:ext cx="160945" cy="1384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08735" y="145902"/>
            <a:ext cx="3276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Skyrmions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57200"/>
            <a:ext cx="22593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0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3_panels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09" b="-4300"/>
          <a:stretch/>
        </p:blipFill>
        <p:spPr>
          <a:xfrm>
            <a:off x="457200" y="685800"/>
            <a:ext cx="8229600" cy="6172200"/>
          </a:xfrm>
        </p:spPr>
      </p:pic>
      <p:sp>
        <p:nvSpPr>
          <p:cNvPr id="2" name="TextBox 1"/>
          <p:cNvSpPr txBox="1"/>
          <p:nvPr/>
        </p:nvSpPr>
        <p:spPr>
          <a:xfrm>
            <a:off x="533400" y="228600"/>
            <a:ext cx="7947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Dynamic phase diagram: MC moving crystal, ML  moving liquid, PC pinned crystal, </a:t>
            </a:r>
          </a:p>
          <a:p>
            <a:r>
              <a:rPr lang="en-US" dirty="0" smtClean="0"/>
              <a:t>PG pinned glass,  No moving </a:t>
            </a:r>
            <a:r>
              <a:rPr lang="en-US" dirty="0" err="1" smtClean="0"/>
              <a:t>smectic</a:t>
            </a:r>
            <a:r>
              <a:rPr lang="en-US" dirty="0" smtClean="0"/>
              <a:t> state due  to Magnus term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6479885"/>
            <a:ext cx="586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Reichhardt, D. Ray, and C.J. Olson Reichhardt, PRL in 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7210"/>
            <a:ext cx="8229600" cy="4211942"/>
          </a:xfrm>
        </p:spPr>
      </p:pic>
      <p:sp>
        <p:nvSpPr>
          <p:cNvPr id="5" name="TextBox 4"/>
          <p:cNvSpPr txBox="1"/>
          <p:nvPr/>
        </p:nvSpPr>
        <p:spPr>
          <a:xfrm>
            <a:off x="1447800" y="6324600"/>
            <a:ext cx="240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Pinned </a:t>
            </a:r>
            <a:r>
              <a:rPr lang="en-US" dirty="0" err="1" smtClean="0"/>
              <a:t>skyrmion</a:t>
            </a:r>
            <a:r>
              <a:rPr lang="en-US" dirty="0" smtClean="0"/>
              <a:t> crystal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1200" y="6324600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Pinned </a:t>
            </a:r>
            <a:r>
              <a:rPr lang="en-US" dirty="0" err="1" smtClean="0"/>
              <a:t>skyrmion</a:t>
            </a:r>
            <a:r>
              <a:rPr lang="en-US" dirty="0" smtClean="0"/>
              <a:t> glass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51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4.v3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5" b="-629"/>
          <a:stretch/>
        </p:blipFill>
        <p:spPr>
          <a:xfrm>
            <a:off x="381000" y="304800"/>
            <a:ext cx="8229600" cy="6081683"/>
          </a:xfrm>
        </p:spPr>
      </p:pic>
    </p:spTree>
    <p:extLst>
      <p:ext uri="{BB962C8B-B14F-4D97-AF65-F5344CB8AC3E}">
        <p14:creationId xmlns:p14="http://schemas.microsoft.com/office/powerpoint/2010/main" val="125733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1_new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" t="-630" r="454" b="-22641"/>
          <a:stretch/>
        </p:blipFill>
        <p:spPr>
          <a:xfrm>
            <a:off x="419839" y="522870"/>
            <a:ext cx="8229600" cy="7320180"/>
          </a:xfrm>
        </p:spPr>
      </p:pic>
    </p:spTree>
    <p:extLst>
      <p:ext uri="{BB962C8B-B14F-4D97-AF65-F5344CB8AC3E}">
        <p14:creationId xmlns:p14="http://schemas.microsoft.com/office/powerpoint/2010/main" val="377094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Quench on random disorder from triangular lattice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03" y="1600200"/>
            <a:ext cx="4462394" cy="4525963"/>
          </a:xfrm>
        </p:spPr>
      </p:pic>
      <p:sp>
        <p:nvSpPr>
          <p:cNvPr id="5" name="TextBox 4"/>
          <p:cNvSpPr txBox="1"/>
          <p:nvPr/>
        </p:nvSpPr>
        <p:spPr>
          <a:xfrm>
            <a:off x="7239000" y="2133600"/>
            <a:ext cx="1138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Increasing</a:t>
            </a:r>
          </a:p>
          <a:p>
            <a:r>
              <a:rPr lang="en-US" dirty="0" smtClean="0"/>
              <a:t>Magnus</a:t>
            </a:r>
          </a:p>
          <a:p>
            <a:r>
              <a:rPr lang="en-US" dirty="0" smtClean="0"/>
              <a:t>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59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Dynamic Reordering of </a:t>
            </a:r>
            <a:r>
              <a:rPr lang="en-US" dirty="0" err="1" smtClean="0"/>
              <a:t>Skyrmions</a:t>
            </a:r>
            <a:endParaRPr lang="en-US" dirty="0"/>
          </a:p>
        </p:txBody>
      </p:sp>
      <p:pic>
        <p:nvPicPr>
          <p:cNvPr id="11266" name="Picture 2" descr="C:\Users\Reichhardt\Desktop\CaliforniaSlides\Skyrmion\skyrmionFig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6444898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715000"/>
            <a:ext cx="6474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Disordered </a:t>
            </a:r>
            <a:r>
              <a:rPr lang="en-US" dirty="0" err="1"/>
              <a:t>s</a:t>
            </a:r>
            <a:r>
              <a:rPr lang="en-US" dirty="0" err="1" smtClean="0"/>
              <a:t>kyrmions</a:t>
            </a:r>
            <a:r>
              <a:rPr lang="en-US" dirty="0" smtClean="0"/>
              <a:t> reorder at higher drives than vortices,</a:t>
            </a:r>
          </a:p>
          <a:p>
            <a:r>
              <a:rPr lang="en-US" dirty="0" smtClean="0"/>
              <a:t>but order into a crystal rather than a moving </a:t>
            </a:r>
            <a:r>
              <a:rPr lang="en-US" dirty="0" err="1" smtClean="0"/>
              <a:t>smectic</a:t>
            </a:r>
            <a:r>
              <a:rPr lang="en-US" dirty="0" smtClean="0"/>
              <a:t> as for vortices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" y="1219200"/>
            <a:ext cx="1813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Fraction</a:t>
            </a:r>
          </a:p>
          <a:p>
            <a:r>
              <a:rPr lang="en-US" dirty="0" smtClean="0"/>
              <a:t>of particles</a:t>
            </a:r>
          </a:p>
          <a:p>
            <a:r>
              <a:rPr lang="en-US" dirty="0" smtClean="0"/>
              <a:t>with six neighbors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9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Structure Factor S(k) for Driven</a:t>
            </a:r>
            <a:r>
              <a:rPr lang="en-US" dirty="0"/>
              <a:t> </a:t>
            </a:r>
            <a:r>
              <a:rPr lang="en-US" dirty="0" err="1" smtClean="0"/>
              <a:t>Skyrmions</a:t>
            </a:r>
            <a:endParaRPr lang="en-US" dirty="0"/>
          </a:p>
        </p:txBody>
      </p:sp>
      <p:pic>
        <p:nvPicPr>
          <p:cNvPr id="13314" name="Picture 2" descr="C:\Users\Reichhardt\Desktop\CaliforniaSlides\skyrmion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87376"/>
            <a:ext cx="5443919" cy="495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266" y="1812667"/>
            <a:ext cx="1749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d</a:t>
            </a:r>
            <a:r>
              <a:rPr lang="en-US" dirty="0" smtClean="0"/>
              <a:t> = 0.0</a:t>
            </a:r>
          </a:p>
          <a:p>
            <a:r>
              <a:rPr lang="en-US" dirty="0" smtClean="0"/>
              <a:t>Pinned </a:t>
            </a:r>
            <a:r>
              <a:rPr lang="en-US" dirty="0" err="1" smtClean="0"/>
              <a:t>skyrmion</a:t>
            </a:r>
            <a:endParaRPr lang="en-US" dirty="0" smtClean="0"/>
          </a:p>
          <a:p>
            <a:r>
              <a:rPr lang="en-US" dirty="0"/>
              <a:t>g</a:t>
            </a:r>
            <a:r>
              <a:rPr lang="en-US" dirty="0" smtClean="0"/>
              <a:t>lass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20319" y="2089666"/>
            <a:ext cx="1467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d</a:t>
            </a:r>
            <a:r>
              <a:rPr lang="en-US" dirty="0" smtClean="0"/>
              <a:t> = 0.5 </a:t>
            </a:r>
          </a:p>
          <a:p>
            <a:r>
              <a:rPr lang="en-US" dirty="0" smtClean="0"/>
              <a:t>Moving liquid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0178" y="4495799"/>
            <a:ext cx="1467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d</a:t>
            </a:r>
            <a:r>
              <a:rPr lang="en-US" dirty="0" smtClean="0"/>
              <a:t> = 1.0 </a:t>
            </a:r>
          </a:p>
          <a:p>
            <a:r>
              <a:rPr lang="en-US" dirty="0" smtClean="0"/>
              <a:t>Moving liquid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20319" y="4495798"/>
            <a:ext cx="1546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d</a:t>
            </a:r>
            <a:r>
              <a:rPr lang="en-US" dirty="0" smtClean="0"/>
              <a:t> = 4.0</a:t>
            </a:r>
          </a:p>
          <a:p>
            <a:r>
              <a:rPr lang="en-US" dirty="0" smtClean="0"/>
              <a:t>Moving crystal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6553200"/>
            <a:ext cx="5808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Reichhardt, D. Ray, and C.J. Olson Reichhardt PRL in 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5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Structure Factor S(k) for Driven Vortices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266" y="1812667"/>
            <a:ext cx="9230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F</a:t>
            </a:r>
            <a:r>
              <a:rPr lang="en-US" baseline="-25000" dirty="0" err="1" smtClean="0">
                <a:solidFill>
                  <a:prstClr val="black"/>
                </a:solidFill>
              </a:rPr>
              <a:t>d</a:t>
            </a:r>
            <a:r>
              <a:rPr lang="en-US" dirty="0" smtClean="0">
                <a:solidFill>
                  <a:prstClr val="black"/>
                </a:solidFill>
              </a:rPr>
              <a:t> = 0.0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Pinned 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v</a:t>
            </a:r>
            <a:r>
              <a:rPr lang="en-US" dirty="0" smtClean="0">
                <a:solidFill>
                  <a:prstClr val="black"/>
                </a:solidFill>
              </a:rPr>
              <a:t>ortex</a:t>
            </a:r>
          </a:p>
          <a:p>
            <a:r>
              <a:rPr lang="en-US" dirty="0">
                <a:solidFill>
                  <a:prstClr val="black"/>
                </a:solidFill>
              </a:rPr>
              <a:t>g</a:t>
            </a:r>
            <a:r>
              <a:rPr lang="en-US" dirty="0" smtClean="0">
                <a:solidFill>
                  <a:prstClr val="black"/>
                </a:solidFill>
              </a:rPr>
              <a:t>lass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17268" y="2089665"/>
            <a:ext cx="1467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F</a:t>
            </a:r>
            <a:r>
              <a:rPr lang="en-US" baseline="-25000" dirty="0" err="1" smtClean="0">
                <a:solidFill>
                  <a:prstClr val="black"/>
                </a:solidFill>
              </a:rPr>
              <a:t>d</a:t>
            </a:r>
            <a:r>
              <a:rPr lang="en-US" dirty="0" smtClean="0">
                <a:solidFill>
                  <a:prstClr val="black"/>
                </a:solidFill>
              </a:rPr>
              <a:t> = 0.5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Moving liquid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942" y="4357300"/>
            <a:ext cx="1333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F</a:t>
            </a:r>
            <a:r>
              <a:rPr lang="en-US" baseline="-25000" dirty="0" err="1" smtClean="0">
                <a:solidFill>
                  <a:prstClr val="black"/>
                </a:solidFill>
              </a:rPr>
              <a:t>d</a:t>
            </a:r>
            <a:r>
              <a:rPr lang="en-US" dirty="0" smtClean="0">
                <a:solidFill>
                  <a:prstClr val="black"/>
                </a:solidFill>
              </a:rPr>
              <a:t> = 2.0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Moving liquid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4338" name="Picture 2" descr="C:\Users\Reichhardt\Desktop\CaliforniaSlides\vortex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48" y="1102124"/>
            <a:ext cx="6301520" cy="575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52354" y="4587240"/>
            <a:ext cx="1658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F</a:t>
            </a:r>
            <a:r>
              <a:rPr lang="en-US" baseline="-25000" dirty="0" err="1" smtClean="0">
                <a:solidFill>
                  <a:prstClr val="black"/>
                </a:solidFill>
              </a:rPr>
              <a:t>d</a:t>
            </a:r>
            <a:r>
              <a:rPr lang="en-US" dirty="0" smtClean="0">
                <a:solidFill>
                  <a:prstClr val="black"/>
                </a:solidFill>
              </a:rPr>
              <a:t> = 4.0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Moving </a:t>
            </a:r>
            <a:r>
              <a:rPr lang="en-US" dirty="0" err="1">
                <a:solidFill>
                  <a:prstClr val="black"/>
                </a:solidFill>
              </a:rPr>
              <a:t>s</a:t>
            </a:r>
            <a:r>
              <a:rPr lang="en-US" dirty="0" err="1" smtClean="0">
                <a:solidFill>
                  <a:prstClr val="black"/>
                </a:solidFill>
              </a:rPr>
              <a:t>mectic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7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1302" y="1769711"/>
            <a:ext cx="3048000" cy="2895600"/>
          </a:xfrm>
          <a:prstGeom prst="rect">
            <a:avLst/>
          </a:prstGeom>
          <a:solidFill>
            <a:srgbClr val="002A68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3140" y="18630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2740" y="18630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62340" y="18630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71940" y="18630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81540" y="18630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43140" y="23964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2740" y="23964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62340" y="23964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971940" y="23964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81540" y="23964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581540" y="30060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971940" y="30060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62340" y="30060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52740" y="30060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43140" y="30060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581540" y="36156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971940" y="36156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362340" y="36156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52740" y="36156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143140" y="36156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581540" y="41490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971940" y="41490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362340" y="41490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52740" y="41490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43140" y="4149003"/>
            <a:ext cx="381000" cy="381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44978" y="1989765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870956" y="197338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1489102" y="1964841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098702" y="1981219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08302" y="1981219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44978" y="2514619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70956" y="2498241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1489102" y="2489695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098702" y="2506073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08302" y="2506073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44978" y="3124933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870956" y="3108555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489102" y="3100009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098702" y="311638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08302" y="311638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53524" y="3717441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879502" y="3701063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1497648" y="369251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107248" y="3708895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716848" y="3708895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53524" y="4258673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879502" y="4242295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1497648" y="4233749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107248" y="425012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16848" y="425012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405924" y="6113111"/>
            <a:ext cx="23871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430848" y="4817711"/>
            <a:ext cx="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Freeform 63"/>
          <p:cNvSpPr/>
          <p:nvPr/>
        </p:nvSpPr>
        <p:spPr>
          <a:xfrm>
            <a:off x="422303" y="5071948"/>
            <a:ext cx="1930637" cy="1044723"/>
          </a:xfrm>
          <a:custGeom>
            <a:avLst/>
            <a:gdLst>
              <a:gd name="connsiteX0" fmla="*/ 0 w 2401368"/>
              <a:gd name="connsiteY0" fmla="*/ 1161334 h 1161334"/>
              <a:gd name="connsiteX1" fmla="*/ 504201 w 2401368"/>
              <a:gd name="connsiteY1" fmla="*/ 1033147 h 1161334"/>
              <a:gd name="connsiteX2" fmla="*/ 786213 w 2401368"/>
              <a:gd name="connsiteY2" fmla="*/ 563129 h 1161334"/>
              <a:gd name="connsiteX3" fmla="*/ 940037 w 2401368"/>
              <a:gd name="connsiteY3" fmla="*/ 33290 h 1161334"/>
              <a:gd name="connsiteX4" fmla="*/ 1051132 w 2401368"/>
              <a:gd name="connsiteY4" fmla="*/ 144385 h 1161334"/>
              <a:gd name="connsiteX5" fmla="*/ 1179319 w 2401368"/>
              <a:gd name="connsiteY5" fmla="*/ 870777 h 1161334"/>
              <a:gd name="connsiteX6" fmla="*/ 1521151 w 2401368"/>
              <a:gd name="connsiteY6" fmla="*/ 1016056 h 1161334"/>
              <a:gd name="connsiteX7" fmla="*/ 1751887 w 2401368"/>
              <a:gd name="connsiteY7" fmla="*/ 759682 h 1161334"/>
              <a:gd name="connsiteX8" fmla="*/ 1922803 w 2401368"/>
              <a:gd name="connsiteY8" fmla="*/ 349484 h 1161334"/>
              <a:gd name="connsiteX9" fmla="*/ 2033899 w 2401368"/>
              <a:gd name="connsiteY9" fmla="*/ 554583 h 1161334"/>
              <a:gd name="connsiteX10" fmla="*/ 2136448 w 2401368"/>
              <a:gd name="connsiteY10" fmla="*/ 964781 h 1161334"/>
              <a:gd name="connsiteX11" fmla="*/ 2401368 w 2401368"/>
              <a:gd name="connsiteY11" fmla="*/ 1118605 h 116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01368" h="1161334">
                <a:moveTo>
                  <a:pt x="0" y="1161334"/>
                </a:moveTo>
                <a:cubicBezTo>
                  <a:pt x="186582" y="1147091"/>
                  <a:pt x="373165" y="1132848"/>
                  <a:pt x="504201" y="1033147"/>
                </a:cubicBezTo>
                <a:cubicBezTo>
                  <a:pt x="635237" y="933446"/>
                  <a:pt x="713574" y="729772"/>
                  <a:pt x="786213" y="563129"/>
                </a:cubicBezTo>
                <a:cubicBezTo>
                  <a:pt x="858852" y="396486"/>
                  <a:pt x="895884" y="103081"/>
                  <a:pt x="940037" y="33290"/>
                </a:cubicBezTo>
                <a:cubicBezTo>
                  <a:pt x="984190" y="-36501"/>
                  <a:pt x="1011252" y="4804"/>
                  <a:pt x="1051132" y="144385"/>
                </a:cubicBezTo>
                <a:cubicBezTo>
                  <a:pt x="1091012" y="283966"/>
                  <a:pt x="1100983" y="725499"/>
                  <a:pt x="1179319" y="870777"/>
                </a:cubicBezTo>
                <a:cubicBezTo>
                  <a:pt x="1257655" y="1016055"/>
                  <a:pt x="1425723" y="1034572"/>
                  <a:pt x="1521151" y="1016056"/>
                </a:cubicBezTo>
                <a:cubicBezTo>
                  <a:pt x="1616579" y="997540"/>
                  <a:pt x="1684945" y="870777"/>
                  <a:pt x="1751887" y="759682"/>
                </a:cubicBezTo>
                <a:cubicBezTo>
                  <a:pt x="1818829" y="648587"/>
                  <a:pt x="1875801" y="383667"/>
                  <a:pt x="1922803" y="349484"/>
                </a:cubicBezTo>
                <a:cubicBezTo>
                  <a:pt x="1969805" y="315301"/>
                  <a:pt x="1998292" y="452034"/>
                  <a:pt x="2033899" y="554583"/>
                </a:cubicBezTo>
                <a:cubicBezTo>
                  <a:pt x="2069506" y="657132"/>
                  <a:pt x="2075203" y="870777"/>
                  <a:pt x="2136448" y="964781"/>
                </a:cubicBezTo>
                <a:cubicBezTo>
                  <a:pt x="2197693" y="1058785"/>
                  <a:pt x="2299530" y="1088695"/>
                  <a:pt x="2401368" y="111860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455265" y="6089391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Skyrmion density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5545" y="4817711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67" name="Rectangle 66"/>
          <p:cNvSpPr/>
          <p:nvPr/>
        </p:nvSpPr>
        <p:spPr>
          <a:xfrm>
            <a:off x="3271438" y="1811727"/>
            <a:ext cx="3048000" cy="2895600"/>
          </a:xfrm>
          <a:prstGeom prst="rect">
            <a:avLst/>
          </a:prstGeom>
          <a:solidFill>
            <a:srgbClr val="002A68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3483660" y="4215943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4109638" y="4199565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4727784" y="4191019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5337384" y="420739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5946984" y="420739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Pie 72"/>
          <p:cNvSpPr/>
          <p:nvPr/>
        </p:nvSpPr>
        <p:spPr>
          <a:xfrm rot="19297588">
            <a:off x="5575539" y="4004079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4" name="Pie 73"/>
          <p:cNvSpPr/>
          <p:nvPr/>
        </p:nvSpPr>
        <p:spPr>
          <a:xfrm rot="19297588">
            <a:off x="4983032" y="3999137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5" name="Pie 74"/>
          <p:cNvSpPr/>
          <p:nvPr/>
        </p:nvSpPr>
        <p:spPr>
          <a:xfrm rot="19297588">
            <a:off x="4366479" y="3983384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6" name="Pie 75"/>
          <p:cNvSpPr/>
          <p:nvPr/>
        </p:nvSpPr>
        <p:spPr>
          <a:xfrm rot="19297588">
            <a:off x="3772378" y="3999137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Pie 76"/>
          <p:cNvSpPr/>
          <p:nvPr/>
        </p:nvSpPr>
        <p:spPr>
          <a:xfrm rot="19297588">
            <a:off x="3113095" y="3999137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3457143" y="3530143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083121" y="3513765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4701267" y="3484523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5310867" y="352159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5920467" y="352159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Pie 82"/>
          <p:cNvSpPr/>
          <p:nvPr/>
        </p:nvSpPr>
        <p:spPr>
          <a:xfrm rot="19297588">
            <a:off x="5549022" y="3318279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4" name="Pie 83"/>
          <p:cNvSpPr/>
          <p:nvPr/>
        </p:nvSpPr>
        <p:spPr>
          <a:xfrm rot="19297588">
            <a:off x="4956515" y="3313337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5" name="Pie 84"/>
          <p:cNvSpPr/>
          <p:nvPr/>
        </p:nvSpPr>
        <p:spPr>
          <a:xfrm rot="19297588">
            <a:off x="4339962" y="3297584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Pie 85"/>
          <p:cNvSpPr/>
          <p:nvPr/>
        </p:nvSpPr>
        <p:spPr>
          <a:xfrm rot="19297588">
            <a:off x="3745861" y="3313337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7" name="Pie 86"/>
          <p:cNvSpPr/>
          <p:nvPr/>
        </p:nvSpPr>
        <p:spPr>
          <a:xfrm rot="19297588">
            <a:off x="3086578" y="3313337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3459616" y="2844343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4085594" y="2827965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4703740" y="2819419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5313340" y="283579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5922940" y="283579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3" name="Pie 92"/>
          <p:cNvSpPr/>
          <p:nvPr/>
        </p:nvSpPr>
        <p:spPr>
          <a:xfrm rot="19297588">
            <a:off x="5551495" y="2623933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4" name="Pie 93"/>
          <p:cNvSpPr/>
          <p:nvPr/>
        </p:nvSpPr>
        <p:spPr>
          <a:xfrm rot="19297588">
            <a:off x="4958988" y="2627537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5" name="Pie 94"/>
          <p:cNvSpPr/>
          <p:nvPr/>
        </p:nvSpPr>
        <p:spPr>
          <a:xfrm rot="19297588">
            <a:off x="4342435" y="2611784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6" name="Pie 95"/>
          <p:cNvSpPr/>
          <p:nvPr/>
        </p:nvSpPr>
        <p:spPr>
          <a:xfrm rot="19297588">
            <a:off x="3748334" y="2627537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7" name="Pie 96"/>
          <p:cNvSpPr/>
          <p:nvPr/>
        </p:nvSpPr>
        <p:spPr>
          <a:xfrm rot="19297588">
            <a:off x="3089051" y="2627537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3457143" y="2158543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4083121" y="2142165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701267" y="2133619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5310867" y="214999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5920467" y="214999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3" name="Pie 102"/>
          <p:cNvSpPr/>
          <p:nvPr/>
        </p:nvSpPr>
        <p:spPr>
          <a:xfrm rot="19297588">
            <a:off x="5549022" y="1946679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4" name="Pie 103"/>
          <p:cNvSpPr/>
          <p:nvPr/>
        </p:nvSpPr>
        <p:spPr>
          <a:xfrm rot="19297588">
            <a:off x="4956515" y="1941737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5" name="Pie 104"/>
          <p:cNvSpPr/>
          <p:nvPr/>
        </p:nvSpPr>
        <p:spPr>
          <a:xfrm rot="19297588">
            <a:off x="4339962" y="1925984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6" name="Pie 105"/>
          <p:cNvSpPr/>
          <p:nvPr/>
        </p:nvSpPr>
        <p:spPr>
          <a:xfrm rot="19297588">
            <a:off x="3745861" y="1941737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7" name="Pie 106"/>
          <p:cNvSpPr/>
          <p:nvPr/>
        </p:nvSpPr>
        <p:spPr>
          <a:xfrm rot="19297588">
            <a:off x="3086578" y="1941737"/>
            <a:ext cx="571803" cy="585387"/>
          </a:xfrm>
          <a:prstGeom prst="pie">
            <a:avLst>
              <a:gd name="adj1" fmla="val 20410190"/>
              <a:gd name="adj2" fmla="val 547399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>
            <a:off x="3652438" y="5774127"/>
            <a:ext cx="23871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4820362" y="4859727"/>
            <a:ext cx="0" cy="175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0" name="Freeform 109"/>
          <p:cNvSpPr/>
          <p:nvPr/>
        </p:nvSpPr>
        <p:spPr>
          <a:xfrm>
            <a:off x="3851128" y="5010703"/>
            <a:ext cx="1427147" cy="1307506"/>
          </a:xfrm>
          <a:custGeom>
            <a:avLst/>
            <a:gdLst>
              <a:gd name="connsiteX0" fmla="*/ 0 w 1427147"/>
              <a:gd name="connsiteY0" fmla="*/ 1307506 h 1307506"/>
              <a:gd name="connsiteX1" fmla="*/ 341831 w 1427147"/>
              <a:gd name="connsiteY1" fmla="*/ 846033 h 1307506"/>
              <a:gd name="connsiteX2" fmla="*/ 546931 w 1427147"/>
              <a:gd name="connsiteY2" fmla="*/ 777667 h 1307506"/>
              <a:gd name="connsiteX3" fmla="*/ 948583 w 1427147"/>
              <a:gd name="connsiteY3" fmla="*/ 752030 h 1307506"/>
              <a:gd name="connsiteX4" fmla="*/ 1247686 w 1427147"/>
              <a:gd name="connsiteY4" fmla="*/ 760575 h 1307506"/>
              <a:gd name="connsiteX5" fmla="*/ 1324598 w 1427147"/>
              <a:gd name="connsiteY5" fmla="*/ 615297 h 1307506"/>
              <a:gd name="connsiteX6" fmla="*/ 1427147 w 1427147"/>
              <a:gd name="connsiteY6" fmla="*/ 0 h 130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7147" h="1307506">
                <a:moveTo>
                  <a:pt x="0" y="1307506"/>
                </a:moveTo>
                <a:cubicBezTo>
                  <a:pt x="125338" y="1120922"/>
                  <a:pt x="250676" y="934339"/>
                  <a:pt x="341831" y="846033"/>
                </a:cubicBezTo>
                <a:cubicBezTo>
                  <a:pt x="432986" y="757726"/>
                  <a:pt x="445806" y="793334"/>
                  <a:pt x="546931" y="777667"/>
                </a:cubicBezTo>
                <a:cubicBezTo>
                  <a:pt x="648056" y="762000"/>
                  <a:pt x="831791" y="754879"/>
                  <a:pt x="948583" y="752030"/>
                </a:cubicBezTo>
                <a:cubicBezTo>
                  <a:pt x="1065375" y="749181"/>
                  <a:pt x="1185017" y="783364"/>
                  <a:pt x="1247686" y="760575"/>
                </a:cubicBezTo>
                <a:cubicBezTo>
                  <a:pt x="1310355" y="737786"/>
                  <a:pt x="1294688" y="742059"/>
                  <a:pt x="1324598" y="615297"/>
                </a:cubicBezTo>
                <a:cubicBezTo>
                  <a:pt x="1354508" y="488535"/>
                  <a:pt x="1390827" y="244267"/>
                  <a:pt x="142714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861440" y="5768868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I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490638" y="4795195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V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886" y="1165396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Periodic pinning potential</a:t>
            </a:r>
          </a:p>
          <a:p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Commensuration effects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237254" y="1168999"/>
            <a:ext cx="301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Asymmetric pinning potential:</a:t>
            </a:r>
          </a:p>
          <a:p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Skyrmion diode/ratchet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6472018" y="1798412"/>
            <a:ext cx="2637798" cy="2895600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16200000" scaled="0"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6573856" y="38091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6954856" y="38091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7335856" y="38091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7716856" y="38091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8097856" y="38091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8478856" y="38091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8859856" y="38091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6573856" y="29709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6954856" y="29709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7335856" y="29709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7716856" y="29709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8097856" y="29709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8478856" y="29709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8859856" y="29709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6573856" y="21327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6954856" y="21327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7335856" y="21327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7716856" y="21327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8097856" y="21327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8478856" y="21327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8859856" y="213276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573849" y="1302846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Guided skyrmion motion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0" name="Straight Arrow Connector 139"/>
          <p:cNvCxnSpPr/>
          <p:nvPr/>
        </p:nvCxnSpPr>
        <p:spPr>
          <a:xfrm>
            <a:off x="6548587" y="5887085"/>
            <a:ext cx="23871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V="1">
            <a:off x="7716511" y="4972685"/>
            <a:ext cx="0" cy="175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8757589" y="5881826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I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7386787" y="490815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V</a:t>
            </a:r>
            <a:endParaRPr lang="en-US" i="1" dirty="0">
              <a:solidFill>
                <a:prstClr val="black"/>
              </a:solidFill>
            </a:endParaRPr>
          </a:p>
        </p:txBody>
      </p:sp>
      <p:cxnSp>
        <p:nvCxnSpPr>
          <p:cNvPr id="146" name="Straight Connector 145"/>
          <p:cNvCxnSpPr/>
          <p:nvPr/>
        </p:nvCxnSpPr>
        <p:spPr>
          <a:xfrm flipV="1">
            <a:off x="7110105" y="5070525"/>
            <a:ext cx="1334567" cy="151645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53" name="Group 152"/>
          <p:cNvGrpSpPr/>
          <p:nvPr/>
        </p:nvGrpSpPr>
        <p:grpSpPr>
          <a:xfrm>
            <a:off x="6891470" y="5465411"/>
            <a:ext cx="1739786" cy="859891"/>
            <a:chOff x="6891470" y="5008192"/>
            <a:chExt cx="1739786" cy="859891"/>
          </a:xfrm>
        </p:grpSpPr>
        <p:cxnSp>
          <p:nvCxnSpPr>
            <p:cNvPr id="149" name="Straight Connector 148"/>
            <p:cNvCxnSpPr/>
            <p:nvPr/>
          </p:nvCxnSpPr>
          <p:spPr>
            <a:xfrm flipV="1">
              <a:off x="7293126" y="5424606"/>
              <a:ext cx="936474" cy="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V="1">
              <a:off x="8229600" y="5008192"/>
              <a:ext cx="401656" cy="42167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flipV="1">
              <a:off x="6891470" y="5446409"/>
              <a:ext cx="401656" cy="42167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5" name="TextBox 154"/>
          <p:cNvSpPr txBox="1"/>
          <p:nvPr/>
        </p:nvSpPr>
        <p:spPr>
          <a:xfrm>
            <a:off x="6128581" y="5953534"/>
            <a:ext cx="1193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Transverse motion</a:t>
            </a:r>
            <a:endParaRPr lang="en-US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7715242" y="4788886"/>
            <a:ext cx="1193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Longitudinal motion</a:t>
            </a:r>
            <a:endParaRPr lang="en-US" sz="1400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772" y="138222"/>
            <a:ext cx="8970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A498A"/>
                </a:solidFill>
                <a:latin typeface="Times New Roman" pitchFamily="18" charset="0"/>
                <a:cs typeface="Times New Roman" pitchFamily="18" charset="0"/>
              </a:rPr>
              <a:t>Controlling skyrmion motion with patterning: for applications and for new basic science of skyrmions</a:t>
            </a:r>
            <a:endParaRPr lang="en-US" sz="2400" dirty="0">
              <a:solidFill>
                <a:srgbClr val="1A498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Periodic pinning structures with changes in local anisotropy</a:t>
            </a:r>
            <a:endParaRPr lang="en-US" dirty="0"/>
          </a:p>
        </p:txBody>
      </p:sp>
      <p:grpSp>
        <p:nvGrpSpPr>
          <p:cNvPr id="5" name="Group 1"/>
          <p:cNvGrpSpPr>
            <a:grpSpLocks noChangeAspect="1"/>
          </p:cNvGrpSpPr>
          <p:nvPr/>
        </p:nvGrpSpPr>
        <p:grpSpPr bwMode="auto">
          <a:xfrm>
            <a:off x="685800" y="1905000"/>
            <a:ext cx="7758948" cy="2592832"/>
            <a:chOff x="1440" y="13445"/>
            <a:chExt cx="6942" cy="2322"/>
          </a:xfrm>
        </p:grpSpPr>
        <p:pic>
          <p:nvPicPr>
            <p:cNvPr id="1026" name="Picture 2" descr="a_ordered_cro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3467"/>
              <a:ext cx="2230" cy="2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b_disordered_cro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" y="13445"/>
              <a:ext cx="2312" cy="2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_elongated_cro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0" y="13485"/>
              <a:ext cx="2272" cy="2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29" name="AutoShape 5"/>
            <p:cNvCxnSpPr>
              <a:cxnSpLocks noChangeShapeType="1"/>
            </p:cNvCxnSpPr>
            <p:nvPr/>
          </p:nvCxnSpPr>
          <p:spPr bwMode="auto">
            <a:xfrm>
              <a:off x="6260" y="13485"/>
              <a:ext cx="20" cy="2272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0" name="AutoShape 6"/>
            <p:cNvCxnSpPr>
              <a:cxnSpLocks noChangeShapeType="1"/>
            </p:cNvCxnSpPr>
            <p:nvPr/>
          </p:nvCxnSpPr>
          <p:spPr bwMode="auto">
            <a:xfrm>
              <a:off x="6500" y="13495"/>
              <a:ext cx="20" cy="2272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1" name="AutoShape 7"/>
            <p:cNvCxnSpPr>
              <a:cxnSpLocks noChangeShapeType="1"/>
            </p:cNvCxnSpPr>
            <p:nvPr/>
          </p:nvCxnSpPr>
          <p:spPr bwMode="auto">
            <a:xfrm>
              <a:off x="6820" y="13495"/>
              <a:ext cx="20" cy="2272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2" name="AutoShape 8"/>
            <p:cNvCxnSpPr>
              <a:cxnSpLocks noChangeShapeType="1"/>
            </p:cNvCxnSpPr>
            <p:nvPr/>
          </p:nvCxnSpPr>
          <p:spPr bwMode="auto">
            <a:xfrm>
              <a:off x="7070" y="13495"/>
              <a:ext cx="20" cy="2272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3" name="AutoShape 9"/>
            <p:cNvCxnSpPr>
              <a:cxnSpLocks noChangeShapeType="1"/>
            </p:cNvCxnSpPr>
            <p:nvPr/>
          </p:nvCxnSpPr>
          <p:spPr bwMode="auto">
            <a:xfrm>
              <a:off x="7390" y="13495"/>
              <a:ext cx="20" cy="2272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" name="AutoShape 10"/>
            <p:cNvCxnSpPr>
              <a:cxnSpLocks noChangeShapeType="1"/>
            </p:cNvCxnSpPr>
            <p:nvPr/>
          </p:nvCxnSpPr>
          <p:spPr bwMode="auto">
            <a:xfrm>
              <a:off x="7620" y="13485"/>
              <a:ext cx="20" cy="2272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5" name="AutoShape 11"/>
            <p:cNvCxnSpPr>
              <a:cxnSpLocks noChangeShapeType="1"/>
            </p:cNvCxnSpPr>
            <p:nvPr/>
          </p:nvCxnSpPr>
          <p:spPr bwMode="auto">
            <a:xfrm>
              <a:off x="7960" y="13485"/>
              <a:ext cx="20" cy="2272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6" name="AutoShape 12"/>
            <p:cNvCxnSpPr>
              <a:cxnSpLocks noChangeShapeType="1"/>
            </p:cNvCxnSpPr>
            <p:nvPr/>
          </p:nvCxnSpPr>
          <p:spPr bwMode="auto">
            <a:xfrm>
              <a:off x="8210" y="13495"/>
              <a:ext cx="20" cy="2272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" name="TextBox 5"/>
          <p:cNvSpPr txBox="1"/>
          <p:nvPr/>
        </p:nvSpPr>
        <p:spPr>
          <a:xfrm>
            <a:off x="1219200" y="4800600"/>
            <a:ext cx="162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Commensurate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57600" y="4800600"/>
            <a:ext cx="178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Incommensurate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24600" y="4800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1D Periodic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31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10400" cy="52983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Skyrmions in magnets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zlin\Desktop\nphys2081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83"/>
          <a:stretch/>
        </p:blipFill>
        <p:spPr bwMode="auto">
          <a:xfrm>
            <a:off x="2713583" y="529839"/>
            <a:ext cx="3976343" cy="187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zlin\Desktop\SchematicViewSkyrmion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8"/>
          <a:stretch/>
        </p:blipFill>
        <p:spPr bwMode="auto">
          <a:xfrm>
            <a:off x="0" y="2444099"/>
            <a:ext cx="4359615" cy="24334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project\Skyrmion\manuscript\SkyrmionQuantumEffect\SchematicViewSkyrmion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8"/>
          <a:stretch/>
        </p:blipFill>
        <p:spPr bwMode="auto">
          <a:xfrm>
            <a:off x="4647483" y="2435553"/>
            <a:ext cx="4490852" cy="24419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19871998">
            <a:off x="1953232" y="1973865"/>
            <a:ext cx="880217" cy="229685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2250000">
            <a:off x="6560525" y="2018430"/>
            <a:ext cx="880217" cy="229685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914400"/>
            <a:ext cx="260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Spin configurations can wrap a sphere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92909" y="1066800"/>
            <a:ext cx="194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have chirality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93340" y="5261408"/>
            <a:ext cx="4127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shifts by 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 away from </a:t>
            </a:r>
            <a:r>
              <a:rPr lang="en-US" dirty="0" err="1" smtClean="0"/>
              <a:t>skyrmion</a:t>
            </a:r>
            <a:r>
              <a:rPr lang="en-US" dirty="0" smtClean="0"/>
              <a:t> core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31468" y="6008751"/>
            <a:ext cx="6588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Solitons</a:t>
            </a:r>
            <a:r>
              <a:rPr lang="en-US" dirty="0" smtClean="0"/>
              <a:t> in field theories with no massless fields: Vortices</a:t>
            </a:r>
          </a:p>
          <a:p>
            <a:pPr algn="ctr"/>
            <a:r>
              <a:rPr lang="en-US" dirty="0" err="1" smtClean="0"/>
              <a:t>Solitons</a:t>
            </a:r>
            <a:r>
              <a:rPr lang="en-US" dirty="0" smtClean="0"/>
              <a:t> in field theories with massless fields: Monopoles, </a:t>
            </a:r>
            <a:r>
              <a:rPr lang="en-US" dirty="0" err="1" smtClean="0"/>
              <a:t>skyrmions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47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1"/>
          <p:cNvSpPr>
            <a:spLocks noChangeShapeType="1"/>
          </p:cNvSpPr>
          <p:nvPr/>
        </p:nvSpPr>
        <p:spPr bwMode="auto">
          <a:xfrm>
            <a:off x="1905000" y="6564313"/>
            <a:ext cx="5181600" cy="1587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119813"/>
            <a:ext cx="1700213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365875"/>
            <a:ext cx="84931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Rectangle 5"/>
          <p:cNvSpPr>
            <a:spLocks noGrp="1" noChangeArrowheads="1"/>
          </p:cNvSpPr>
          <p:nvPr>
            <p:ph type="title"/>
          </p:nvPr>
        </p:nvSpPr>
        <p:spPr>
          <a:xfrm>
            <a:off x="694871" y="381000"/>
            <a:ext cx="7767638" cy="1143000"/>
          </a:xfrm>
        </p:spPr>
        <p:txBody>
          <a:bodyPr/>
          <a:lstStyle/>
          <a:p>
            <a:pPr>
              <a:buClrTx/>
              <a:buSzPct val="132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2400" b="1" dirty="0" smtClean="0"/>
              <a:t>Vortex motion can be controlled with asymmetric structures: Vortex ratchets</a:t>
            </a:r>
          </a:p>
        </p:txBody>
      </p:sp>
      <p:sp>
        <p:nvSpPr>
          <p:cNvPr id="7177" name="Text Box 8"/>
          <p:cNvSpPr txBox="1">
            <a:spLocks noChangeArrowheads="1"/>
          </p:cNvSpPr>
          <p:nvPr/>
        </p:nvSpPr>
        <p:spPr bwMode="auto">
          <a:xfrm>
            <a:off x="552676" y="5493749"/>
            <a:ext cx="800304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altLang="en-US" sz="1800" dirty="0" smtClean="0">
                <a:solidFill>
                  <a:srgbClr val="000000"/>
                </a:solidFill>
                <a:latin typeface="Arial" charset="0"/>
              </a:rPr>
              <a:t>An ac drive induces a dc motion of the vortices.  Could something like this be done for </a:t>
            </a:r>
            <a:r>
              <a:rPr lang="en-US" altLang="en-US" sz="1800" dirty="0" err="1" smtClean="0">
                <a:solidFill>
                  <a:srgbClr val="000000"/>
                </a:solidFill>
                <a:latin typeface="Arial" charset="0"/>
              </a:rPr>
              <a:t>skyrmions</a:t>
            </a:r>
            <a:r>
              <a:rPr lang="en-US" altLang="en-US" sz="1800" dirty="0" smtClean="0">
                <a:solidFill>
                  <a:srgbClr val="000000"/>
                </a:solidFill>
                <a:latin typeface="Arial" charset="0"/>
              </a:rPr>
              <a:t>?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altLang="en-US" sz="1800" dirty="0" smtClean="0">
                <a:solidFill>
                  <a:srgbClr val="000000"/>
                </a:solidFill>
                <a:latin typeface="Arial" charset="0"/>
              </a:rPr>
              <a:t>                       </a:t>
            </a:r>
            <a:endParaRPr lang="en-US" altLang="en-US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178" name="Text Box 9"/>
          <p:cNvSpPr txBox="1">
            <a:spLocks noChangeArrowheads="1"/>
          </p:cNvSpPr>
          <p:nvPr/>
        </p:nvSpPr>
        <p:spPr bwMode="auto">
          <a:xfrm>
            <a:off x="6716547" y="3886200"/>
            <a:ext cx="74644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132000"/>
            </a:pPr>
            <a:r>
              <a:rPr lang="en-US" altLang="en-US" sz="1800" i="1" dirty="0" smtClean="0">
                <a:solidFill>
                  <a:srgbClr val="000000"/>
                </a:solidFill>
                <a:latin typeface="Arial" charset="0"/>
              </a:rPr>
              <a:t>B. </a:t>
            </a:r>
            <a:r>
              <a:rPr lang="en-US" altLang="en-US" sz="1800" i="1" dirty="0" err="1" smtClean="0">
                <a:solidFill>
                  <a:srgbClr val="000000"/>
                </a:solidFill>
                <a:latin typeface="Arial" charset="0"/>
              </a:rPr>
              <a:t>Plourde</a:t>
            </a:r>
            <a:r>
              <a:rPr lang="en-US" altLang="en-US" sz="1800" i="1" dirty="0" smtClean="0">
                <a:solidFill>
                  <a:srgbClr val="000000"/>
                </a:solidFill>
                <a:latin typeface="Arial" charset="0"/>
              </a:rPr>
              <a:t>, Syracuse</a:t>
            </a:r>
            <a:endParaRPr lang="en-US" altLang="en-US" sz="18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83" name="Text Box 14"/>
          <p:cNvSpPr txBox="1">
            <a:spLocks noChangeArrowheads="1"/>
          </p:cNvSpPr>
          <p:nvPr/>
        </p:nvSpPr>
        <p:spPr bwMode="auto">
          <a:xfrm>
            <a:off x="1447800" y="5153822"/>
            <a:ext cx="5105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WenQuanYi Zen Hei" charset="0"/>
                <a:cs typeface="WenQuanYi Zen Hei" charset="0"/>
              </a:defRPr>
            </a:lvl9pPr>
          </a:lstStyle>
          <a:p>
            <a:pPr eaLnBrk="0" hangingPunct="0"/>
            <a:r>
              <a:rPr lang="en-GB" alt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J.E. Villegas et al, Science 302, 1188 (2003)</a:t>
            </a:r>
          </a:p>
        </p:txBody>
      </p:sp>
      <p:pic>
        <p:nvPicPr>
          <p:cNvPr id="11" name="Picture 13" descr="triangleexpfi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/>
          <a:stretch>
            <a:fillRect/>
          </a:stretch>
        </p:blipFill>
        <p:spPr bwMode="auto">
          <a:xfrm>
            <a:off x="624516" y="1358734"/>
            <a:ext cx="2916238" cy="37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triangleexpfig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/>
          <a:stretch>
            <a:fillRect/>
          </a:stretch>
        </p:blipFill>
        <p:spPr bwMode="auto">
          <a:xfrm>
            <a:off x="3657600" y="1520370"/>
            <a:ext cx="3024188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547" y="1676400"/>
            <a:ext cx="2070266" cy="20702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9800" y="6172200"/>
            <a:ext cx="466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C.C. de Souza Silva et al, Nature 440, 651 (2006)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9734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/>
              <a:t>Skyrmion</a:t>
            </a:r>
            <a:r>
              <a:rPr lang="en-US" sz="3200" dirty="0" smtClean="0"/>
              <a:t> on a quasi-1D asymmetric substrate with ac drives parallel or perpendicular to substrate asymmetry</a:t>
            </a:r>
            <a:endParaRPr lang="en-US" sz="3200" dirty="0"/>
          </a:p>
        </p:txBody>
      </p:sp>
      <p:pic>
        <p:nvPicPr>
          <p:cNvPr id="4" name="Content Placeholder 3" descr="Fig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r="-1305" b="2481"/>
          <a:stretch/>
        </p:blipFill>
        <p:spPr>
          <a:xfrm>
            <a:off x="599750" y="1600200"/>
            <a:ext cx="7629849" cy="4168459"/>
          </a:xfrm>
        </p:spPr>
      </p:pic>
      <p:sp>
        <p:nvSpPr>
          <p:cNvPr id="3" name="TextBox 2"/>
          <p:cNvSpPr txBox="1"/>
          <p:nvPr/>
        </p:nvSpPr>
        <p:spPr>
          <a:xfrm>
            <a:off x="838200" y="5562600"/>
            <a:ext cx="5551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C.S. Lee et al, Nature 400, 337 (1999)</a:t>
            </a:r>
          </a:p>
          <a:p>
            <a:r>
              <a:rPr lang="en-US" dirty="0" smtClean="0"/>
              <a:t>V.A. </a:t>
            </a:r>
            <a:r>
              <a:rPr lang="en-US" dirty="0" err="1" smtClean="0"/>
              <a:t>Shklovskij</a:t>
            </a:r>
            <a:r>
              <a:rPr lang="en-US" dirty="0" smtClean="0"/>
              <a:t>, O.V. </a:t>
            </a:r>
            <a:r>
              <a:rPr lang="en-US" dirty="0" err="1" smtClean="0"/>
              <a:t>Dobrovolskiy</a:t>
            </a:r>
            <a:r>
              <a:rPr lang="en-US" dirty="0" smtClean="0"/>
              <a:t>, PRB 84, 054515 (2011)</a:t>
            </a:r>
          </a:p>
          <a:p>
            <a:r>
              <a:rPr lang="en-US" dirty="0" smtClean="0"/>
              <a:t>I. </a:t>
            </a:r>
            <a:r>
              <a:rPr lang="en-US" dirty="0" err="1" smtClean="0"/>
              <a:t>Guillamon</a:t>
            </a:r>
            <a:r>
              <a:rPr lang="en-US" dirty="0" smtClean="0"/>
              <a:t> et al, Nature Physics 10, 851 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689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152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 driving in parallel direction. Red-Parallel, Blue-Perpendicular </a:t>
            </a:r>
            <a:endParaRPr lang="en-US" dirty="0"/>
          </a:p>
        </p:txBody>
      </p:sp>
      <p:pic>
        <p:nvPicPr>
          <p:cNvPr id="4" name="Content Placeholder 3" descr="Fig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97" r="-21197"/>
          <a:stretch>
            <a:fillRect/>
          </a:stretch>
        </p:blipFill>
        <p:spPr>
          <a:xfrm>
            <a:off x="0" y="1600200"/>
            <a:ext cx="10017506" cy="5257800"/>
          </a:xfrm>
        </p:spPr>
      </p:pic>
    </p:spTree>
    <p:extLst>
      <p:ext uri="{BB962C8B-B14F-4D97-AF65-F5344CB8AC3E}">
        <p14:creationId xmlns:p14="http://schemas.microsoft.com/office/powerpoint/2010/main" val="97652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928" r="-60928"/>
          <a:stretch>
            <a:fillRect/>
          </a:stretch>
        </p:blipFill>
        <p:spPr>
          <a:xfrm>
            <a:off x="-596396" y="1600200"/>
            <a:ext cx="9283196" cy="5105400"/>
          </a:xfrm>
        </p:spPr>
      </p:pic>
      <p:sp>
        <p:nvSpPr>
          <p:cNvPr id="6" name="TextBox 5"/>
          <p:cNvSpPr txBox="1"/>
          <p:nvPr/>
        </p:nvSpPr>
        <p:spPr>
          <a:xfrm>
            <a:off x="762000" y="4572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diagram of ratchet effect for AC driving in parallel 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7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95" r="-18195"/>
          <a:stretch>
            <a:fillRect/>
          </a:stretch>
        </p:blipFill>
        <p:spPr>
          <a:xfrm>
            <a:off x="-457840" y="1600200"/>
            <a:ext cx="9144640" cy="5029200"/>
          </a:xfrm>
        </p:spPr>
      </p:pic>
      <p:sp>
        <p:nvSpPr>
          <p:cNvPr id="3" name="TextBox 2"/>
          <p:cNvSpPr txBox="1"/>
          <p:nvPr/>
        </p:nvSpPr>
        <p:spPr>
          <a:xfrm>
            <a:off x="685800" y="6858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 driving in perpendicular direction. Magnus induced ratchet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03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454" r="-41454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457200" y="4572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Ratchet orbits for AC driving in the perpendicular direction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62800" y="2743200"/>
            <a:ext cx="6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2819400"/>
            <a:ext cx="6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4800600"/>
            <a:ext cx="6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62800" y="4953000"/>
            <a:ext cx="6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99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Ratchet dependence on Frequency</a:t>
            </a:r>
            <a:endParaRPr lang="en-US" dirty="0"/>
          </a:p>
        </p:txBody>
      </p:sp>
      <p:pic>
        <p:nvPicPr>
          <p:cNvPr id="4" name="Content Placeholder 3" descr="Fig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253" r="-80253"/>
          <a:stretch>
            <a:fillRect/>
          </a:stretch>
        </p:blipFill>
        <p:spPr>
          <a:xfrm>
            <a:off x="457200" y="1600200"/>
            <a:ext cx="9560306" cy="5257800"/>
          </a:xfrm>
        </p:spPr>
      </p:pic>
      <p:sp>
        <p:nvSpPr>
          <p:cNvPr id="5" name="TextBox 4"/>
          <p:cNvSpPr txBox="1"/>
          <p:nvPr/>
        </p:nvSpPr>
        <p:spPr>
          <a:xfrm>
            <a:off x="914400" y="22860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Perpendicular AC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4876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Parallel 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174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687" y="-596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Magnus-induced trajectory shift upon passing through pinning site</a:t>
            </a:r>
            <a:endParaRPr lang="en-US" sz="3600" dirty="0"/>
          </a:p>
        </p:txBody>
      </p:sp>
      <p:pic>
        <p:nvPicPr>
          <p:cNvPr id="5" name="Picture 4" descr="ratio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43000"/>
            <a:ext cx="4114800" cy="3311001"/>
          </a:xfrm>
          <a:prstGeom prst="rect">
            <a:avLst/>
          </a:prstGeom>
        </p:spPr>
      </p:pic>
      <p:pic>
        <p:nvPicPr>
          <p:cNvPr id="6" name="Picture 5" descr="ratio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4114800" cy="3269441"/>
          </a:xfrm>
          <a:prstGeom prst="rect">
            <a:avLst/>
          </a:prstGeom>
        </p:spPr>
      </p:pic>
      <p:pic>
        <p:nvPicPr>
          <p:cNvPr id="7" name="Picture 6" descr="ratio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343400"/>
            <a:ext cx="2920999" cy="23787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3733800"/>
            <a:ext cx="77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/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4800600"/>
            <a:ext cx="77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/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91400" y="1676400"/>
            <a:ext cx="89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/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=10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05467" y="59974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84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687" y="-59654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Negative differential conductivity observed for vortices moving in periodic defect arrays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60447" y="4953000"/>
            <a:ext cx="3875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C. </a:t>
            </a:r>
            <a:r>
              <a:rPr lang="en-US" dirty="0" err="1" smtClean="0">
                <a:solidFill>
                  <a:prstClr val="black"/>
                </a:solidFill>
              </a:rPr>
              <a:t>Reichhardt</a:t>
            </a:r>
            <a:r>
              <a:rPr lang="en-US" dirty="0" smtClean="0">
                <a:solidFill>
                  <a:prstClr val="black"/>
                </a:solidFill>
              </a:rPr>
              <a:t> et al, PRL 78, 2648 (1997)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4" y="1153703"/>
            <a:ext cx="3994705" cy="3106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74486"/>
            <a:ext cx="4092698" cy="48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7000" y="825935"/>
            <a:ext cx="126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19862" y="4301836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16581" y="5982013"/>
            <a:ext cx="441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J. Van de </a:t>
            </a:r>
            <a:r>
              <a:rPr lang="en-US" dirty="0" err="1" smtClean="0">
                <a:solidFill>
                  <a:prstClr val="black"/>
                </a:solidFill>
              </a:rPr>
              <a:t>Vondel</a:t>
            </a:r>
            <a:r>
              <a:rPr lang="en-US" dirty="0" smtClean="0">
                <a:solidFill>
                  <a:prstClr val="black"/>
                </a:solidFill>
              </a:rPr>
              <a:t> et al, PRB 79, 054527 (2009)</a:t>
            </a:r>
          </a:p>
        </p:txBody>
      </p:sp>
    </p:spTree>
    <p:extLst>
      <p:ext uri="{BB962C8B-B14F-4D97-AF65-F5344CB8AC3E}">
        <p14:creationId xmlns:p14="http://schemas.microsoft.com/office/powerpoint/2010/main" val="64170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Single </a:t>
            </a:r>
            <a:r>
              <a:rPr lang="en-US" sz="3200" dirty="0" err="1" smtClean="0"/>
              <a:t>skyrmion</a:t>
            </a:r>
            <a:r>
              <a:rPr lang="en-US" sz="3200" dirty="0" smtClean="0"/>
              <a:t> moving in square pinning array: Varied Hall angle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5" y="1097364"/>
            <a:ext cx="4090634" cy="2865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51" y="3964569"/>
            <a:ext cx="4024744" cy="2856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29" y="1097364"/>
            <a:ext cx="4114800" cy="2867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1" y="3964569"/>
            <a:ext cx="4162121" cy="2921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2971800"/>
            <a:ext cx="125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Vortex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63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 interaction: broken inversion symmetry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8659586" cy="2819400"/>
          </a:xfrm>
        </p:spPr>
      </p:pic>
      <p:sp>
        <p:nvSpPr>
          <p:cNvPr id="5" name="TextBox 4"/>
          <p:cNvSpPr txBox="1"/>
          <p:nvPr/>
        </p:nvSpPr>
        <p:spPr>
          <a:xfrm>
            <a:off x="304800" y="4267200"/>
            <a:ext cx="80928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Atomic crystal of (cubic B20) </a:t>
            </a:r>
            <a:r>
              <a:rPr lang="en-US" dirty="0" err="1" smtClean="0"/>
              <a:t>MnSi</a:t>
            </a:r>
            <a:r>
              <a:rPr lang="en-US" dirty="0" smtClean="0"/>
              <a:t> lacks space-inversion symmetry.</a:t>
            </a:r>
          </a:p>
          <a:p>
            <a:r>
              <a:rPr lang="en-US" dirty="0"/>
              <a:t> </a:t>
            </a:r>
            <a:r>
              <a:rPr lang="en-US" dirty="0" smtClean="0"/>
              <a:t>   Result: Weak spin-orbit coupling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Generates slow rotations of all magnetic structures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Rotation scale: 190A; lattice constant: 4.56A.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Magnetic structures are effectively decoupled from atomic lattice.</a:t>
            </a:r>
          </a:p>
          <a:p>
            <a:endParaRPr lang="en-US" dirty="0"/>
          </a:p>
          <a:p>
            <a:r>
              <a:rPr lang="en-US" dirty="0" smtClean="0"/>
              <a:t>Application of a magnetic field breaks time-reversal symmetry.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23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1569534"/>
            <a:ext cx="5762977" cy="4045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Changing Hall angle = changing </a:t>
            </a:r>
            <a:r>
              <a:rPr lang="en-US" sz="3200" dirty="0" err="1" smtClean="0"/>
              <a:t>skyrmion</a:t>
            </a:r>
            <a:r>
              <a:rPr lang="en-US" sz="3200" dirty="0" smtClean="0"/>
              <a:t> orbit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329" y="970085"/>
            <a:ext cx="2667000" cy="2698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196" y="3668273"/>
            <a:ext cx="2695133" cy="2733449"/>
          </a:xfrm>
          <a:prstGeom prst="rect">
            <a:avLst/>
          </a:prstGeom>
        </p:spPr>
      </p:pic>
      <p:cxnSp>
        <p:nvCxnSpPr>
          <p:cNvPr id="13" name="Elbow Connector 12"/>
          <p:cNvCxnSpPr>
            <a:endCxn id="4" idx="1"/>
          </p:cNvCxnSpPr>
          <p:nvPr/>
        </p:nvCxnSpPr>
        <p:spPr>
          <a:xfrm flipV="1">
            <a:off x="1905000" y="2319179"/>
            <a:ext cx="4246329" cy="333656"/>
          </a:xfrm>
          <a:prstGeom prst="bentConnector3">
            <a:avLst>
              <a:gd name="adj1" fmla="val -246"/>
            </a:avLst>
          </a:prstGeom>
          <a:ln w="15875"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5" idx="1"/>
          </p:cNvCxnSpPr>
          <p:nvPr/>
        </p:nvCxnSpPr>
        <p:spPr>
          <a:xfrm>
            <a:off x="2514600" y="2652835"/>
            <a:ext cx="3608596" cy="2382163"/>
          </a:xfrm>
          <a:prstGeom prst="bentConnector3">
            <a:avLst>
              <a:gd name="adj1" fmla="val 89"/>
            </a:avLst>
          </a:prstGeom>
          <a:ln w="15875"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81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Changing Hall angle = changing </a:t>
            </a:r>
            <a:r>
              <a:rPr lang="en-US" sz="3200" dirty="0" err="1" smtClean="0"/>
              <a:t>skyrmion</a:t>
            </a:r>
            <a:r>
              <a:rPr lang="en-US" sz="3200" dirty="0" smtClean="0"/>
              <a:t> orbit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079561"/>
            <a:ext cx="2514600" cy="2539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619319"/>
            <a:ext cx="2621607" cy="26633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1569534"/>
            <a:ext cx="5762977" cy="4045199"/>
          </a:xfrm>
          <a:prstGeom prst="rect">
            <a:avLst/>
          </a:prstGeom>
        </p:spPr>
      </p:pic>
      <p:cxnSp>
        <p:nvCxnSpPr>
          <p:cNvPr id="8" name="Elbow Connector 7"/>
          <p:cNvCxnSpPr>
            <a:stCxn id="6" idx="1"/>
          </p:cNvCxnSpPr>
          <p:nvPr/>
        </p:nvCxnSpPr>
        <p:spPr>
          <a:xfrm rot="10800000" flipV="1">
            <a:off x="3429000" y="2349440"/>
            <a:ext cx="2819400" cy="266880"/>
          </a:xfrm>
          <a:prstGeom prst="bentConnector3">
            <a:avLst>
              <a:gd name="adj1" fmla="val 100614"/>
            </a:avLst>
          </a:prstGeom>
          <a:ln w="15875"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7" idx="1"/>
          </p:cNvCxnSpPr>
          <p:nvPr/>
        </p:nvCxnSpPr>
        <p:spPr>
          <a:xfrm rot="10800000">
            <a:off x="4724400" y="2616322"/>
            <a:ext cx="1600200" cy="2334671"/>
          </a:xfrm>
          <a:prstGeom prst="bentConnector2">
            <a:avLst/>
          </a:prstGeom>
          <a:ln w="158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00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.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1617" r="718" b="6"/>
          <a:stretch/>
        </p:blipFill>
        <p:spPr>
          <a:xfrm>
            <a:off x="2514600" y="457200"/>
            <a:ext cx="3872753" cy="2929137"/>
          </a:xfrm>
        </p:spPr>
      </p:pic>
      <p:pic>
        <p:nvPicPr>
          <p:cNvPr id="6" name="Picture 5" descr="Fig.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352800"/>
            <a:ext cx="4111543" cy="3276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295400"/>
            <a:ext cx="1149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Quantized</a:t>
            </a:r>
          </a:p>
          <a:p>
            <a:r>
              <a:rPr lang="en-US" dirty="0" smtClean="0"/>
              <a:t>Hall angle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24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" y="0"/>
            <a:ext cx="7010400" cy="14478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Comparison between skyrmions and vortices in type II superconductors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394505"/>
              </p:ext>
            </p:extLst>
          </p:nvPr>
        </p:nvGraphicFramePr>
        <p:xfrm>
          <a:off x="538384" y="1360917"/>
          <a:ext cx="814414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714"/>
                <a:gridCol w="2714714"/>
                <a:gridCol w="2714714"/>
              </a:tblGrid>
              <a:tr h="457200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skyrmions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vortices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Homotopy class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Emergent EM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fields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Thermodynamic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phase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Triangular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lattice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Triangular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lattice</a:t>
                      </a:r>
                      <a:endParaRPr lang="en-US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Current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drive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In metals yes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Equation of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motion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Mangus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force dominates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Dissipative force dominates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Pinning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Weak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Strong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Unstable at high current drive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Magnetoelectric coupling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In insulators yes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39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8800"/>
            <a:ext cx="4528213" cy="324628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600200"/>
            <a:ext cx="4013209" cy="3458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5703332"/>
            <a:ext cx="231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Skyrmion</a:t>
            </a:r>
            <a:r>
              <a:rPr lang="en-US" dirty="0" smtClean="0"/>
              <a:t> transformers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67400" y="5698775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Skyrmion</a:t>
            </a:r>
            <a:r>
              <a:rPr lang="en-US" dirty="0" smtClean="0"/>
              <a:t> jamming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257698"/>
            <a:ext cx="803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Skyrmion</a:t>
            </a:r>
            <a:r>
              <a:rPr lang="en-US" dirty="0" smtClean="0"/>
              <a:t> mass: shock waves, nonlinear waves, phonon modes in </a:t>
            </a:r>
            <a:r>
              <a:rPr lang="en-US" dirty="0" err="1" smtClean="0"/>
              <a:t>skyrmion</a:t>
            </a:r>
            <a:r>
              <a:rPr lang="en-US" dirty="0" smtClean="0"/>
              <a:t> crystals?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Future: Single </a:t>
            </a:r>
            <a:r>
              <a:rPr lang="en-US" dirty="0" err="1" smtClean="0"/>
              <a:t>skyrmion</a:t>
            </a:r>
            <a:r>
              <a:rPr lang="en-US" dirty="0" smtClean="0"/>
              <a:t> manipulation similar to that achieved for vortices</a:t>
            </a:r>
            <a:endParaRPr lang="en-US" dirty="0"/>
          </a:p>
        </p:txBody>
      </p:sp>
      <p:pic>
        <p:nvPicPr>
          <p:cNvPr id="4" name="Content Placeholder 3" descr="nphys1127-f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53" r="-59553"/>
          <a:stretch>
            <a:fillRect/>
          </a:stretch>
        </p:blipFill>
        <p:spPr>
          <a:xfrm>
            <a:off x="457200" y="152400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57200" y="29718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O. </a:t>
            </a:r>
            <a:r>
              <a:rPr lang="en-US" dirty="0" err="1" smtClean="0"/>
              <a:t>Auslaender</a:t>
            </a:r>
            <a:r>
              <a:rPr lang="en-US" dirty="0" smtClean="0"/>
              <a:t> et al, Nature Physics 5, 35 (2009)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3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Continuum </a:t>
            </a:r>
            <a:r>
              <a:rPr lang="en-US" sz="2400" dirty="0" err="1" smtClean="0"/>
              <a:t>skyrmion</a:t>
            </a:r>
            <a:r>
              <a:rPr lang="en-US" sz="2400" dirty="0" smtClean="0"/>
              <a:t> model captures known phases</a:t>
            </a:r>
          </a:p>
          <a:p>
            <a:r>
              <a:rPr lang="en-US" sz="2400" dirty="0" smtClean="0"/>
              <a:t>We construct effective pairwise </a:t>
            </a:r>
            <a:r>
              <a:rPr lang="en-US" sz="2400" dirty="0" err="1" smtClean="0"/>
              <a:t>skyrmion-skyrmion</a:t>
            </a:r>
            <a:r>
              <a:rPr lang="en-US" sz="2400" dirty="0" smtClean="0"/>
              <a:t> and </a:t>
            </a:r>
            <a:r>
              <a:rPr lang="en-US" sz="2400" dirty="0" err="1" smtClean="0"/>
              <a:t>skyrmion</a:t>
            </a:r>
            <a:r>
              <a:rPr lang="en-US" sz="2400" dirty="0" smtClean="0"/>
              <a:t>-defect interaction potentials.</a:t>
            </a:r>
          </a:p>
          <a:p>
            <a:r>
              <a:rPr lang="en-US" sz="2400" dirty="0" smtClean="0"/>
              <a:t>Interaction of an assembly of particles with Magnus force and quenched disorder has never been explored.</a:t>
            </a:r>
          </a:p>
          <a:p>
            <a:r>
              <a:rPr lang="en-US" sz="2400" dirty="0" err="1" smtClean="0"/>
              <a:t>Skyrmions</a:t>
            </a:r>
            <a:r>
              <a:rPr lang="en-US" sz="2400" dirty="0" smtClean="0"/>
              <a:t> interacting with periodic or random pinning exhibit rich features in the velocity-force curves, including Hall response and negative differential resistivity.</a:t>
            </a:r>
          </a:p>
          <a:p>
            <a:r>
              <a:rPr lang="en-US" sz="2400" dirty="0" smtClean="0"/>
              <a:t>Experiments on </a:t>
            </a:r>
            <a:r>
              <a:rPr lang="en-US" sz="2400" dirty="0" err="1" smtClean="0"/>
              <a:t>skyrmions</a:t>
            </a:r>
            <a:r>
              <a:rPr lang="en-US" sz="2400" dirty="0" smtClean="0"/>
              <a:t> are in their infancy.  Field can benefit from what is already known about vortex transport, such as controlled pinning for </a:t>
            </a:r>
            <a:r>
              <a:rPr lang="en-US" sz="2400" smtClean="0"/>
              <a:t>skyrmions.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50484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822"/>
            <a:ext cx="7010400" cy="72639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First experimental observation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6" y="660299"/>
            <a:ext cx="4221622" cy="290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147" y="762301"/>
            <a:ext cx="3816853" cy="30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urved Connector 8"/>
          <p:cNvCxnSpPr/>
          <p:nvPr/>
        </p:nvCxnSpPr>
        <p:spPr>
          <a:xfrm flipV="1">
            <a:off x="3136307" y="1949673"/>
            <a:ext cx="2050990" cy="654356"/>
          </a:xfrm>
          <a:prstGeom prst="curvedConnector3">
            <a:avLst>
              <a:gd name="adj1" fmla="val 1208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73" y="3569456"/>
            <a:ext cx="2958747" cy="22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7" y="3791401"/>
            <a:ext cx="3375588" cy="132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580262" y="47563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SANS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Curved Connector 38"/>
          <p:cNvCxnSpPr/>
          <p:nvPr/>
        </p:nvCxnSpPr>
        <p:spPr>
          <a:xfrm rot="16200000" flipH="1">
            <a:off x="2964172" y="2776163"/>
            <a:ext cx="1121936" cy="77766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5400000">
            <a:off x="1062022" y="3313797"/>
            <a:ext cx="1121938" cy="51132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5913" y="5571201"/>
            <a:ext cx="3724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Bulk chiral itinerant-electron magnet: </a:t>
            </a:r>
          </a:p>
          <a:p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MnSi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09630" y="5829819"/>
            <a:ext cx="39823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S. </a:t>
            </a:r>
            <a:r>
              <a:rPr lang="fr-FR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Mühlbauer</a:t>
            </a:r>
            <a:r>
              <a:rPr lang="fr-F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et al. </a:t>
            </a:r>
            <a:r>
              <a:rPr lang="fr-F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Science 323, </a:t>
            </a:r>
            <a:r>
              <a:rPr lang="fr-F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915 (</a:t>
            </a:r>
            <a:r>
              <a:rPr lang="fr-F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2009).</a:t>
            </a: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324600"/>
            <a:ext cx="570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 . </a:t>
            </a:r>
            <a:r>
              <a:rPr lang="en-US" dirty="0" err="1" smtClean="0"/>
              <a:t>Kadowaki</a:t>
            </a:r>
            <a:r>
              <a:rPr lang="en-US" dirty="0" smtClean="0"/>
              <a:t> et al J. Phys.  Soc. </a:t>
            </a:r>
            <a:r>
              <a:rPr lang="en-US" dirty="0" err="1" smtClean="0"/>
              <a:t>Jpn</a:t>
            </a:r>
            <a:r>
              <a:rPr lang="en-US" dirty="0" smtClean="0"/>
              <a:t>, 51, 2433 (1982)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0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visualization of magnetic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Lorentz Transmission Electron Microscopy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40" y="2361091"/>
            <a:ext cx="5454073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00745"/>
            <a:ext cx="2991402" cy="2768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758934"/>
            <a:ext cx="487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Institute for Materials Science, Japan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9822"/>
            <a:ext cx="7588665" cy="72639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Real space observation of skyrmions in thin films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9" y="735165"/>
            <a:ext cx="6629893" cy="216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9159" y="290108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Helical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4036" y="2905587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Skyrmion crystal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51783" y="290108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Close-up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814" y="3231058"/>
            <a:ext cx="3900482" cy="362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8367" y="5518897"/>
            <a:ext cx="34140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X. Z. Yu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et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al.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Nature 465,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901 (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2010).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3581400"/>
            <a:ext cx="451798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Lorentz transmission electron microscopy;</a:t>
            </a:r>
          </a:p>
          <a:p>
            <a:r>
              <a:rPr lang="en-US" dirty="0" smtClean="0"/>
              <a:t>measure the in-plane component of spin.</a:t>
            </a:r>
          </a:p>
          <a:p>
            <a:endParaRPr lang="en-US" dirty="0"/>
          </a:p>
          <a:p>
            <a:r>
              <a:rPr lang="en-US" dirty="0" smtClean="0"/>
              <a:t>Materials: Fe</a:t>
            </a:r>
            <a:r>
              <a:rPr lang="en-US" baseline="-25000" dirty="0" smtClean="0"/>
              <a:t>0.5</a:t>
            </a:r>
            <a:r>
              <a:rPr lang="en-US" dirty="0" smtClean="0"/>
              <a:t>Co</a:t>
            </a:r>
            <a:r>
              <a:rPr lang="en-US" baseline="-25000" dirty="0" smtClean="0"/>
              <a:t>0.5</a:t>
            </a:r>
            <a:r>
              <a:rPr lang="en-US" dirty="0" smtClean="0"/>
              <a:t>Si</a:t>
            </a:r>
          </a:p>
          <a:p>
            <a:r>
              <a:rPr lang="en-US" sz="1600" dirty="0" smtClean="0"/>
              <a:t>Three-dimensional helical magnet</a:t>
            </a:r>
          </a:p>
          <a:p>
            <a:r>
              <a:rPr lang="en-US" sz="1600" dirty="0" smtClean="0"/>
              <a:t>B30 w/ cubic but non-</a:t>
            </a:r>
            <a:r>
              <a:rPr lang="en-US" sz="1600" dirty="0" err="1" smtClean="0"/>
              <a:t>centrosymmetric</a:t>
            </a:r>
            <a:r>
              <a:rPr lang="en-US" sz="1600" dirty="0" smtClean="0"/>
              <a:t> structure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2754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848600" cy="144780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Skyrmions</a:t>
            </a:r>
            <a:r>
              <a:rPr lang="en-US" sz="2000" dirty="0" smtClean="0"/>
              <a:t> have some similarities to superconducting vortices</a:t>
            </a:r>
            <a:endParaRPr lang="en-US" sz="2000" dirty="0"/>
          </a:p>
        </p:txBody>
      </p:sp>
      <p:pic>
        <p:nvPicPr>
          <p:cNvPr id="4" name="Content Placeholder 3" descr="beena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7" t="14725" r="-6496" b="-406"/>
          <a:stretch/>
        </p:blipFill>
        <p:spPr>
          <a:xfrm>
            <a:off x="2438400" y="990600"/>
            <a:ext cx="4174458" cy="5245454"/>
          </a:xfrm>
        </p:spPr>
      </p:pic>
      <p:sp>
        <p:nvSpPr>
          <p:cNvPr id="5" name="TextBox 4"/>
          <p:cNvSpPr txBox="1"/>
          <p:nvPr/>
        </p:nvSpPr>
        <p:spPr>
          <a:xfrm>
            <a:off x="6477000" y="35814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</a:t>
            </a:r>
            <a:r>
              <a:rPr lang="en-US" dirty="0" err="1" smtClean="0"/>
              <a:t>Kalisky</a:t>
            </a:r>
            <a:r>
              <a:rPr lang="en-US" dirty="0" smtClean="0"/>
              <a:t> et al, PRB 83, 064511 (2011)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8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WenQuanYi Zen Hei"/>
        <a:cs typeface="WenQuanYi Zen Hei"/>
      </a:majorFont>
      <a:minorFont>
        <a:latin typeface="Times New Roman"/>
        <a:ea typeface="WenQuanYi Zen Hei"/>
        <a:cs typeface="WenQuanYi Zen 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5376</TotalTime>
  <Words>2372</Words>
  <Application>Microsoft Macintosh PowerPoint</Application>
  <PresentationFormat>On-screen Show (4:3)</PresentationFormat>
  <Paragraphs>311</Paragraphs>
  <Slides>56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Office Theme</vt:lpstr>
      <vt:lpstr>1_Office Theme</vt:lpstr>
      <vt:lpstr>Default Theme</vt:lpstr>
      <vt:lpstr>1_Default Theme</vt:lpstr>
      <vt:lpstr>3_Default Theme</vt:lpstr>
      <vt:lpstr>4_Default Theme</vt:lpstr>
      <vt:lpstr>5_Default Theme</vt:lpstr>
      <vt:lpstr>7_Default Theme</vt:lpstr>
      <vt:lpstr>2_Office Theme</vt:lpstr>
      <vt:lpstr>3_Office Theme</vt:lpstr>
      <vt:lpstr>5_Office Theme</vt:lpstr>
      <vt:lpstr>Equation</vt:lpstr>
      <vt:lpstr>Dynamics of Skyrmions in Chiral Magnets</vt:lpstr>
      <vt:lpstr>PowerPoint Presentation</vt:lpstr>
      <vt:lpstr>PowerPoint Presentation</vt:lpstr>
      <vt:lpstr>Skyrmions in magnets</vt:lpstr>
      <vt:lpstr>DM interaction: broken inversion symmetry</vt:lpstr>
      <vt:lpstr>First experimental observation</vt:lpstr>
      <vt:lpstr>Direct visualization of magnetic structure</vt:lpstr>
      <vt:lpstr>Real space observation of skyrmions in thin films</vt:lpstr>
      <vt:lpstr>Skyrmions have some similarities to superconducting vortices</vt:lpstr>
      <vt:lpstr>In bulk samples, skyrmions are 3D objects</vt:lpstr>
      <vt:lpstr>PowerPoint Presentation</vt:lpstr>
      <vt:lpstr>Driven skyrmions by current</vt:lpstr>
      <vt:lpstr>Why Skyrmions are interesting</vt:lpstr>
      <vt:lpstr>Another reason for excitement: Huge potential for applications </vt:lpstr>
      <vt:lpstr>Statics and Dynamics of Skyrmions May Have Overlap With Other Systems in Hard and Soft Condensed Matter </vt:lpstr>
      <vt:lpstr>Can similar  pinning effects occur for skyrmions ? Could one control the skyrmion lattice structure with pinning? </vt:lpstr>
      <vt:lpstr>Continuum model for skyrmions</vt:lpstr>
      <vt:lpstr>PowerPoint Presentation</vt:lpstr>
      <vt:lpstr>Dynamic phase diagram for chiral magnet:       No pinning</vt:lpstr>
      <vt:lpstr>Can we make a particle-based  model for skyrmion dynamics?</vt:lpstr>
      <vt:lpstr>Skyrmion Particle-based model</vt:lpstr>
      <vt:lpstr>Magnus Force Effects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Drive in x direction, Elastic Depinning, Skyrmions move as a Lattice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Quench on random disorder from triangular lattice</vt:lpstr>
      <vt:lpstr>Dynamic Reordering of Skyrmions</vt:lpstr>
      <vt:lpstr>Structure Factor S(k) for Driven Skyrmions</vt:lpstr>
      <vt:lpstr>Structure Factor S(k) for Driven Vortices</vt:lpstr>
      <vt:lpstr>PowerPoint Presentation</vt:lpstr>
      <vt:lpstr>Periodic pinning structures with changes in local anisotropy</vt:lpstr>
      <vt:lpstr>Vortex motion can be controlled with asymmetric structures: Vortex ratchets</vt:lpstr>
      <vt:lpstr>Skyrmion on a quasi-1D asymmetric substrate with ac drives parallel or perpendicular to substrate asymmetry</vt:lpstr>
      <vt:lpstr>AC driving in parallel direction. Red-Parallel, Blue-Perpendicular </vt:lpstr>
      <vt:lpstr>PowerPoint Presentation</vt:lpstr>
      <vt:lpstr>PowerPoint Presentation</vt:lpstr>
      <vt:lpstr>PowerPoint Presentation</vt:lpstr>
      <vt:lpstr>Ratchet dependence on Frequency</vt:lpstr>
      <vt:lpstr>Magnus-induced trajectory shift upon passing through pinning site</vt:lpstr>
      <vt:lpstr>Negative differential conductivity observed for vortices moving in periodic defect arrays</vt:lpstr>
      <vt:lpstr>Single skyrmion moving in square pinning array: Varied Hall angle</vt:lpstr>
      <vt:lpstr>Changing Hall angle = changing skyrmion orbit</vt:lpstr>
      <vt:lpstr>Changing Hall angle = changing skyrmion orbit</vt:lpstr>
      <vt:lpstr>PowerPoint Presentation</vt:lpstr>
      <vt:lpstr>Comparison between skyrmions and vortices in type II superconductors</vt:lpstr>
      <vt:lpstr>Future </vt:lpstr>
      <vt:lpstr>Future: Single skyrmion manipulation similar to that achieved for vortices</vt:lpstr>
      <vt:lpstr>Conclusions</vt:lpstr>
    </vt:vector>
  </TitlesOfParts>
  <Manager/>
  <Company>lanl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Stabilization fractional vortices with periodic pinning array &amp; skyrmion dynamics in chiral magnet</dc:title>
  <dc:subject/>
  <dc:creator>szlin</dc:creator>
  <cp:keywords/>
  <dc:description/>
  <cp:lastModifiedBy>Reichhardt</cp:lastModifiedBy>
  <cp:revision>319</cp:revision>
  <dcterms:created xsi:type="dcterms:W3CDTF">2013-05-14T20:15:54Z</dcterms:created>
  <dcterms:modified xsi:type="dcterms:W3CDTF">2015-05-22T21:14:06Z</dcterms:modified>
  <cp:category/>
</cp:coreProperties>
</file>