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2" r:id="rId1"/>
  </p:sldMasterIdLst>
  <p:notesMasterIdLst>
    <p:notesMasterId r:id="rId24"/>
  </p:notesMasterIdLst>
  <p:sldIdLst>
    <p:sldId id="256" r:id="rId2"/>
    <p:sldId id="337" r:id="rId3"/>
    <p:sldId id="301" r:id="rId4"/>
    <p:sldId id="295" r:id="rId5"/>
    <p:sldId id="326" r:id="rId6"/>
    <p:sldId id="338" r:id="rId7"/>
    <p:sldId id="324" r:id="rId8"/>
    <p:sldId id="327" r:id="rId9"/>
    <p:sldId id="328" r:id="rId10"/>
    <p:sldId id="303" r:id="rId11"/>
    <p:sldId id="314" r:id="rId12"/>
    <p:sldId id="308" r:id="rId13"/>
    <p:sldId id="336" r:id="rId14"/>
    <p:sldId id="313" r:id="rId15"/>
    <p:sldId id="335" r:id="rId16"/>
    <p:sldId id="331" r:id="rId17"/>
    <p:sldId id="332" r:id="rId18"/>
    <p:sldId id="333" r:id="rId19"/>
    <p:sldId id="334" r:id="rId20"/>
    <p:sldId id="339" r:id="rId21"/>
    <p:sldId id="315" r:id="rId22"/>
    <p:sldId id="291" r:id="rId23"/>
  </p:sldIdLst>
  <p:sldSz cx="6858000" cy="51435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stellar" panose="020A0402060406010301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FA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F3BC70-F7BC-43B4-B3E4-1A46215E8633}">
  <a:tblStyle styleId="{68F3BC70-F7BC-43B4-B3E4-1A46215E863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9194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82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61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01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28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8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39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85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846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19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52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21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2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54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9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39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64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26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80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4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2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2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544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61644" y="1991825"/>
            <a:ext cx="418905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500" b="0"/>
            </a:lvl1pPr>
            <a:lvl2pPr lvl="1">
              <a:spcBef>
                <a:spcPts val="0"/>
              </a:spcBef>
              <a:buSzPct val="100000"/>
              <a:defRPr sz="4500" b="0"/>
            </a:lvl2pPr>
            <a:lvl3pPr lvl="2">
              <a:spcBef>
                <a:spcPts val="0"/>
              </a:spcBef>
              <a:buSzPct val="100000"/>
              <a:defRPr sz="4500" b="0"/>
            </a:lvl3pPr>
            <a:lvl4pPr lvl="3">
              <a:spcBef>
                <a:spcPts val="0"/>
              </a:spcBef>
              <a:buSzPct val="100000"/>
              <a:defRPr sz="4500" b="0"/>
            </a:lvl4pPr>
            <a:lvl5pPr lvl="4">
              <a:spcBef>
                <a:spcPts val="0"/>
              </a:spcBef>
              <a:buSzPct val="100000"/>
              <a:defRPr sz="4500" b="0"/>
            </a:lvl5pPr>
            <a:lvl6pPr lvl="5">
              <a:spcBef>
                <a:spcPts val="0"/>
              </a:spcBef>
              <a:buSzPct val="100000"/>
              <a:defRPr sz="4500" b="0"/>
            </a:lvl6pPr>
            <a:lvl7pPr lvl="6">
              <a:spcBef>
                <a:spcPts val="0"/>
              </a:spcBef>
              <a:buSzPct val="100000"/>
              <a:defRPr sz="4500" b="0"/>
            </a:lvl7pPr>
            <a:lvl8pPr lvl="7">
              <a:spcBef>
                <a:spcPts val="0"/>
              </a:spcBef>
              <a:buSzPct val="100000"/>
              <a:defRPr sz="4500" b="0"/>
            </a:lvl8pPr>
            <a:lvl9pPr lvl="8">
              <a:spcBef>
                <a:spcPts val="0"/>
              </a:spcBef>
              <a:buSzPct val="100000"/>
              <a:defRPr sz="45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09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87126" y="796175"/>
            <a:ext cx="5265675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87126" y="1437425"/>
            <a:ext cx="5265675" cy="270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0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90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423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11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68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19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861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151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0.png"/><Relationship Id="rId10" Type="http://schemas.openxmlformats.org/officeDocument/2006/relationships/image" Target="../media/image12.png"/><Relationship Id="rId4" Type="http://schemas.openxmlformats.org/officeDocument/2006/relationships/image" Target="../media/image70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0" y="1302789"/>
            <a:ext cx="6775938" cy="955858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 algn="ctr"/>
            <a:r>
              <a:rPr lang="en-US" sz="3000" dirty="0" smtClean="0"/>
              <a:t>Machine learning interatomic potentials for </a:t>
            </a:r>
            <a:br>
              <a:rPr lang="en-US" sz="3000" dirty="0" smtClean="0"/>
            </a:br>
            <a:r>
              <a:rPr lang="en-US" sz="3000" dirty="0" smtClean="0"/>
              <a:t>multicomponent systems</a:t>
            </a:r>
            <a:endParaRPr lang="en" sz="3000" dirty="0"/>
          </a:p>
        </p:txBody>
      </p:sp>
      <p:sp>
        <p:nvSpPr>
          <p:cNvPr id="3" name="Shape 54"/>
          <p:cNvSpPr txBox="1">
            <a:spLocks/>
          </p:cNvSpPr>
          <p:nvPr/>
        </p:nvSpPr>
        <p:spPr>
          <a:xfrm>
            <a:off x="250092" y="2564522"/>
            <a:ext cx="6252308" cy="16739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Konstantin </a:t>
            </a:r>
            <a:r>
              <a:rPr lang="en-US" sz="1800" i="1" dirty="0" err="1" smtClean="0">
                <a:solidFill>
                  <a:schemeClr val="tx1"/>
                </a:solidFill>
              </a:rPr>
              <a:t>Gubaev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algn="ctr"/>
            <a:endParaRPr lang="en-US" sz="18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i="1" dirty="0" err="1" smtClean="0">
                <a:solidFill>
                  <a:schemeClr val="tx1"/>
                </a:solidFill>
              </a:rPr>
              <a:t>Skolkovo</a:t>
            </a:r>
            <a:r>
              <a:rPr lang="en-US" sz="1800" i="1" dirty="0" smtClean="0">
                <a:solidFill>
                  <a:schemeClr val="tx1"/>
                </a:solidFill>
              </a:rPr>
              <a:t> Institute of Science and </a:t>
            </a:r>
            <a:r>
              <a:rPr lang="en-US" sz="1800" i="1" dirty="0" smtClean="0">
                <a:solidFill>
                  <a:schemeClr val="tx1"/>
                </a:solidFill>
              </a:rPr>
              <a:t>Technology (</a:t>
            </a:r>
            <a:r>
              <a:rPr lang="en-US" sz="1800" i="1" dirty="0" err="1" smtClean="0">
                <a:solidFill>
                  <a:schemeClr val="tx1"/>
                </a:solidFill>
              </a:rPr>
              <a:t>Skoltech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Russia</a:t>
            </a:r>
          </a:p>
          <a:p>
            <a:pPr algn="ctr"/>
            <a:endParaRPr lang="en" sz="1800" dirty="0" smtClean="0">
              <a:solidFill>
                <a:schemeClr val="tx1"/>
              </a:solidFill>
            </a:endParaRPr>
          </a:p>
          <a:p>
            <a:pPr algn="ctr"/>
            <a:endParaRPr lang="e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71232"/>
              </p:ext>
            </p:extLst>
          </p:nvPr>
        </p:nvGraphicFramePr>
        <p:xfrm>
          <a:off x="197772" y="1180406"/>
          <a:ext cx="5523090" cy="3438485"/>
        </p:xfrm>
        <a:graphic>
          <a:graphicData uri="http://schemas.openxmlformats.org/drawingml/2006/table">
            <a:tbl>
              <a:tblPr firstRow="1" bandRow="1">
                <a:tableStyleId>{68F3BC70-F7BC-43B4-B3E4-1A46215E8633}</a:tableStyleId>
              </a:tblPr>
              <a:tblGrid>
                <a:gridCol w="2699843"/>
                <a:gridCol w="2823247"/>
              </a:tblGrid>
              <a:tr h="101708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Goal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Find the most stable alloys in a given composition range</a:t>
                      </a:r>
                      <a:endParaRPr 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641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Tools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Empirical selection of candidate structures</a:t>
                      </a:r>
                      <a:endParaRPr 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Screening of the structures based on their energy</a:t>
                      </a:r>
                      <a:endParaRPr lang="en-US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72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Success criteria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Locating of stable structures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Experimental confirmation</a:t>
                      </a:r>
                      <a:endParaRPr 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Usage of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MTP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272" y="1480234"/>
            <a:ext cx="31470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Relaxation via MTP (new configuration = termination)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Active selection of the training set from the relaxation trajectories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Retraining of the potential</a:t>
            </a: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Restarting the terminated relaxations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2" y="1473444"/>
            <a:ext cx="3227753" cy="36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AFLOW database*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30" y="1585639"/>
            <a:ext cx="357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Contains millions of structures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Relaxation is done with DFT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0738"/>
            <a:ext cx="697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*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Curtarolo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S. et al. AFLOW: an automatic framework for high-throughput materials discovery //Computational Materials Science. – 2012. – Т. 58. – С. 218-226.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05" y="523627"/>
            <a:ext cx="2888810" cy="2219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44" y="2821599"/>
            <a:ext cx="3773610" cy="16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20" y="846758"/>
            <a:ext cx="4327925" cy="4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Al-Ni-</a:t>
            </a:r>
            <a:r>
              <a:rPr lang="en-US" sz="2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convex hull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29" y="1558730"/>
            <a:ext cx="20163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300 000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candidates* with 1-12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atoms (excl. 7,9,11)</a:t>
            </a:r>
            <a:endParaRPr lang="ru-RU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Time consumed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 30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hours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~400 VASP calculations on 64 cores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Result: most of the structures from AFLOW are found</a:t>
            </a:r>
            <a:endParaRPr lang="ru-RU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38" y="4564185"/>
            <a:ext cx="257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*Samples were given by the group of Gus Hart from BYU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Cu-</a:t>
            </a:r>
            <a:r>
              <a:rPr lang="en-US" sz="2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convex hull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" y="2665047"/>
            <a:ext cx="4571928" cy="2361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19654"/>
            <a:ext cx="6314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40 000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initial candidates with different types of lattices and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Convex hull has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FCC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lattice on the edges and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BCC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lattice in-between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76" y="4017492"/>
            <a:ext cx="1592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Result: all the structures from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AFLOW are found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56936" y="61457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Crystal structure prediction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Co-</a:t>
            </a:r>
            <a:r>
              <a:rPr lang="en-US" sz="2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Nb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-V convex hull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2983"/>
            <a:ext cx="4892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40 000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initial candidates with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Co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content higher than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50%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74168"/>
            <a:ext cx="6045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Result: the new structure is found, which is missing in AFLOW (Checked on VASP)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9" y="2016370"/>
            <a:ext cx="1409448" cy="1185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" y="3231905"/>
            <a:ext cx="3640563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713" y="1962771"/>
            <a:ext cx="2970579" cy="2679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91509" y="2203938"/>
                <a:ext cx="121046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𝑪𝒐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𝑵𝒃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ru-RU" sz="18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09" y="2203938"/>
                <a:ext cx="12104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1586523" y="2388604"/>
            <a:ext cx="804986" cy="2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35200" y="2579077"/>
            <a:ext cx="609600" cy="72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3"/>
          <p:cNvSpPr txBox="1">
            <a:spLocks noGrp="1"/>
          </p:cNvSpPr>
          <p:nvPr>
            <p:ph type="title"/>
          </p:nvPr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 smtClean="0"/>
              <a:t>Applications</a:t>
            </a:r>
            <a:endParaRPr lang="en" dirty="0"/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10732" y="538034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Cheminformatics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29570"/>
              </p:ext>
            </p:extLst>
          </p:nvPr>
        </p:nvGraphicFramePr>
        <p:xfrm>
          <a:off x="177106" y="1225196"/>
          <a:ext cx="3175694" cy="3397604"/>
        </p:xfrm>
        <a:graphic>
          <a:graphicData uri="http://schemas.openxmlformats.org/drawingml/2006/table">
            <a:tbl>
              <a:tblPr firstRow="1" bandRow="1">
                <a:tableStyleId>{68F3BC70-F7BC-43B4-B3E4-1A46215E8633}</a:tableStyleId>
              </a:tblPr>
              <a:tblGrid>
                <a:gridCol w="1003994"/>
                <a:gridCol w="2171700"/>
              </a:tblGrid>
              <a:tr h="10334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Goal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Prediction of molecular properties based on their structure</a:t>
                      </a: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 and composition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45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Tools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Machine learning models: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US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Kernel methods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Neural networks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896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Success criteria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latin typeface="+mn-lt"/>
                          <a:cs typeface="Arial" panose="020B0604020202020204" pitchFamily="34" charset="0"/>
                        </a:rPr>
                        <a:t>Prediction accuracy</a:t>
                      </a:r>
                      <a:endParaRPr 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latin typeface="+mn-lt"/>
                          <a:cs typeface="Arial" panose="020B0604020202020204" pitchFamily="34" charset="0"/>
                        </a:rPr>
                        <a:t>Amount of input data required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58" y="1554592"/>
            <a:ext cx="3337004" cy="281735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3"/>
          <p:cNvSpPr txBox="1">
            <a:spLocks noGrp="1"/>
          </p:cNvSpPr>
          <p:nvPr>
            <p:ph type="title"/>
          </p:nvPr>
        </p:nvSpPr>
        <p:spPr>
          <a:xfrm>
            <a:off x="194731" y="157742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Applications</a:t>
            </a:r>
            <a:endParaRPr lang="en" dirty="0"/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41994" y="600557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Cheminformatics</a:t>
            </a:r>
            <a:endParaRPr lang="ru-RU" sz="2400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QM9 database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71" y="1625853"/>
            <a:ext cx="58733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130 000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organic molecules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(С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,H,N,O,F),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each includes not more than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heavy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(С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,N,O,F)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atoms</a:t>
            </a: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14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properties per molecule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consider only enthalpy), computed at B3LYP/6-31G(2df,p) level of theory</a:t>
            </a: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Benchmark test for comparing of models in cheminformatics</a:t>
            </a:r>
            <a:endParaRPr lang="ru-RU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 defTabSz="514350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748" y="4489284"/>
            <a:ext cx="577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Ramakrishnan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R. et al. Quantum chemistry structures and properties of 134 kilo molecules //Scientific data. – 2014. –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Т. 1. – С. 140022.</a:t>
            </a:r>
          </a:p>
        </p:txBody>
      </p:sp>
    </p:spTree>
    <p:extLst>
      <p:ext uri="{BB962C8B-B14F-4D97-AF65-F5344CB8AC3E}">
        <p14:creationId xmlns:p14="http://schemas.microsoft.com/office/powerpoint/2010/main" val="1742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" y="2788574"/>
            <a:ext cx="3110713" cy="1986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735" y="4835723"/>
            <a:ext cx="634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+mn-lt"/>
              </a:rPr>
              <a:t>Accuracy (MAE,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k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cal/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mol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) provided by different models versus the Training Set size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hape 73"/>
          <p:cNvSpPr txBox="1">
            <a:spLocks noGrp="1"/>
          </p:cNvSpPr>
          <p:nvPr>
            <p:ph type="title"/>
          </p:nvPr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Applications</a:t>
            </a:r>
            <a:endParaRPr lang="en" dirty="0"/>
          </a:p>
        </p:txBody>
      </p:sp>
      <p:sp>
        <p:nvSpPr>
          <p:cNvPr id="10" name="Shape 73"/>
          <p:cNvSpPr txBox="1">
            <a:spLocks/>
          </p:cNvSpPr>
          <p:nvPr/>
        </p:nvSpPr>
        <p:spPr>
          <a:xfrm>
            <a:off x="95101" y="570575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Cheminformatics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Database 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QM9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" sz="2400" i="1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623" y="1310512"/>
            <a:ext cx="6347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(Training set + Validation set) – 130k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molecules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Comparison of moment tensor model MTM ( = MTP) with the others: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For a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1 kcal/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mol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accuracy MTM requires not much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Deep NNs are good for big training sets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31" y="2489377"/>
            <a:ext cx="3298092" cy="22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25675" y="586967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Cheminformatics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Active learning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08" y="2909727"/>
            <a:ext cx="3005446" cy="1886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6" y="2901893"/>
            <a:ext cx="2847331" cy="18967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0777" y="1282307"/>
            <a:ext cx="6293413" cy="277314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 smtClean="0">
                <a:cs typeface="Arial" panose="020B0604020202020204" pitchFamily="34" charset="0"/>
              </a:rPr>
              <a:t>Selection of optimal training set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 smtClean="0">
                <a:cs typeface="Arial" panose="020B0604020202020204" pitchFamily="34" charset="0"/>
              </a:rPr>
              <a:t>Calculation of ab-initio data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(not required in this case)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 smtClean="0">
                <a:cs typeface="Arial" panose="020B0604020202020204" pitchFamily="34" charset="0"/>
              </a:rPr>
              <a:t>Retraining of the model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 smtClean="0">
                <a:cs typeface="Arial" panose="020B0604020202020204" pitchFamily="34" charset="0"/>
              </a:rPr>
              <a:t>Accuracy check, move to step 1 or end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613" y="4835723"/>
            <a:ext cx="5982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Active vs random picking: the maximal error is much lower with active learning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163469" y="11085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00" y="919123"/>
            <a:ext cx="3122607" cy="2275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" y="70644"/>
            <a:ext cx="5915025" cy="632741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65" y="1064418"/>
            <a:ext cx="5915025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What </a:t>
            </a:r>
            <a:r>
              <a:rPr lang="en-US" sz="1600" dirty="0"/>
              <a:t>MD simulation is capable of doing?</a:t>
            </a:r>
          </a:p>
          <a:p>
            <a:r>
              <a:rPr lang="en-US" sz="1600" dirty="0"/>
              <a:t>Empirical potentials: </a:t>
            </a:r>
            <a:br>
              <a:rPr lang="en-US" sz="1600" dirty="0"/>
            </a:br>
            <a:r>
              <a:rPr lang="en-US" sz="1600" dirty="0"/>
              <a:t>10</a:t>
            </a:r>
            <a:r>
              <a:rPr lang="en-US" sz="1600" baseline="30000" dirty="0"/>
              <a:t>6</a:t>
            </a:r>
            <a:r>
              <a:rPr lang="en-US" sz="1600" dirty="0"/>
              <a:t> – 10</a:t>
            </a:r>
            <a:r>
              <a:rPr lang="en-US" sz="1600" baseline="30000" dirty="0"/>
              <a:t>9</a:t>
            </a:r>
            <a:r>
              <a:rPr lang="en-US" sz="1600" dirty="0"/>
              <a:t> atoms, up to 1ms</a:t>
            </a:r>
          </a:p>
          <a:p>
            <a:r>
              <a:rPr lang="en-US" sz="1600" dirty="0"/>
              <a:t>Ab-initio models: </a:t>
            </a:r>
            <a:br>
              <a:rPr lang="en-US" sz="1600" dirty="0"/>
            </a:br>
            <a:r>
              <a:rPr lang="en-US" sz="1600" dirty="0"/>
              <a:t>10</a:t>
            </a:r>
            <a:r>
              <a:rPr lang="en-US" sz="1600" baseline="30000" dirty="0"/>
              <a:t>2</a:t>
            </a:r>
            <a:r>
              <a:rPr lang="en-US" sz="1600" dirty="0"/>
              <a:t> – 10</a:t>
            </a:r>
            <a:r>
              <a:rPr lang="en-US" sz="1600" baseline="30000" dirty="0"/>
              <a:t>3</a:t>
            </a:r>
            <a:r>
              <a:rPr lang="en-US" sz="1600" dirty="0"/>
              <a:t> atoms, up to 1ps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Goal is to construct an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interatomic potential: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/>
              <a:t>Ideally: </a:t>
            </a:r>
            <a:r>
              <a:rPr lang="en-US" sz="1600" dirty="0" smtClean="0"/>
              <a:t>whose </a:t>
            </a:r>
            <a:r>
              <a:rPr lang="en-US" sz="1600" dirty="0"/>
              <a:t>efficiency is comparable to the empirical, but accuracy is comparable to ab-initio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At least: </a:t>
            </a:r>
            <a:r>
              <a:rPr lang="en-US" sz="1600" dirty="0" smtClean="0"/>
              <a:t>whose </a:t>
            </a:r>
            <a:r>
              <a:rPr lang="en-US" sz="1600" dirty="0"/>
              <a:t>accuracy can be systematically improved at the cost of increasing computational complexity.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ru-RU" sz="1600" dirty="0"/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47937" y="513515"/>
            <a:ext cx="6616279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Construction of systematically improved potential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125675" y="586967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Cheminformatics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Active learning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hape 73"/>
          <p:cNvSpPr txBox="1">
            <a:spLocks/>
          </p:cNvSpPr>
          <p:nvPr/>
        </p:nvSpPr>
        <p:spPr>
          <a:xfrm>
            <a:off x="69684" y="0"/>
            <a:ext cx="627309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>
                <a:solidFill>
                  <a:schemeClr val="tx1"/>
                </a:solidFill>
              </a:rPr>
              <a:t>Applications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045"/>
            <a:ext cx="6858000" cy="4370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89" y="401493"/>
            <a:ext cx="35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Active </a:t>
            </a:r>
            <a:r>
              <a:rPr lang="en-US" sz="2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</a:t>
            </a:r>
            <a:endParaRPr lang="en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1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93" y="130649"/>
            <a:ext cx="5265675" cy="7503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Summary</a:t>
            </a:r>
            <a:endParaRPr lang="ru-RU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45" y="1216530"/>
            <a:ext cx="5442224" cy="3540339"/>
          </a:xfrm>
        </p:spPr>
        <p:txBody>
          <a:bodyPr>
            <a:noAutofit/>
          </a:bodyPr>
          <a:lstStyle/>
          <a:p>
            <a:r>
              <a:rPr lang="en-US" sz="1400" dirty="0" smtClean="0"/>
              <a:t>Parameterized interatomic potential for multicomponent systems (MTP)</a:t>
            </a:r>
            <a:endParaRPr lang="ru-RU" sz="1400" dirty="0" smtClean="0"/>
          </a:p>
          <a:p>
            <a:r>
              <a:rPr lang="en-US" sz="1400" dirty="0" smtClean="0"/>
              <a:t>Active learning algorithm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Interpolation of QM data</a:t>
            </a:r>
          </a:p>
          <a:p>
            <a:endParaRPr lang="ru-RU" sz="1400" dirty="0"/>
          </a:p>
          <a:p>
            <a:r>
              <a:rPr lang="en-US" sz="1400" dirty="0" smtClean="0"/>
              <a:t>Prediction of the properties of metallic alloys and organic molecules</a:t>
            </a:r>
          </a:p>
          <a:p>
            <a:endParaRPr lang="en-US" sz="1400" dirty="0" smtClean="0"/>
          </a:p>
          <a:p>
            <a:r>
              <a:rPr lang="en-US" sz="1400" dirty="0" smtClean="0"/>
              <a:t>Running MD/relaxation with trained potential or </a:t>
            </a:r>
            <a:r>
              <a:rPr lang="en-US" sz="1400" i="1" dirty="0" smtClean="0"/>
              <a:t>learning on the fly</a:t>
            </a:r>
            <a:endParaRPr lang="en-US" sz="1400" i="1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ru-RU" sz="1400" dirty="0"/>
          </a:p>
          <a:p>
            <a:r>
              <a:rPr lang="en-US" sz="1400" dirty="0" smtClean="0"/>
              <a:t>Big systems clustering </a:t>
            </a:r>
            <a:r>
              <a:rPr lang="en-US" sz="1400" dirty="0" smtClean="0"/>
              <a:t> ---&gt;  Large-scale </a:t>
            </a:r>
            <a:r>
              <a:rPr lang="en-US" sz="1400" dirty="0" smtClean="0"/>
              <a:t>modelling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(We cannot get QM data for large systems directly, thus we need to split them)</a:t>
            </a:r>
          </a:p>
          <a:p>
            <a:endParaRPr lang="en-US" sz="1800" dirty="0"/>
          </a:p>
        </p:txBody>
      </p:sp>
      <p:sp>
        <p:nvSpPr>
          <p:cNvPr id="4" name="Shape 73"/>
          <p:cNvSpPr txBox="1">
            <a:spLocks/>
          </p:cNvSpPr>
          <p:nvPr/>
        </p:nvSpPr>
        <p:spPr>
          <a:xfrm>
            <a:off x="357925" y="82689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Key elements of the model:</a:t>
            </a:r>
            <a:endParaRPr lang="en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hape 73"/>
          <p:cNvSpPr txBox="1">
            <a:spLocks/>
          </p:cNvSpPr>
          <p:nvPr/>
        </p:nvSpPr>
        <p:spPr>
          <a:xfrm>
            <a:off x="343725" y="217563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Applications of the model:</a:t>
            </a:r>
            <a:endParaRPr lang="en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410155" y="3672285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Coming next:</a:t>
            </a:r>
          </a:p>
          <a:p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483160" y="1220673"/>
            <a:ext cx="5226596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4500" dirty="0" smtClean="0"/>
              <a:t>Thanks for attention!</a:t>
            </a:r>
            <a:br>
              <a:rPr lang="en-US" sz="4500" dirty="0" smtClean="0"/>
            </a:br>
            <a:r>
              <a:rPr lang="en-US" sz="3600" i="1" dirty="0" smtClean="0"/>
              <a:t>Any questions?</a:t>
            </a:r>
            <a:endParaRPr lang="en" sz="3600" i="1" dirty="0"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028787" y="4404614"/>
            <a:ext cx="3429435" cy="134985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r>
              <a:rPr lang="en-US" sz="2000" dirty="0" smtClean="0"/>
              <a:t>Contact me:</a:t>
            </a:r>
            <a:endParaRPr lang="ru-RU" dirty="0" smtClean="0"/>
          </a:p>
          <a:p>
            <a:pPr>
              <a:buClr>
                <a:schemeClr val="dk1"/>
              </a:buClr>
              <a:buSzPct val="45833"/>
              <a:buNone/>
            </a:pPr>
            <a:r>
              <a:rPr lang="en-US" dirty="0" smtClean="0"/>
              <a:t>K</a:t>
            </a:r>
            <a:r>
              <a:rPr lang="en" dirty="0" smtClean="0"/>
              <a:t>onstantin.gubaev@skoltech.ru</a:t>
            </a:r>
            <a:endParaRPr lang="en" dirty="0"/>
          </a:p>
        </p:txBody>
      </p:sp>
      <p:sp>
        <p:nvSpPr>
          <p:cNvPr id="217" name="Shape 217"/>
          <p:cNvSpPr/>
          <p:nvPr/>
        </p:nvSpPr>
        <p:spPr>
          <a:xfrm flipH="1">
            <a:off x="712525" y="1172247"/>
            <a:ext cx="692993" cy="63852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>
              <a:solidFill>
                <a:srgbClr val="2A9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/>
          </p:cNvSpPr>
          <p:nvPr/>
        </p:nvSpPr>
        <p:spPr>
          <a:xfrm>
            <a:off x="241721" y="630746"/>
            <a:ext cx="6616279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 statement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310204"/>
                  </p:ext>
                </p:extLst>
              </p:nvPr>
            </p:nvGraphicFramePr>
            <p:xfrm>
              <a:off x="227214" y="1392561"/>
              <a:ext cx="6491086" cy="3514544"/>
            </p:xfrm>
            <a:graphic>
              <a:graphicData uri="http://schemas.openxmlformats.org/drawingml/2006/table">
                <a:tbl>
                  <a:tblPr firstRow="1" bandRow="1">
                    <a:tableStyleId>{68F3BC70-F7BC-43B4-B3E4-1A46215E8633}</a:tableStyleId>
                  </a:tblPr>
                  <a:tblGrid>
                    <a:gridCol w="2441316"/>
                    <a:gridCol w="4049770"/>
                  </a:tblGrid>
                  <a:tr h="89853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Picking of the training set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Selection</a:t>
                          </a:r>
                          <a:r>
                            <a:rPr lang="en-US" sz="1400" baseline="0" dirty="0" smtClean="0"/>
                            <a:t> of some representative set of configurations</a:t>
                          </a:r>
                          <a:r>
                            <a:rPr lang="ru-RU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oMath>
                          </a14:m>
                          <a:r>
                            <a:rPr lang="en-US" sz="1400" b="0" dirty="0" smtClean="0"/>
                            <a:t>.</a:t>
                          </a:r>
                          <a:endParaRPr lang="ru-RU" sz="1400" b="0" dirty="0" smtClean="0"/>
                        </a:p>
                        <a:p>
                          <a:endParaRPr lang="ru-RU" sz="1400" dirty="0" smtClean="0"/>
                        </a:p>
                        <a:p>
                          <a:r>
                            <a:rPr lang="en-US" sz="1400" dirty="0" smtClean="0"/>
                            <a:t>Often experience-based</a:t>
                          </a:r>
                          <a:endParaRPr lang="ru-RU" sz="1400" dirty="0" smtClean="0"/>
                        </a:p>
                      </a:txBody>
                      <a:tcPr/>
                    </a:tc>
                  </a:tr>
                  <a:tr h="95504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Training</a:t>
                          </a:r>
                          <a:endParaRPr lang="ru-RU" sz="1400" dirty="0" smtClean="0"/>
                        </a:p>
                        <a:p>
                          <a:r>
                            <a:rPr lang="ru-RU" sz="1400" dirty="0" smtClean="0"/>
                            <a:t>(</a:t>
                          </a:r>
                          <a:r>
                            <a:rPr lang="en-US" sz="1400" dirty="0" smtClean="0"/>
                            <a:t>finding optimal parameters of the model</a:t>
                          </a:r>
                          <a:r>
                            <a:rPr lang="ru-RU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dirty="0" smtClean="0">
                              <a:latin typeface="+mn-lt"/>
                            </a:rPr>
                            <a:t>Solving</a:t>
                          </a:r>
                          <a:r>
                            <a:rPr lang="en-US" sz="1400" b="0" i="0" baseline="0" dirty="0" smtClean="0">
                              <a:latin typeface="+mn-lt"/>
                            </a:rPr>
                            <a:t> the</a:t>
                          </a:r>
                          <a:r>
                            <a:rPr lang="en-US" sz="1400" b="0" i="0" dirty="0" smtClean="0">
                              <a:latin typeface="+mn-lt"/>
                            </a:rPr>
                            <a:t> minimization problem</a:t>
                          </a:r>
                          <a:r>
                            <a:rPr lang="en-US" sz="1400" b="0" i="0" baseline="0" dirty="0" smtClean="0">
                              <a:latin typeface="Cambria Math" panose="02040503050406030204" pitchFamily="18" charset="0"/>
                            </a:rPr>
                            <a:t>:</a:t>
                          </a:r>
                          <a:r>
                            <a:rPr lang="ru-RU" sz="1400" b="0" i="1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ru-RU" sz="14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  <m:t>−?</m:t>
                              </m:r>
                            </m:oMath>
                          </a14:m>
                          <a:endParaRPr lang="en-US" sz="1400" b="0" i="1" baseline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𝑞𝑚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  <m:r>
                                                  <a:rPr lang="en-US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</a:tr>
                  <a:tr h="77317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Validation</a:t>
                          </a:r>
                        </a:p>
                        <a:p>
                          <a:r>
                            <a:rPr lang="en-US" sz="1400" dirty="0" smtClean="0"/>
                            <a:t>(checking accuracy of the model</a:t>
                          </a:r>
                          <a:r>
                            <a:rPr lang="ru-RU" sz="1400" baseline="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/>
                            <a:t>On a set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1400" baseline="0" dirty="0" smtClean="0"/>
                            <a:t>, such as</a:t>
                          </a:r>
                          <a:r>
                            <a:rPr lang="ru-RU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=∅</m:t>
                              </m:r>
                              <m:r>
                                <a:rPr lang="en-US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en-US" sz="14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𝑀𝐴𝐸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4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𝑞𝑚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l-GR" sz="14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l-GR" sz="14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𝜽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ru-RU" sz="14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1400" b="1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/>
                    </a:tc>
                  </a:tr>
                  <a:tr h="583857">
                    <a:tc>
                      <a:txBody>
                        <a:bodyPr/>
                        <a:lstStyle/>
                        <a:p>
                          <a:pPr marL="0" marR="0" lvl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Calculation of desired</a:t>
                          </a:r>
                          <a:r>
                            <a:rPr lang="en-US" sz="1400" baseline="0" dirty="0" smtClean="0"/>
                            <a:t> values</a:t>
                          </a:r>
                          <a:endParaRPr lang="ru-RU" sz="1400" dirty="0" smtClean="0"/>
                        </a:p>
                        <a:p>
                          <a:r>
                            <a:rPr lang="ru-RU" sz="1400" dirty="0" smtClean="0"/>
                            <a:t>(</a:t>
                          </a:r>
                          <a:r>
                            <a:rPr lang="en-US" sz="1400" dirty="0" smtClean="0"/>
                            <a:t>usage</a:t>
                          </a:r>
                          <a:r>
                            <a:rPr lang="en-US" sz="1400" baseline="0" dirty="0" smtClean="0"/>
                            <a:t> of the model</a:t>
                          </a:r>
                          <a:r>
                            <a:rPr lang="ru-RU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l-G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400" b="1" i="1" smtClean="0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p>
                                        <m:r>
                                          <a:rPr lang="ru-RU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310204"/>
                  </p:ext>
                </p:extLst>
              </p:nvPr>
            </p:nvGraphicFramePr>
            <p:xfrm>
              <a:off x="227214" y="1392561"/>
              <a:ext cx="6491086" cy="3514544"/>
            </p:xfrm>
            <a:graphic>
              <a:graphicData uri="http://schemas.openxmlformats.org/drawingml/2006/table">
                <a:tbl>
                  <a:tblPr firstRow="1" bandRow="1">
                    <a:tableStyleId>{68F3BC70-F7BC-43B4-B3E4-1A46215E8633}</a:tableStyleId>
                  </a:tblPr>
                  <a:tblGrid>
                    <a:gridCol w="2441316"/>
                    <a:gridCol w="4049770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Picking of the training set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451" t="-645" r="-150" b="-273548"/>
                          </a:stretch>
                        </a:blipFill>
                      </a:tcPr>
                    </a:tc>
                  </a:tr>
                  <a:tr h="95504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Training</a:t>
                          </a:r>
                          <a:endParaRPr lang="ru-RU" sz="1400" dirty="0" smtClean="0"/>
                        </a:p>
                        <a:p>
                          <a:r>
                            <a:rPr lang="ru-RU" sz="1400" dirty="0" smtClean="0"/>
                            <a:t>(</a:t>
                          </a:r>
                          <a:r>
                            <a:rPr lang="en-US" sz="1400" dirty="0" smtClean="0"/>
                            <a:t>finding </a:t>
                          </a:r>
                          <a:r>
                            <a:rPr lang="en-US" sz="1400" dirty="0" smtClean="0"/>
                            <a:t>optimal </a:t>
                          </a:r>
                          <a:r>
                            <a:rPr lang="en-US" sz="1400" dirty="0" smtClean="0"/>
                            <a:t>parameters of the model</a:t>
                          </a:r>
                          <a:r>
                            <a:rPr lang="ru-RU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451" t="-99363" r="-150" b="-170064"/>
                          </a:stretch>
                        </a:blipFill>
                      </a:tcPr>
                    </a:tc>
                  </a:tr>
                  <a:tr h="85267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Validation</a:t>
                          </a:r>
                        </a:p>
                        <a:p>
                          <a:r>
                            <a:rPr lang="en-US" sz="1400" dirty="0" smtClean="0"/>
                            <a:t>(checking accuracy of the model</a:t>
                          </a:r>
                          <a:r>
                            <a:rPr lang="ru-RU" sz="1400" baseline="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451" t="-223571" r="-150" b="-90714"/>
                          </a:stretch>
                        </a:blipFill>
                      </a:tcPr>
                    </a:tc>
                  </a:tr>
                  <a:tr h="761937">
                    <a:tc>
                      <a:txBody>
                        <a:bodyPr/>
                        <a:lstStyle/>
                        <a:p>
                          <a:pPr marL="0" marR="0" lvl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Calculation of desired</a:t>
                          </a:r>
                          <a:r>
                            <a:rPr lang="en-US" sz="1400" baseline="0" dirty="0" smtClean="0"/>
                            <a:t> values</a:t>
                          </a:r>
                          <a:endParaRPr lang="ru-RU" sz="1400" dirty="0" smtClean="0"/>
                        </a:p>
                        <a:p>
                          <a:r>
                            <a:rPr lang="ru-RU" sz="1400" dirty="0" smtClean="0"/>
                            <a:t>(</a:t>
                          </a:r>
                          <a:r>
                            <a:rPr lang="en-US" sz="1400" dirty="0" smtClean="0"/>
                            <a:t>usage</a:t>
                          </a:r>
                          <a:r>
                            <a:rPr lang="en-US" sz="1400" baseline="0" dirty="0" smtClean="0"/>
                            <a:t> of the model</a:t>
                          </a:r>
                          <a:r>
                            <a:rPr lang="ru-RU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451" t="-362400" r="-150" b="-16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Shape 73"/>
          <p:cNvSpPr txBox="1">
            <a:spLocks noGrp="1"/>
          </p:cNvSpPr>
          <p:nvPr>
            <p:ph type="title"/>
          </p:nvPr>
        </p:nvSpPr>
        <p:spPr>
          <a:xfrm>
            <a:off x="196850" y="156826"/>
            <a:ext cx="6760940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interatomic potentials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504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36731" y="186659"/>
            <a:ext cx="5786753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/>
              <a:t>Machine learning interatomic potentials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0938" y="1403718"/>
                <a:ext cx="6378872" cy="35003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500" dirty="0" smtClean="0"/>
                  <a:t>Partitioning scheme for energy of some configuration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50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</m:sup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</m:sup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5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sz="15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begChr m:val="["/>
                        <m:endChr m:val="]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500" dirty="0">
                    <a:latin typeface="Cambria Math" panose="02040503050406030204" pitchFamily="18" charset="0"/>
                  </a:rPr>
                  <a:t> </a:t>
                </a:r>
                <a:r>
                  <a:rPr lang="en-US" sz="1500" dirty="0" smtClean="0">
                    <a:latin typeface="Cambria Math" panose="02040503050406030204" pitchFamily="18" charset="0"/>
                  </a:rPr>
                  <a:t>is the</a:t>
                </a:r>
                <a:r>
                  <a:rPr lang="ru-RU" sz="15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500" dirty="0">
                    <a:latin typeface="Cambria Math" panose="02040503050406030204" pitchFamily="18" charset="0"/>
                  </a:rPr>
                  <a:t>neighborhood of the atom </a:t>
                </a:r>
                <a:r>
                  <a:rPr lang="en-US" sz="1500" i="1" dirty="0" smtClean="0">
                    <a:latin typeface="Cambria Math" panose="02040503050406030204" pitchFamily="18" charset="0"/>
                  </a:rPr>
                  <a:t>k</a:t>
                </a: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sz="1500" dirty="0" smtClean="0"/>
                  <a:t>Atom interacts with its </a:t>
                </a:r>
              </a:p>
              <a:p>
                <a:pPr marL="0" indent="0">
                  <a:buNone/>
                </a:pPr>
                <a:r>
                  <a:rPr lang="en-US" sz="1500" dirty="0"/>
                  <a:t>n</a:t>
                </a:r>
                <a:r>
                  <a:rPr lang="en-US" sz="1500" dirty="0" smtClean="0"/>
                  <a:t>eighborhood within some</a:t>
                </a:r>
                <a:r>
                  <a:rPr lang="ru-RU" sz="1500" dirty="0" smtClean="0"/>
                  <a:t> </a:t>
                </a:r>
                <a:r>
                  <a:rPr lang="en-US" sz="1500" i="1" dirty="0" err="1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500" i="1" baseline="-25000" dirty="0" err="1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cut</a:t>
                </a:r>
                <a:endParaRPr lang="en-US" sz="1500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ru-RU" sz="1500" i="1" dirty="0"/>
              </a:p>
              <a:p>
                <a:pPr marL="0" indent="0">
                  <a:buNone/>
                </a:pPr>
                <a:endParaRPr lang="en-US" sz="1500" i="1" dirty="0"/>
              </a:p>
              <a:p>
                <a:pPr marL="0" indent="0">
                  <a:buNone/>
                </a:pPr>
                <a:r>
                  <a:rPr lang="en-US" sz="15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500" dirty="0" smtClean="0"/>
                  <a:t> is called</a:t>
                </a:r>
              </a:p>
              <a:p>
                <a:pPr marL="0" indent="0">
                  <a:buNone/>
                </a:pPr>
                <a:r>
                  <a:rPr lang="en-US" sz="1500" dirty="0" smtClean="0"/>
                  <a:t> </a:t>
                </a:r>
                <a:r>
                  <a:rPr lang="en-US" sz="1500" dirty="0" smtClean="0">
                    <a:solidFill>
                      <a:schemeClr val="accent5"/>
                    </a:solidFill>
                  </a:rPr>
                  <a:t>interatomic potential</a:t>
                </a:r>
                <a:endParaRPr lang="en-US" sz="1500" i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0938" y="1403718"/>
                <a:ext cx="6378872" cy="3500326"/>
              </a:xfrm>
              <a:blipFill rotWithShape="0">
                <a:blip r:embed="rId3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73"/>
          <p:cNvSpPr txBox="1">
            <a:spLocks/>
          </p:cNvSpPr>
          <p:nvPr/>
        </p:nvSpPr>
        <p:spPr>
          <a:xfrm>
            <a:off x="283066" y="753996"/>
            <a:ext cx="5786753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Assumptions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33727" y="3210455"/>
            <a:ext cx="3281837" cy="1487805"/>
            <a:chOff x="3669947" y="3164735"/>
            <a:chExt cx="3281837" cy="148780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885663" y="3511016"/>
              <a:ext cx="6667" cy="3814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883327" y="3882417"/>
              <a:ext cx="400325" cy="396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3669947" y="3164735"/>
              <a:ext cx="3281837" cy="1487805"/>
              <a:chOff x="4431182" y="1616300"/>
              <a:chExt cx="4375783" cy="19837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5969063" y="2594126"/>
                <a:ext cx="697228" cy="5286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908590" y="2588841"/>
                <a:ext cx="533767" cy="528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979633" y="2023287"/>
                <a:ext cx="38095" cy="54356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5958494" y="2599412"/>
                <a:ext cx="63491" cy="57785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6645519" y="2588841"/>
                <a:ext cx="745386" cy="635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390679" y="2572984"/>
                <a:ext cx="8889" cy="50863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8431787" y="2557128"/>
                <a:ext cx="8254" cy="5257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8442357" y="2049715"/>
                <a:ext cx="180950" cy="50800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5858082" y="3048684"/>
                <a:ext cx="224124" cy="2241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35306" y="2457113"/>
                <a:ext cx="275552" cy="275591"/>
              </a:xfrm>
              <a:prstGeom prst="ellipse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513400" y="2461988"/>
                <a:ext cx="275552" cy="27559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258558" y="2467273"/>
                <a:ext cx="275552" cy="27559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310236" y="2467273"/>
                <a:ext cx="275552" cy="27559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326091" y="2974686"/>
                <a:ext cx="224124" cy="224155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84982" y="2995828"/>
                <a:ext cx="224124" cy="224155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84982" y="1928147"/>
                <a:ext cx="224124" cy="224155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8652" y="1928147"/>
                <a:ext cx="224124" cy="2241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27132" y="1938718"/>
                <a:ext cx="327614" cy="3276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479351" y="1864721"/>
                <a:ext cx="327614" cy="327660"/>
              </a:xfrm>
              <a:prstGeom prst="ellipse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87322" y="2456702"/>
                <a:ext cx="275552" cy="275590"/>
              </a:xfrm>
              <a:prstGeom prst="ellipse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31182" y="1616300"/>
                <a:ext cx="1983464" cy="198374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71185" y="2461988"/>
                <a:ext cx="275552" cy="275590"/>
              </a:xfrm>
              <a:prstGeom prst="ellipse">
                <a:avLst/>
              </a:prstGeom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05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445867" y="2160711"/>
                <a:ext cx="446978" cy="4387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5017796" y="2229423"/>
                <a:ext cx="353646" cy="361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440582" y="2609983"/>
                <a:ext cx="456501" cy="4565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484336" y="2599788"/>
                <a:ext cx="472374" cy="6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4579157" y="2583555"/>
                <a:ext cx="844433" cy="4984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 Box 207"/>
              <p:cNvSpPr txBox="1">
                <a:spLocks noChangeArrowheads="1"/>
              </p:cNvSpPr>
              <p:nvPr/>
            </p:nvSpPr>
            <p:spPr bwMode="auto">
              <a:xfrm rot="19652182">
                <a:off x="4627017" y="2562865"/>
                <a:ext cx="516183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i="1" dirty="0" err="1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200" i="1" baseline="-25000" dirty="0" err="1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cut</a:t>
                </a:r>
                <a:endParaRPr lang="ru-RU" sz="1200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 Box 2"/>
                  <p:cNvSpPr txBox="1">
                    <a:spLocks noChangeArrowheads="1"/>
                  </p:cNvSpPr>
                  <p:nvPr/>
                </p:nvSpPr>
                <p:spPr bwMode="auto">
                  <a:xfrm rot="21524605">
                    <a:off x="5086499" y="2155426"/>
                    <a:ext cx="273012" cy="276225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68580" tIns="34290" rIns="68580" bIns="3429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24605">
                    <a:off x="5086499" y="2155426"/>
                    <a:ext cx="273012" cy="27622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5714" b="-16667"/>
                    </a:stretch>
                  </a:blipFill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 Box 2"/>
                  <p:cNvSpPr txBox="1">
                    <a:spLocks noChangeArrowheads="1"/>
                  </p:cNvSpPr>
                  <p:nvPr/>
                </p:nvSpPr>
                <p:spPr bwMode="auto">
                  <a:xfrm rot="21524605">
                    <a:off x="5477576" y="2779121"/>
                    <a:ext cx="273012" cy="276225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68580" tIns="34290" rIns="68580" bIns="3429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24605">
                    <a:off x="5477576" y="2779121"/>
                    <a:ext cx="273012" cy="2762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8571" b="-13889"/>
                    </a:stretch>
                  </a:blipFill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 Box 2"/>
                  <p:cNvSpPr txBox="1">
                    <a:spLocks noChangeArrowheads="1"/>
                  </p:cNvSpPr>
                  <p:nvPr/>
                </p:nvSpPr>
                <p:spPr bwMode="auto">
                  <a:xfrm rot="21524605">
                    <a:off x="5583053" y="2284623"/>
                    <a:ext cx="273012" cy="276225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68580" tIns="34290" rIns="68580" bIns="3429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24605">
                    <a:off x="5583053" y="2284623"/>
                    <a:ext cx="273012" cy="27622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8571" b="-16667"/>
                    </a:stretch>
                  </a:blipFill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 Box 2"/>
                  <p:cNvSpPr txBox="1">
                    <a:spLocks noChangeArrowheads="1"/>
                  </p:cNvSpPr>
                  <p:nvPr/>
                </p:nvSpPr>
                <p:spPr bwMode="auto">
                  <a:xfrm rot="21524605">
                    <a:off x="5457478" y="2018152"/>
                    <a:ext cx="273012" cy="276225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68580" tIns="34290" rIns="68580" bIns="3429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1524605">
                    <a:off x="5457478" y="2018152"/>
                    <a:ext cx="273012" cy="27622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r="-2857" b="-16667"/>
                    </a:stretch>
                  </a:blipFill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Text Box 231"/>
              <p:cNvSpPr txBox="1"/>
              <p:nvPr/>
            </p:nvSpPr>
            <p:spPr>
              <a:xfrm>
                <a:off x="5821089" y="1907005"/>
                <a:ext cx="396361" cy="2484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825" b="1">
                    <a:solidFill>
                      <a:srgbClr val="FFFFFF"/>
                    </a:solidFill>
                    <a:latin typeface="Castellar" panose="020A0402060406010301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endParaRPr lang="ru-RU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234"/>
              <p:cNvSpPr txBox="1"/>
              <p:nvPr/>
            </p:nvSpPr>
            <p:spPr>
              <a:xfrm>
                <a:off x="5821703" y="3022256"/>
                <a:ext cx="396361" cy="2484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825" b="1" dirty="0">
                    <a:solidFill>
                      <a:srgbClr val="FFFFFF"/>
                    </a:solidFill>
                    <a:latin typeface="Castellar" panose="020A0402060406010301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endParaRPr lang="ru-RU" sz="82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235"/>
              <p:cNvSpPr txBox="1"/>
              <p:nvPr/>
            </p:nvSpPr>
            <p:spPr>
              <a:xfrm>
                <a:off x="5945875" y="2457524"/>
                <a:ext cx="396361" cy="2484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825" b="1" dirty="0">
                    <a:solidFill>
                      <a:srgbClr val="FFFFFF"/>
                    </a:solidFill>
                    <a:latin typeface="Castellar" panose="020A0402060406010301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ru-RU" sz="82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236"/>
              <p:cNvSpPr txBox="1"/>
              <p:nvPr/>
            </p:nvSpPr>
            <p:spPr>
              <a:xfrm>
                <a:off x="5292607" y="2461988"/>
                <a:ext cx="396361" cy="2484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825" b="1" dirty="0">
                    <a:solidFill>
                      <a:srgbClr val="FFFFFF"/>
                    </a:solidFill>
                    <a:latin typeface="Castellar" panose="020A0402060406010301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ru-RU" sz="82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37"/>
              <p:cNvSpPr txBox="1"/>
              <p:nvPr/>
            </p:nvSpPr>
            <p:spPr>
              <a:xfrm>
                <a:off x="4704764" y="1975104"/>
                <a:ext cx="396361" cy="2484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825" b="1" dirty="0">
                    <a:solidFill>
                      <a:srgbClr val="FFFFFF"/>
                    </a:solidFill>
                    <a:latin typeface="Castellar" panose="020A0402060406010301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</a:t>
                </a:r>
                <a:endParaRPr lang="ru-RU" sz="82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70492" y="4672135"/>
                <a:ext cx="580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492" y="4672135"/>
                <a:ext cx="580095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 noGrp="1"/>
          </p:cNvSpPr>
          <p:nvPr>
            <p:ph type="title"/>
          </p:nvPr>
        </p:nvSpPr>
        <p:spPr>
          <a:xfrm>
            <a:off x="244345" y="127170"/>
            <a:ext cx="5265675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interatomic potentials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7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89302" y="976804"/>
                <a:ext cx="6300860" cy="3922163"/>
              </a:xfrm>
              <a:prstGeom prst="rect">
                <a:avLst/>
              </a:prstGeom>
            </p:spPr>
            <p:txBody>
              <a:bodyPr vert="horz" lIns="68569" tIns="68569" rIns="68569" bIns="68569" rtlCol="0" anchor="t" anchorCtr="0">
                <a:noAutofit/>
              </a:bodyPr>
              <a:lstStyle/>
              <a:p>
                <a:pPr marL="171450">
                  <a:buNone/>
                </a:pP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 marL="171450">
                  <a:buNone/>
                </a:pPr>
                <a:r>
                  <a:rPr lang="en-US" sz="1400" dirty="0" smtClean="0">
                    <a:latin typeface="Cambria Math" panose="02040503050406030204" pitchFamily="18" charset="0"/>
                  </a:rPr>
                  <a:t>System energy: </a:t>
                </a:r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 marL="1714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𝑎𝑡𝑜𝑚𝑠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𝑚𝑡𝑝</m:t>
                              </m:r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 marL="171450">
                  <a:buNone/>
                </a:pPr>
                <a:endParaRPr lang="en-US" sz="1400" dirty="0" smtClean="0"/>
              </a:p>
              <a:p>
                <a:pPr marL="171450">
                  <a:buNone/>
                </a:pPr>
                <a:r>
                  <a:rPr lang="en-US" sz="1400" dirty="0" smtClean="0"/>
                  <a:t>Site energy:</a:t>
                </a:r>
              </a:p>
              <a:p>
                <a:pPr marL="1714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𝑚𝑡𝑝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𝑏𝑎𝑠𝑖𝑠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i="1" dirty="0"/>
              </a:p>
              <a:p>
                <a:pPr marL="171450">
                  <a:buNone/>
                </a:pPr>
                <a:endParaRPr lang="en-US" sz="1400" i="1" dirty="0" smtClean="0"/>
              </a:p>
              <a:p>
                <a:pPr marL="171450">
                  <a:buNone/>
                </a:pPr>
                <a:r>
                  <a:rPr lang="en-US" sz="1400" dirty="0" smtClean="0"/>
                  <a:t>Basis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400" dirty="0" smtClean="0"/>
                  <a:t> are scalar contractions of t</a:t>
                </a:r>
                <a:r>
                  <a:rPr lang="en" sz="1400" dirty="0" smtClean="0"/>
                  <a:t>ensor </a:t>
                </a:r>
                <a:r>
                  <a:rPr lang="en" sz="1400" dirty="0"/>
                  <a:t>moments</a:t>
                </a:r>
                <a:r>
                  <a:rPr lang="en" sz="1400" dirty="0" smtClean="0"/>
                  <a:t>:</a:t>
                </a:r>
              </a:p>
              <a:p>
                <a:pPr marL="171450">
                  <a:buNone/>
                </a:pPr>
                <a:endParaRPr lang="en" sz="1400" dirty="0"/>
              </a:p>
              <a:p>
                <a:pPr marL="1714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400" i="1">
                              <a:latin typeface="Cambria Math" panose="02040503050406030204" pitchFamily="18" charset="0"/>
                            </a:rPr>
                            <m:t>µ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𝑒𝑖𝑔h𝑏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µ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" sz="1400" dirty="0"/>
              </a:p>
            </p:txBody>
          </p:sp>
        </mc:Choice>
        <mc:Fallback xmlns="">
          <p:sp>
            <p:nvSpPr>
              <p:cNvPr id="10" name="Shape 7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9302" y="976804"/>
                <a:ext cx="6300860" cy="39221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73"/>
          <p:cNvSpPr txBox="1">
            <a:spLocks/>
          </p:cNvSpPr>
          <p:nvPr/>
        </p:nvSpPr>
        <p:spPr>
          <a:xfrm>
            <a:off x="242329" y="561220"/>
            <a:ext cx="6089127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 tensor potentials: functional form</a:t>
            </a:r>
            <a:endParaRPr lang="en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33450" y="3551730"/>
            <a:ext cx="419550" cy="395430"/>
          </a:xfrm>
          <a:custGeom>
            <a:avLst/>
            <a:gdLst>
              <a:gd name="connsiteX0" fmla="*/ 84270 w 419550"/>
              <a:gd name="connsiteY0" fmla="*/ 6810 h 395430"/>
              <a:gd name="connsiteX1" fmla="*/ 84270 w 419550"/>
              <a:gd name="connsiteY1" fmla="*/ 6810 h 395430"/>
              <a:gd name="connsiteX2" fmla="*/ 53790 w 419550"/>
              <a:gd name="connsiteY2" fmla="*/ 67770 h 395430"/>
              <a:gd name="connsiteX3" fmla="*/ 38550 w 419550"/>
              <a:gd name="connsiteY3" fmla="*/ 90630 h 395430"/>
              <a:gd name="connsiteX4" fmla="*/ 15690 w 419550"/>
              <a:gd name="connsiteY4" fmla="*/ 143970 h 395430"/>
              <a:gd name="connsiteX5" fmla="*/ 8070 w 419550"/>
              <a:gd name="connsiteY5" fmla="*/ 311610 h 395430"/>
              <a:gd name="connsiteX6" fmla="*/ 23310 w 419550"/>
              <a:gd name="connsiteY6" fmla="*/ 342090 h 395430"/>
              <a:gd name="connsiteX7" fmla="*/ 46170 w 419550"/>
              <a:gd name="connsiteY7" fmla="*/ 349710 h 395430"/>
              <a:gd name="connsiteX8" fmla="*/ 76650 w 419550"/>
              <a:gd name="connsiteY8" fmla="*/ 380190 h 395430"/>
              <a:gd name="connsiteX9" fmla="*/ 107130 w 419550"/>
              <a:gd name="connsiteY9" fmla="*/ 387810 h 395430"/>
              <a:gd name="connsiteX10" fmla="*/ 129990 w 419550"/>
              <a:gd name="connsiteY10" fmla="*/ 395430 h 395430"/>
              <a:gd name="connsiteX11" fmla="*/ 320490 w 419550"/>
              <a:gd name="connsiteY11" fmla="*/ 387810 h 395430"/>
              <a:gd name="connsiteX12" fmla="*/ 350970 w 419550"/>
              <a:gd name="connsiteY12" fmla="*/ 372570 h 395430"/>
              <a:gd name="connsiteX13" fmla="*/ 366210 w 419550"/>
              <a:gd name="connsiteY13" fmla="*/ 349710 h 395430"/>
              <a:gd name="connsiteX14" fmla="*/ 381450 w 419550"/>
              <a:gd name="connsiteY14" fmla="*/ 296370 h 395430"/>
              <a:gd name="connsiteX15" fmla="*/ 389070 w 419550"/>
              <a:gd name="connsiteY15" fmla="*/ 243030 h 395430"/>
              <a:gd name="connsiteX16" fmla="*/ 404310 w 419550"/>
              <a:gd name="connsiteY16" fmla="*/ 189690 h 395430"/>
              <a:gd name="connsiteX17" fmla="*/ 419550 w 419550"/>
              <a:gd name="connsiteY17" fmla="*/ 159210 h 395430"/>
              <a:gd name="connsiteX18" fmla="*/ 404310 w 419550"/>
              <a:gd name="connsiteY18" fmla="*/ 67770 h 395430"/>
              <a:gd name="connsiteX19" fmla="*/ 366210 w 419550"/>
              <a:gd name="connsiteY19" fmla="*/ 22050 h 395430"/>
              <a:gd name="connsiteX20" fmla="*/ 84270 w 419550"/>
              <a:gd name="connsiteY20" fmla="*/ 6810 h 39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50" h="395430">
                <a:moveTo>
                  <a:pt x="84270" y="6810"/>
                </a:moveTo>
                <a:lnTo>
                  <a:pt x="84270" y="6810"/>
                </a:lnTo>
                <a:cubicBezTo>
                  <a:pt x="74110" y="27130"/>
                  <a:pt x="64669" y="47826"/>
                  <a:pt x="53790" y="67770"/>
                </a:cubicBezTo>
                <a:cubicBezTo>
                  <a:pt x="49405" y="75810"/>
                  <a:pt x="42158" y="82212"/>
                  <a:pt x="38550" y="90630"/>
                </a:cubicBezTo>
                <a:cubicBezTo>
                  <a:pt x="9027" y="159518"/>
                  <a:pt x="53951" y="86579"/>
                  <a:pt x="15690" y="143970"/>
                </a:cubicBezTo>
                <a:cubicBezTo>
                  <a:pt x="2726" y="221751"/>
                  <a:pt x="-7972" y="236747"/>
                  <a:pt x="8070" y="311610"/>
                </a:cubicBezTo>
                <a:cubicBezTo>
                  <a:pt x="10450" y="322717"/>
                  <a:pt x="15278" y="334058"/>
                  <a:pt x="23310" y="342090"/>
                </a:cubicBezTo>
                <a:cubicBezTo>
                  <a:pt x="28990" y="347770"/>
                  <a:pt x="38550" y="347170"/>
                  <a:pt x="46170" y="349710"/>
                </a:cubicBezTo>
                <a:cubicBezTo>
                  <a:pt x="56330" y="359870"/>
                  <a:pt x="64466" y="372575"/>
                  <a:pt x="76650" y="380190"/>
                </a:cubicBezTo>
                <a:cubicBezTo>
                  <a:pt x="85531" y="385741"/>
                  <a:pt x="97060" y="384933"/>
                  <a:pt x="107130" y="387810"/>
                </a:cubicBezTo>
                <a:cubicBezTo>
                  <a:pt x="114853" y="390017"/>
                  <a:pt x="122370" y="392890"/>
                  <a:pt x="129990" y="395430"/>
                </a:cubicBezTo>
                <a:cubicBezTo>
                  <a:pt x="193490" y="392890"/>
                  <a:pt x="257277" y="394349"/>
                  <a:pt x="320490" y="387810"/>
                </a:cubicBezTo>
                <a:cubicBezTo>
                  <a:pt x="331789" y="386641"/>
                  <a:pt x="342244" y="379842"/>
                  <a:pt x="350970" y="372570"/>
                </a:cubicBezTo>
                <a:cubicBezTo>
                  <a:pt x="358005" y="366707"/>
                  <a:pt x="361130" y="357330"/>
                  <a:pt x="366210" y="349710"/>
                </a:cubicBezTo>
                <a:cubicBezTo>
                  <a:pt x="371290" y="331930"/>
                  <a:pt x="377575" y="314451"/>
                  <a:pt x="381450" y="296370"/>
                </a:cubicBezTo>
                <a:cubicBezTo>
                  <a:pt x="385213" y="278808"/>
                  <a:pt x="385857" y="260701"/>
                  <a:pt x="389070" y="243030"/>
                </a:cubicBezTo>
                <a:cubicBezTo>
                  <a:pt x="391105" y="231837"/>
                  <a:pt x="399156" y="201717"/>
                  <a:pt x="404310" y="189690"/>
                </a:cubicBezTo>
                <a:cubicBezTo>
                  <a:pt x="408785" y="179249"/>
                  <a:pt x="414470" y="169370"/>
                  <a:pt x="419550" y="159210"/>
                </a:cubicBezTo>
                <a:cubicBezTo>
                  <a:pt x="417136" y="137481"/>
                  <a:pt x="417076" y="93302"/>
                  <a:pt x="404310" y="67770"/>
                </a:cubicBezTo>
                <a:cubicBezTo>
                  <a:pt x="398108" y="55366"/>
                  <a:pt x="377877" y="28532"/>
                  <a:pt x="366210" y="22050"/>
                </a:cubicBezTo>
                <a:cubicBezTo>
                  <a:pt x="293958" y="-18090"/>
                  <a:pt x="131260" y="9350"/>
                  <a:pt x="84270" y="6810"/>
                </a:cubicBezTo>
                <a:close/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08760" y="4015740"/>
            <a:ext cx="200406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020" y="4398108"/>
            <a:ext cx="2925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Radial functions enumerated with </a:t>
            </a:r>
            <a:r>
              <a:rPr lang="en-US" i="1" dirty="0" smtClean="0">
                <a:latin typeface="+mn-lt"/>
              </a:rPr>
              <a:t>µ </a:t>
            </a:r>
            <a:endParaRPr lang="ru-RU" i="1" dirty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3" idx="19"/>
          </p:cNvCxnSpPr>
          <p:nvPr/>
        </p:nvCxnSpPr>
        <p:spPr>
          <a:xfrm flipH="1">
            <a:off x="4899660" y="3169920"/>
            <a:ext cx="693420" cy="403860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84420" y="4213860"/>
            <a:ext cx="211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      fitting parameters</a:t>
            </a:r>
            <a:endParaRPr lang="ru-RU" dirty="0">
              <a:latin typeface="+mn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23260" y="3482340"/>
            <a:ext cx="1295400" cy="560939"/>
          </a:xfrm>
          <a:custGeom>
            <a:avLst/>
            <a:gdLst>
              <a:gd name="connsiteX0" fmla="*/ 350520 w 1295400"/>
              <a:gd name="connsiteY0" fmla="*/ 22860 h 560939"/>
              <a:gd name="connsiteX1" fmla="*/ 350520 w 1295400"/>
              <a:gd name="connsiteY1" fmla="*/ 22860 h 560939"/>
              <a:gd name="connsiteX2" fmla="*/ 251460 w 1295400"/>
              <a:gd name="connsiteY2" fmla="*/ 60960 h 560939"/>
              <a:gd name="connsiteX3" fmla="*/ 236220 w 1295400"/>
              <a:gd name="connsiteY3" fmla="*/ 83820 h 560939"/>
              <a:gd name="connsiteX4" fmla="*/ 182880 w 1295400"/>
              <a:gd name="connsiteY4" fmla="*/ 121920 h 560939"/>
              <a:gd name="connsiteX5" fmla="*/ 160020 w 1295400"/>
              <a:gd name="connsiteY5" fmla="*/ 152400 h 560939"/>
              <a:gd name="connsiteX6" fmla="*/ 121920 w 1295400"/>
              <a:gd name="connsiteY6" fmla="*/ 160020 h 560939"/>
              <a:gd name="connsiteX7" fmla="*/ 68580 w 1295400"/>
              <a:gd name="connsiteY7" fmla="*/ 190500 h 560939"/>
              <a:gd name="connsiteX8" fmla="*/ 0 w 1295400"/>
              <a:gd name="connsiteY8" fmla="*/ 243840 h 560939"/>
              <a:gd name="connsiteX9" fmla="*/ 15240 w 1295400"/>
              <a:gd name="connsiteY9" fmla="*/ 388620 h 560939"/>
              <a:gd name="connsiteX10" fmla="*/ 53340 w 1295400"/>
              <a:gd name="connsiteY10" fmla="*/ 457200 h 560939"/>
              <a:gd name="connsiteX11" fmla="*/ 76200 w 1295400"/>
              <a:gd name="connsiteY11" fmla="*/ 480060 h 560939"/>
              <a:gd name="connsiteX12" fmla="*/ 99060 w 1295400"/>
              <a:gd name="connsiteY12" fmla="*/ 487680 h 560939"/>
              <a:gd name="connsiteX13" fmla="*/ 167640 w 1295400"/>
              <a:gd name="connsiteY13" fmla="*/ 495300 h 560939"/>
              <a:gd name="connsiteX14" fmla="*/ 335280 w 1295400"/>
              <a:gd name="connsiteY14" fmla="*/ 502920 h 560939"/>
              <a:gd name="connsiteX15" fmla="*/ 914400 w 1295400"/>
              <a:gd name="connsiteY15" fmla="*/ 510540 h 560939"/>
              <a:gd name="connsiteX16" fmla="*/ 937260 w 1295400"/>
              <a:gd name="connsiteY16" fmla="*/ 502920 h 560939"/>
              <a:gd name="connsiteX17" fmla="*/ 1013460 w 1295400"/>
              <a:gd name="connsiteY17" fmla="*/ 487680 h 560939"/>
              <a:gd name="connsiteX18" fmla="*/ 1066800 w 1295400"/>
              <a:gd name="connsiteY18" fmla="*/ 457200 h 560939"/>
              <a:gd name="connsiteX19" fmla="*/ 1097280 w 1295400"/>
              <a:gd name="connsiteY19" fmla="*/ 449580 h 560939"/>
              <a:gd name="connsiteX20" fmla="*/ 1173480 w 1295400"/>
              <a:gd name="connsiteY20" fmla="*/ 426720 h 560939"/>
              <a:gd name="connsiteX21" fmla="*/ 1196340 w 1295400"/>
              <a:gd name="connsiteY21" fmla="*/ 411480 h 560939"/>
              <a:gd name="connsiteX22" fmla="*/ 1242060 w 1295400"/>
              <a:gd name="connsiteY22" fmla="*/ 358140 h 560939"/>
              <a:gd name="connsiteX23" fmla="*/ 1264920 w 1295400"/>
              <a:gd name="connsiteY23" fmla="*/ 342900 h 560939"/>
              <a:gd name="connsiteX24" fmla="*/ 1280160 w 1295400"/>
              <a:gd name="connsiteY24" fmla="*/ 320040 h 560939"/>
              <a:gd name="connsiteX25" fmla="*/ 1295400 w 1295400"/>
              <a:gd name="connsiteY25" fmla="*/ 259080 h 560939"/>
              <a:gd name="connsiteX26" fmla="*/ 1287780 w 1295400"/>
              <a:gd name="connsiteY26" fmla="*/ 137160 h 560939"/>
              <a:gd name="connsiteX27" fmla="*/ 1280160 w 1295400"/>
              <a:gd name="connsiteY27" fmla="*/ 114300 h 560939"/>
              <a:gd name="connsiteX28" fmla="*/ 1234440 w 1295400"/>
              <a:gd name="connsiteY28" fmla="*/ 68580 h 560939"/>
              <a:gd name="connsiteX29" fmla="*/ 1135380 w 1295400"/>
              <a:gd name="connsiteY29" fmla="*/ 45720 h 560939"/>
              <a:gd name="connsiteX30" fmla="*/ 1097280 w 1295400"/>
              <a:gd name="connsiteY30" fmla="*/ 22860 h 560939"/>
              <a:gd name="connsiteX31" fmla="*/ 906780 w 1295400"/>
              <a:gd name="connsiteY31" fmla="*/ 22860 h 560939"/>
              <a:gd name="connsiteX32" fmla="*/ 883920 w 1295400"/>
              <a:gd name="connsiteY32" fmla="*/ 30480 h 560939"/>
              <a:gd name="connsiteX33" fmla="*/ 830580 w 1295400"/>
              <a:gd name="connsiteY33" fmla="*/ 38100 h 560939"/>
              <a:gd name="connsiteX34" fmla="*/ 800100 w 1295400"/>
              <a:gd name="connsiteY34" fmla="*/ 53340 h 560939"/>
              <a:gd name="connsiteX35" fmla="*/ 670560 w 1295400"/>
              <a:gd name="connsiteY35" fmla="*/ 38100 h 560939"/>
              <a:gd name="connsiteX36" fmla="*/ 647700 w 1295400"/>
              <a:gd name="connsiteY36" fmla="*/ 30480 h 560939"/>
              <a:gd name="connsiteX37" fmla="*/ 624840 w 1295400"/>
              <a:gd name="connsiteY37" fmla="*/ 15240 h 560939"/>
              <a:gd name="connsiteX38" fmla="*/ 579120 w 1295400"/>
              <a:gd name="connsiteY38" fmla="*/ 0 h 560939"/>
              <a:gd name="connsiteX39" fmla="*/ 441960 w 1295400"/>
              <a:gd name="connsiteY39" fmla="*/ 7620 h 560939"/>
              <a:gd name="connsiteX40" fmla="*/ 350520 w 1295400"/>
              <a:gd name="connsiteY40" fmla="*/ 22860 h 56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95400" h="560939">
                <a:moveTo>
                  <a:pt x="350520" y="22860"/>
                </a:moveTo>
                <a:lnTo>
                  <a:pt x="350520" y="22860"/>
                </a:lnTo>
                <a:cubicBezTo>
                  <a:pt x="344749" y="24784"/>
                  <a:pt x="268804" y="46506"/>
                  <a:pt x="251460" y="60960"/>
                </a:cubicBezTo>
                <a:cubicBezTo>
                  <a:pt x="244425" y="66823"/>
                  <a:pt x="243255" y="77957"/>
                  <a:pt x="236220" y="83820"/>
                </a:cubicBezTo>
                <a:cubicBezTo>
                  <a:pt x="172264" y="137116"/>
                  <a:pt x="236386" y="59496"/>
                  <a:pt x="182880" y="121920"/>
                </a:cubicBezTo>
                <a:cubicBezTo>
                  <a:pt x="174615" y="131563"/>
                  <a:pt x="170790" y="145669"/>
                  <a:pt x="160020" y="152400"/>
                </a:cubicBezTo>
                <a:cubicBezTo>
                  <a:pt x="149037" y="159264"/>
                  <a:pt x="134620" y="157480"/>
                  <a:pt x="121920" y="160020"/>
                </a:cubicBezTo>
                <a:cubicBezTo>
                  <a:pt x="106150" y="167905"/>
                  <a:pt x="82428" y="178191"/>
                  <a:pt x="68580" y="190500"/>
                </a:cubicBezTo>
                <a:cubicBezTo>
                  <a:pt x="6900" y="245326"/>
                  <a:pt x="47138" y="228127"/>
                  <a:pt x="0" y="243840"/>
                </a:cubicBezTo>
                <a:cubicBezTo>
                  <a:pt x="5641" y="328448"/>
                  <a:pt x="-907" y="332105"/>
                  <a:pt x="15240" y="388620"/>
                </a:cubicBezTo>
                <a:cubicBezTo>
                  <a:pt x="22906" y="415450"/>
                  <a:pt x="31508" y="435368"/>
                  <a:pt x="53340" y="457200"/>
                </a:cubicBezTo>
                <a:cubicBezTo>
                  <a:pt x="60960" y="464820"/>
                  <a:pt x="67234" y="474082"/>
                  <a:pt x="76200" y="480060"/>
                </a:cubicBezTo>
                <a:cubicBezTo>
                  <a:pt x="82883" y="484515"/>
                  <a:pt x="91137" y="486360"/>
                  <a:pt x="99060" y="487680"/>
                </a:cubicBezTo>
                <a:cubicBezTo>
                  <a:pt x="121748" y="491461"/>
                  <a:pt x="144687" y="493819"/>
                  <a:pt x="167640" y="495300"/>
                </a:cubicBezTo>
                <a:cubicBezTo>
                  <a:pt x="223462" y="498901"/>
                  <a:pt x="279400" y="500380"/>
                  <a:pt x="335280" y="502920"/>
                </a:cubicBezTo>
                <a:cubicBezTo>
                  <a:pt x="511925" y="620683"/>
                  <a:pt x="359277" y="525148"/>
                  <a:pt x="914400" y="510540"/>
                </a:cubicBezTo>
                <a:cubicBezTo>
                  <a:pt x="922429" y="510329"/>
                  <a:pt x="929419" y="504662"/>
                  <a:pt x="937260" y="502920"/>
                </a:cubicBezTo>
                <a:cubicBezTo>
                  <a:pt x="958809" y="498131"/>
                  <a:pt x="991377" y="495961"/>
                  <a:pt x="1013460" y="487680"/>
                </a:cubicBezTo>
                <a:cubicBezTo>
                  <a:pt x="1140020" y="440220"/>
                  <a:pt x="963630" y="501416"/>
                  <a:pt x="1066800" y="457200"/>
                </a:cubicBezTo>
                <a:cubicBezTo>
                  <a:pt x="1076426" y="453075"/>
                  <a:pt x="1087120" y="452120"/>
                  <a:pt x="1097280" y="449580"/>
                </a:cubicBezTo>
                <a:cubicBezTo>
                  <a:pt x="1148722" y="415286"/>
                  <a:pt x="1084328" y="453465"/>
                  <a:pt x="1173480" y="426720"/>
                </a:cubicBezTo>
                <a:cubicBezTo>
                  <a:pt x="1182252" y="424088"/>
                  <a:pt x="1189305" y="417343"/>
                  <a:pt x="1196340" y="411480"/>
                </a:cubicBezTo>
                <a:cubicBezTo>
                  <a:pt x="1246108" y="370007"/>
                  <a:pt x="1191607" y="408593"/>
                  <a:pt x="1242060" y="358140"/>
                </a:cubicBezTo>
                <a:cubicBezTo>
                  <a:pt x="1248536" y="351664"/>
                  <a:pt x="1257300" y="347980"/>
                  <a:pt x="1264920" y="342900"/>
                </a:cubicBezTo>
                <a:cubicBezTo>
                  <a:pt x="1270000" y="335280"/>
                  <a:pt x="1277030" y="328647"/>
                  <a:pt x="1280160" y="320040"/>
                </a:cubicBezTo>
                <a:cubicBezTo>
                  <a:pt x="1287318" y="300356"/>
                  <a:pt x="1295400" y="259080"/>
                  <a:pt x="1295400" y="259080"/>
                </a:cubicBezTo>
                <a:cubicBezTo>
                  <a:pt x="1292860" y="218440"/>
                  <a:pt x="1292043" y="177656"/>
                  <a:pt x="1287780" y="137160"/>
                </a:cubicBezTo>
                <a:cubicBezTo>
                  <a:pt x="1286939" y="129172"/>
                  <a:pt x="1285091" y="120640"/>
                  <a:pt x="1280160" y="114300"/>
                </a:cubicBezTo>
                <a:cubicBezTo>
                  <a:pt x="1266928" y="97287"/>
                  <a:pt x="1255349" y="73807"/>
                  <a:pt x="1234440" y="68580"/>
                </a:cubicBezTo>
                <a:cubicBezTo>
                  <a:pt x="1160915" y="50199"/>
                  <a:pt x="1194019" y="57448"/>
                  <a:pt x="1135380" y="45720"/>
                </a:cubicBezTo>
                <a:cubicBezTo>
                  <a:pt x="1122680" y="38100"/>
                  <a:pt x="1111331" y="27544"/>
                  <a:pt x="1097280" y="22860"/>
                </a:cubicBezTo>
                <a:cubicBezTo>
                  <a:pt x="1046938" y="6079"/>
                  <a:pt x="938659" y="21089"/>
                  <a:pt x="906780" y="22860"/>
                </a:cubicBezTo>
                <a:cubicBezTo>
                  <a:pt x="899160" y="25400"/>
                  <a:pt x="891796" y="28905"/>
                  <a:pt x="883920" y="30480"/>
                </a:cubicBezTo>
                <a:cubicBezTo>
                  <a:pt x="866308" y="34002"/>
                  <a:pt x="847908" y="33374"/>
                  <a:pt x="830580" y="38100"/>
                </a:cubicBezTo>
                <a:cubicBezTo>
                  <a:pt x="819621" y="41089"/>
                  <a:pt x="810260" y="48260"/>
                  <a:pt x="800100" y="53340"/>
                </a:cubicBezTo>
                <a:cubicBezTo>
                  <a:pt x="724464" y="47522"/>
                  <a:pt x="722459" y="52928"/>
                  <a:pt x="670560" y="38100"/>
                </a:cubicBezTo>
                <a:cubicBezTo>
                  <a:pt x="662837" y="35893"/>
                  <a:pt x="654884" y="34072"/>
                  <a:pt x="647700" y="30480"/>
                </a:cubicBezTo>
                <a:cubicBezTo>
                  <a:pt x="639509" y="26384"/>
                  <a:pt x="633209" y="18959"/>
                  <a:pt x="624840" y="15240"/>
                </a:cubicBezTo>
                <a:cubicBezTo>
                  <a:pt x="610160" y="8716"/>
                  <a:pt x="579120" y="0"/>
                  <a:pt x="579120" y="0"/>
                </a:cubicBezTo>
                <a:cubicBezTo>
                  <a:pt x="533400" y="2540"/>
                  <a:pt x="487397" y="1940"/>
                  <a:pt x="441960" y="7620"/>
                </a:cubicBezTo>
                <a:cubicBezTo>
                  <a:pt x="287911" y="26876"/>
                  <a:pt x="365760" y="20320"/>
                  <a:pt x="350520" y="228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6690" y="4248150"/>
                <a:ext cx="817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690" y="4248150"/>
                <a:ext cx="817403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4478" r="-6716" b="-3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52962" y="4566940"/>
                <a:ext cx="15132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0≤µ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62" y="4566940"/>
                <a:ext cx="1513235" cy="576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70220" y="2659380"/>
            <a:ext cx="1394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Tensor moments up to rank </a:t>
            </a:r>
            <a:r>
              <a:rPr lang="el-GR" i="1" dirty="0" smtClean="0">
                <a:latin typeface="+mn-lt"/>
              </a:rPr>
              <a:t>ν</a:t>
            </a:r>
            <a:endParaRPr lang="ru-RU" i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7780" y="470916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 </a:t>
            </a:r>
            <a:r>
              <a:rPr lang="en-US" dirty="0" err="1" smtClean="0">
                <a:latin typeface="+mn-lt"/>
              </a:rPr>
              <a:t>hyperparameters</a:t>
            </a:r>
            <a:endParaRPr lang="ru-RU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0460" y="4152900"/>
            <a:ext cx="317754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 noGrp="1"/>
          </p:cNvSpPr>
          <p:nvPr>
            <p:ph type="title"/>
          </p:nvPr>
        </p:nvSpPr>
        <p:spPr>
          <a:xfrm>
            <a:off x="280154" y="131717"/>
            <a:ext cx="5265675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interatomic potentials</a:t>
            </a:r>
            <a:endParaRPr lang="en" dirty="0"/>
          </a:p>
        </p:txBody>
      </p:sp>
      <p:sp>
        <p:nvSpPr>
          <p:cNvPr id="8" name="Shape 73"/>
          <p:cNvSpPr txBox="1">
            <a:spLocks/>
          </p:cNvSpPr>
          <p:nvPr/>
        </p:nvSpPr>
        <p:spPr>
          <a:xfrm>
            <a:off x="257959" y="545590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 tensor potentials – radial functions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085546" y="2781377"/>
            <a:ext cx="3620054" cy="2209800"/>
            <a:chOff x="828675" y="0"/>
            <a:chExt cx="5694973" cy="3198525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828675" y="0"/>
              <a:ext cx="19050" cy="27908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838200" y="2771775"/>
              <a:ext cx="53721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828675" y="390525"/>
              <a:ext cx="5133975" cy="2808000"/>
            </a:xfrm>
            <a:custGeom>
              <a:avLst/>
              <a:gdLst>
                <a:gd name="connsiteX0" fmla="*/ 5133975 w 5133975"/>
                <a:gd name="connsiteY0" fmla="*/ 2378497 h 2793131"/>
                <a:gd name="connsiteX1" fmla="*/ 4724400 w 5133975"/>
                <a:gd name="connsiteY1" fmla="*/ 2378497 h 2793131"/>
                <a:gd name="connsiteX2" fmla="*/ 4257675 w 5133975"/>
                <a:gd name="connsiteY2" fmla="*/ 2378497 h 2793131"/>
                <a:gd name="connsiteX3" fmla="*/ 3152775 w 5133975"/>
                <a:gd name="connsiteY3" fmla="*/ 2721397 h 2793131"/>
                <a:gd name="connsiteX4" fmla="*/ 2152650 w 5133975"/>
                <a:gd name="connsiteY4" fmla="*/ 787822 h 2793131"/>
                <a:gd name="connsiteX5" fmla="*/ 1171575 w 5133975"/>
                <a:gd name="connsiteY5" fmla="*/ 2521372 h 2793131"/>
                <a:gd name="connsiteX6" fmla="*/ 228600 w 5133975"/>
                <a:gd name="connsiteY6" fmla="*/ 149647 h 2793131"/>
                <a:gd name="connsiteX7" fmla="*/ 0 w 5133975"/>
                <a:gd name="connsiteY7" fmla="*/ 235372 h 27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975" h="2793131">
                  <a:moveTo>
                    <a:pt x="5133975" y="2378497"/>
                  </a:moveTo>
                  <a:lnTo>
                    <a:pt x="4724400" y="2378497"/>
                  </a:lnTo>
                  <a:cubicBezTo>
                    <a:pt x="4578350" y="2378497"/>
                    <a:pt x="4519612" y="2321347"/>
                    <a:pt x="4257675" y="2378497"/>
                  </a:cubicBezTo>
                  <a:cubicBezTo>
                    <a:pt x="3995738" y="2435647"/>
                    <a:pt x="3503612" y="2986509"/>
                    <a:pt x="3152775" y="2721397"/>
                  </a:cubicBezTo>
                  <a:cubicBezTo>
                    <a:pt x="2801938" y="2456285"/>
                    <a:pt x="2482850" y="821159"/>
                    <a:pt x="2152650" y="787822"/>
                  </a:cubicBezTo>
                  <a:cubicBezTo>
                    <a:pt x="1822450" y="754484"/>
                    <a:pt x="1492250" y="2627735"/>
                    <a:pt x="1171575" y="2521372"/>
                  </a:cubicBezTo>
                  <a:cubicBezTo>
                    <a:pt x="850900" y="2415009"/>
                    <a:pt x="423862" y="530647"/>
                    <a:pt x="228600" y="149647"/>
                  </a:cubicBezTo>
                  <a:cubicBezTo>
                    <a:pt x="33337" y="-231353"/>
                    <a:pt x="0" y="235372"/>
                    <a:pt x="0" y="23537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875949" y="2213814"/>
                  <a:ext cx="647699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75949" y="2213814"/>
                  <a:ext cx="647699" cy="6096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3419" b="45900"/>
          <a:stretch/>
        </p:blipFill>
        <p:spPr>
          <a:xfrm>
            <a:off x="0" y="2479504"/>
            <a:ext cx="3002280" cy="2663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913" y="1057422"/>
                <a:ext cx="6156960" cy="75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Radial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+mn-lt"/>
                  </a:rPr>
                  <a:t> depend on atomic species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They capture the “orbital configuration” between atomic pairs </a:t>
                </a:r>
                <a:endParaRPr lang="ru-RU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3" y="1057422"/>
                <a:ext cx="6156960" cy="757195"/>
              </a:xfrm>
              <a:prstGeom prst="rect">
                <a:avLst/>
              </a:prstGeom>
              <a:blipFill rotWithShape="0">
                <a:blip r:embed="rId5"/>
                <a:stretch>
                  <a:fillRect l="-198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116833" y="2667752"/>
                <a:ext cx="1096774" cy="326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33" y="2667752"/>
                <a:ext cx="1096774" cy="3263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0" y="4764822"/>
                <a:ext cx="3808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4822"/>
                <a:ext cx="380873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164143" y="3339882"/>
                <a:ext cx="3850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43" y="3339882"/>
                <a:ext cx="385041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2963945" y="4722339"/>
                <a:ext cx="411715" cy="42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945" y="4722339"/>
                <a:ext cx="411715" cy="421161"/>
              </a:xfrm>
              <a:prstGeom prst="rect">
                <a:avLst/>
              </a:prstGeom>
              <a:blipFill rotWithShape="0">
                <a:blip r:embed="rId9"/>
                <a:stretch>
                  <a:fillRect r="-205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6210065" y="4722339"/>
                <a:ext cx="411715" cy="42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0065" y="4722339"/>
                <a:ext cx="411715" cy="421161"/>
              </a:xfrm>
              <a:prstGeom prst="rect">
                <a:avLst/>
              </a:prstGeom>
              <a:blipFill rotWithShape="0">
                <a:blip r:embed="rId10"/>
                <a:stretch>
                  <a:fillRect r="-104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76740" y="2078893"/>
            <a:ext cx="633046" cy="2969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33230" y="2071076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 intense interaction</a:t>
            </a:r>
            <a:endParaRPr lang="ru-RU" dirty="0"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76955" y="2090616"/>
            <a:ext cx="633046" cy="296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33445" y="2082799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 weak interaction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 noGrp="1"/>
          </p:cNvSpPr>
          <p:nvPr>
            <p:ph type="title"/>
          </p:nvPr>
        </p:nvSpPr>
        <p:spPr>
          <a:xfrm>
            <a:off x="280154" y="131717"/>
            <a:ext cx="5265675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interatomic potentials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7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77278" y="1015597"/>
                <a:ext cx="5464046" cy="3922163"/>
              </a:xfrm>
              <a:prstGeom prst="rect">
                <a:avLst/>
              </a:prstGeom>
            </p:spPr>
            <p:txBody>
              <a:bodyPr vert="horz" lIns="68569" tIns="68569" rIns="68569" bIns="68569" rtlCol="0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400" i="1">
                              <a:latin typeface="Cambria Math" panose="02040503050406030204" pitchFamily="18" charset="0"/>
                            </a:rPr>
                            <m:t>µ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𝑛𝑒𝑖𝑔h𝑏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u="sng" dirty="0" smtClean="0"/>
                  <a:t>Examples of tensor moments:</a:t>
                </a:r>
              </a:p>
              <a:p>
                <a:pPr marL="0" indent="0" algn="ctr">
                  <a:buNone/>
                </a:pP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/>
                  <a:t>			</a:t>
                </a:r>
                <a:r>
                  <a:rPr lang="en-US" sz="1400" i="1" dirty="0" smtClean="0"/>
                  <a:t>(rank 0 tensor)</a:t>
                </a:r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400" i="1" dirty="0" smtClean="0">
                    <a:latin typeface="Cambria Math" panose="02040503050406030204" pitchFamily="18" charset="0"/>
                  </a:rPr>
                  <a:t>			</a:t>
                </a:r>
                <a:r>
                  <a:rPr lang="en-US" sz="1400" i="1" dirty="0" smtClean="0"/>
                  <a:t>(rank 1 tensor)</a:t>
                </a:r>
              </a:p>
              <a:p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400" dirty="0" smtClean="0"/>
                  <a:t> 	</a:t>
                </a:r>
                <a:r>
                  <a:rPr lang="en-US" sz="1400" i="1" dirty="0" smtClean="0"/>
                  <a:t>(rank 2 tensor)</a:t>
                </a:r>
              </a:p>
              <a:p>
                <a:pPr marL="0" indent="0" algn="ctr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u="sng" dirty="0" smtClean="0"/>
                  <a:t>Examples </a:t>
                </a:r>
                <a:r>
                  <a:rPr lang="en-US" sz="1400" u="sng" dirty="0"/>
                  <a:t>of </a:t>
                </a:r>
                <a:r>
                  <a:rPr lang="en-US" sz="1400" u="sng" dirty="0" smtClean="0"/>
                  <a:t>basis </a:t>
                </a:r>
                <a:r>
                  <a:rPr lang="en-US" sz="1400" u="sng" dirty="0"/>
                  <a:t>functions</a:t>
                </a:r>
                <a:r>
                  <a:rPr lang="en-US" sz="1400" u="sng" dirty="0" smtClean="0"/>
                  <a:t>:</a:t>
                </a:r>
              </a:p>
              <a:p>
                <a:pPr marL="0" indent="0" algn="ctr">
                  <a:buNone/>
                </a:pPr>
                <a:endParaRPr lang="en-US" sz="1400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400" dirty="0" smtClean="0"/>
                  <a:t>			          </a:t>
                </a:r>
                <a:r>
                  <a:rPr lang="en-US" sz="1400" i="1" dirty="0" smtClean="0"/>
                  <a:t>(</a:t>
                </a:r>
                <a:r>
                  <a:rPr lang="en-US" sz="1400" i="1" dirty="0"/>
                  <a:t>scalar)</a:t>
                </a:r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400" b="0" dirty="0" smtClean="0"/>
                  <a:t>	</a:t>
                </a:r>
                <a:r>
                  <a:rPr lang="en-US" sz="1400" i="1" dirty="0"/>
                  <a:t> </a:t>
                </a:r>
                <a:r>
                  <a:rPr lang="en-US" sz="1400" i="1" dirty="0" smtClean="0"/>
                  <a:t>         (</a:t>
                </a:r>
                <a:r>
                  <a:rPr lang="en-US" sz="1400" i="1" dirty="0"/>
                  <a:t>scalar)</a:t>
                </a:r>
                <a:endParaRPr lang="en-US" sz="1400" b="0" dirty="0" smtClean="0"/>
              </a:p>
              <a:p>
                <a:endParaRPr lang="en-US" sz="1175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2,0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∶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2,0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 dirty="0" smtClean="0"/>
                  <a:t>  </a:t>
                </a:r>
                <a:r>
                  <a:rPr lang="en-US" sz="1400" i="1" dirty="0" smtClean="0"/>
                  <a:t>(scalar)</a:t>
                </a:r>
                <a:endParaRPr lang="ru-RU" sz="1400" i="1" dirty="0"/>
              </a:p>
              <a:p>
                <a:pPr marL="17145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10" name="Shape 7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7278" y="1015597"/>
                <a:ext cx="5464046" cy="3922163"/>
              </a:xfrm>
              <a:prstGeom prst="rect">
                <a:avLst/>
              </a:prstGeom>
              <a:blipFill rotWithShape="0">
                <a:blip r:embed="rId3"/>
                <a:stretch>
                  <a:fillRect l="-669" b="-4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73"/>
          <p:cNvSpPr txBox="1">
            <a:spLocks/>
          </p:cNvSpPr>
          <p:nvPr/>
        </p:nvSpPr>
        <p:spPr>
          <a:xfrm>
            <a:off x="257959" y="545590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 tensor potentials - descriptors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4871" y="1388160"/>
            <a:ext cx="1438218" cy="1194801"/>
            <a:chOff x="8734578" y="1178294"/>
            <a:chExt cx="2384829" cy="2321629"/>
          </a:xfrm>
        </p:grpSpPr>
        <p:grpSp>
          <p:nvGrpSpPr>
            <p:cNvPr id="6" name="Group 5"/>
            <p:cNvGrpSpPr/>
            <p:nvPr/>
          </p:nvGrpSpPr>
          <p:grpSpPr>
            <a:xfrm>
              <a:off x="8770250" y="1318443"/>
              <a:ext cx="2243493" cy="1958580"/>
              <a:chOff x="9110307" y="1117408"/>
              <a:chExt cx="2243493" cy="195858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0396176" y="1624084"/>
                <a:ext cx="723331" cy="3957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0396176" y="1501254"/>
                <a:ext cx="245659" cy="532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10014038" y="1528550"/>
                <a:ext cx="382138" cy="4913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9631901" y="2019869"/>
                <a:ext cx="764275" cy="1485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10218755" y="2033517"/>
                <a:ext cx="177421" cy="5459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28" idx="4"/>
              </p:cNvCxnSpPr>
              <p:nvPr/>
            </p:nvCxnSpPr>
            <p:spPr>
              <a:xfrm>
                <a:off x="10396176" y="2019869"/>
                <a:ext cx="245660" cy="4580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0396176" y="2033517"/>
                <a:ext cx="818865" cy="5595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9468128" y="1540563"/>
                <a:ext cx="928048" cy="5066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1" idx="4"/>
                <a:endCxn id="31" idx="0"/>
              </p:cNvCxnSpPr>
              <p:nvPr/>
            </p:nvCxnSpPr>
            <p:spPr>
              <a:xfrm flipV="1">
                <a:off x="10393115" y="1281179"/>
                <a:ext cx="18222" cy="656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9468128" y="2019869"/>
                <a:ext cx="928048" cy="764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 flipH="1" flipV="1">
                <a:off x="10308170" y="1937983"/>
                <a:ext cx="169892" cy="1916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2" name="Oval 21"/>
              <p:cNvSpPr/>
              <p:nvPr/>
            </p:nvSpPr>
            <p:spPr>
              <a:xfrm flipH="1" flipV="1">
                <a:off x="11217324" y="2540769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3" name="Oval 22"/>
              <p:cNvSpPr/>
              <p:nvPr/>
            </p:nvSpPr>
            <p:spPr>
              <a:xfrm flipH="1" flipV="1">
                <a:off x="11125762" y="1488258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 flipV="1">
                <a:off x="10136869" y="2599899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 flipV="1">
                <a:off x="9331651" y="2755308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 flipV="1">
                <a:off x="9481776" y="2113865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 flipV="1">
                <a:off x="9339617" y="1406372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 flipV="1">
                <a:off x="10573597" y="2477944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 flipV="1">
                <a:off x="9898601" y="1384385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 flipV="1">
                <a:off x="10621365" y="1355668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 flipV="1">
                <a:off x="10343099" y="1117408"/>
                <a:ext cx="136476" cy="1637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10527897" y="1740295"/>
                    <a:ext cx="491104" cy="5980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7897" y="1740295"/>
                    <a:ext cx="491104" cy="59804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9110307" y="1355668"/>
                    <a:ext cx="711087" cy="5980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10307" y="1355668"/>
                    <a:ext cx="711087" cy="5980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9192976" y="2019870"/>
                    <a:ext cx="711087" cy="5980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2976" y="2019870"/>
                    <a:ext cx="711087" cy="5980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9557870" y="2477944"/>
                    <a:ext cx="711087" cy="5980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7870" y="2477944"/>
                    <a:ext cx="711087" cy="5980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al 8"/>
            <p:cNvSpPr/>
            <p:nvPr/>
          </p:nvSpPr>
          <p:spPr>
            <a:xfrm>
              <a:off x="8734578" y="1178294"/>
              <a:ext cx="2384829" cy="23216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84"/>
            </a:p>
          </p:txBody>
        </p:sp>
      </p:grpSp>
      <p:sp>
        <p:nvSpPr>
          <p:cNvPr id="36" name="Right Arrow 35"/>
          <p:cNvSpPr/>
          <p:nvPr/>
        </p:nvSpPr>
        <p:spPr>
          <a:xfrm rot="5400000">
            <a:off x="5302602" y="2765147"/>
            <a:ext cx="345325" cy="18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8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4821" y="4275296"/>
                <a:ext cx="2636519" cy="75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– inertia tensor, invariant to translation, rotation and permutation of equivalent atoms</a:t>
                </a:r>
                <a:endParaRPr lang="ru-RU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1" y="4275296"/>
                <a:ext cx="2636519" cy="757195"/>
              </a:xfrm>
              <a:prstGeom prst="rect">
                <a:avLst/>
              </a:prstGeom>
              <a:blipFill rotWithShape="0">
                <a:blip r:embed="rId8"/>
                <a:stretch>
                  <a:fillRect l="-693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10046" y="896359"/>
                <a:ext cx="2079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– atomic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neighborhood</a:t>
                </a:r>
                <a:endParaRPr lang="ru-RU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46" y="896359"/>
                <a:ext cx="2079374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880" t="-2326" r="-2346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4714860" y="3118521"/>
            <a:ext cx="1570822" cy="1167550"/>
            <a:chOff x="21070174" y="7392573"/>
            <a:chExt cx="2225797" cy="16543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21070174" y="7392573"/>
              <a:ext cx="2225797" cy="165437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84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1360270" y="7872365"/>
              <a:ext cx="1647566" cy="841033"/>
              <a:chOff x="9193933" y="25069027"/>
              <a:chExt cx="1189600" cy="903388"/>
            </a:xfrm>
            <a:grpFill/>
          </p:grpSpPr>
          <p:sp>
            <p:nvSpPr>
              <p:cNvPr id="42" name="Oval 41"/>
              <p:cNvSpPr/>
              <p:nvPr/>
            </p:nvSpPr>
            <p:spPr>
              <a:xfrm flipH="1" flipV="1">
                <a:off x="9932976" y="25269760"/>
                <a:ext cx="105922" cy="1534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84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10080521" y="25069027"/>
                    <a:ext cx="303012" cy="468442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0521" y="25069027"/>
                    <a:ext cx="303012" cy="46844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9193933" y="25475768"/>
                    <a:ext cx="894931" cy="49664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3933" y="25475768"/>
                    <a:ext cx="894931" cy="49664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635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037" y="1366131"/>
            <a:ext cx="4156963" cy="3323099"/>
          </a:xfrm>
          <a:prstGeom prst="rect">
            <a:avLst/>
          </a:prstGeom>
        </p:spPr>
      </p:pic>
      <p:sp>
        <p:nvSpPr>
          <p:cNvPr id="7" name="Shape 73"/>
          <p:cNvSpPr txBox="1">
            <a:spLocks noGrp="1"/>
          </p:cNvSpPr>
          <p:nvPr>
            <p:ph type="title"/>
          </p:nvPr>
        </p:nvSpPr>
        <p:spPr>
          <a:xfrm>
            <a:off x="324488" y="126175"/>
            <a:ext cx="5265675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</a:t>
            </a:r>
            <a:r>
              <a:rPr lang="en-US" dirty="0" smtClean="0"/>
              <a:t>interatomic potentials</a:t>
            </a:r>
            <a:endParaRPr lang="en" dirty="0"/>
          </a:p>
        </p:txBody>
      </p:sp>
      <p:sp>
        <p:nvSpPr>
          <p:cNvPr id="10" name="Shape 74"/>
          <p:cNvSpPr txBox="1">
            <a:spLocks noGrp="1"/>
          </p:cNvSpPr>
          <p:nvPr>
            <p:ph type="body" idx="1"/>
          </p:nvPr>
        </p:nvSpPr>
        <p:spPr>
          <a:xfrm>
            <a:off x="-125047" y="1375505"/>
            <a:ext cx="2757563" cy="2532612"/>
          </a:xfrm>
          <a:prstGeom prst="rect">
            <a:avLst/>
          </a:prstGeom>
          <a:noFill/>
        </p:spPr>
        <p:txBody>
          <a:bodyPr vert="horz" lIns="68569" tIns="68569" rIns="68569" bIns="68569" rtlCol="0" anchor="t" anchorCtr="0">
            <a:noAutofit/>
          </a:bodyPr>
          <a:lstStyle/>
          <a:p>
            <a:pPr marL="457200" indent="-285750"/>
            <a:r>
              <a:rPr lang="en-US" sz="1400" dirty="0" smtClean="0"/>
              <a:t>With ML potentials the error inside training domain is much lower, then outside</a:t>
            </a:r>
          </a:p>
          <a:p>
            <a:pPr marL="457200" indent="-285750"/>
            <a:endParaRPr lang="en-US" sz="1400" dirty="0" smtClean="0"/>
          </a:p>
          <a:p>
            <a:pPr marL="171450" indent="0">
              <a:buNone/>
            </a:pPr>
            <a:endParaRPr lang="en-US" sz="1400" dirty="0"/>
          </a:p>
          <a:p>
            <a:pPr marL="457200" indent="-285750"/>
            <a:r>
              <a:rPr lang="en-US" sz="1400" dirty="0" smtClean="0"/>
              <a:t>AL provides the numerical </a:t>
            </a:r>
            <a:r>
              <a:rPr lang="en-US" sz="1400" dirty="0" smtClean="0">
                <a:solidFill>
                  <a:schemeClr val="accent5"/>
                </a:solidFill>
              </a:rPr>
              <a:t>“measure of extrapolation” </a:t>
            </a:r>
            <a:r>
              <a:rPr lang="en-US" sz="1400" dirty="0" smtClean="0"/>
              <a:t>for a given configuration</a:t>
            </a:r>
          </a:p>
          <a:p>
            <a:pPr marL="457200" indent="-285750"/>
            <a:endParaRPr lang="en-US" sz="1400" dirty="0" smtClean="0"/>
          </a:p>
          <a:p>
            <a:pPr marL="457200" indent="-285750"/>
            <a:endParaRPr lang="en-US" sz="1400" dirty="0"/>
          </a:p>
          <a:p>
            <a:pPr marL="457200" indent="-285750"/>
            <a:r>
              <a:rPr lang="en-US" sz="1400" dirty="0" smtClean="0"/>
              <a:t>AL allows to include only extrapolative configurations in the training set</a:t>
            </a:r>
          </a:p>
          <a:p>
            <a:pPr marL="457200" indent="-285750"/>
            <a:endParaRPr lang="en-US" sz="1400" dirty="0"/>
          </a:p>
          <a:p>
            <a:pPr marL="457200" indent="-285750"/>
            <a:r>
              <a:rPr lang="en-US" sz="1400" dirty="0" smtClean="0"/>
              <a:t>Relies on the </a:t>
            </a:r>
            <a:r>
              <a:rPr lang="en-US" sz="1400" u="sng" dirty="0" err="1" smtClean="0"/>
              <a:t>MaxVol</a:t>
            </a:r>
            <a:r>
              <a:rPr lang="en-US" sz="1400" i="1" dirty="0" smtClean="0"/>
              <a:t> </a:t>
            </a:r>
            <a:r>
              <a:rPr lang="en-US" sz="1400" dirty="0" smtClean="0"/>
              <a:t>algorithm</a:t>
            </a:r>
          </a:p>
        </p:txBody>
      </p:sp>
      <p:sp>
        <p:nvSpPr>
          <p:cNvPr id="8" name="Shape 73"/>
          <p:cNvSpPr txBox="1">
            <a:spLocks/>
          </p:cNvSpPr>
          <p:nvPr/>
        </p:nvSpPr>
        <p:spPr>
          <a:xfrm>
            <a:off x="328298" y="529959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Active Learning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 noGrp="1"/>
          </p:cNvSpPr>
          <p:nvPr>
            <p:ph type="title"/>
          </p:nvPr>
        </p:nvSpPr>
        <p:spPr>
          <a:xfrm>
            <a:off x="285411" y="126175"/>
            <a:ext cx="5265675" cy="5627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en-US" dirty="0"/>
              <a:t>Machine learning interatomic potentials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7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52985" y="1278171"/>
                <a:ext cx="2943985" cy="1390998"/>
              </a:xfrm>
              <a:prstGeom prst="rect">
                <a:avLst/>
              </a:prstGeom>
            </p:spPr>
            <p:txBody>
              <a:bodyPr vert="horz" lIns="68569" tIns="68569" rIns="68569" bIns="68569" rtlCol="0" anchor="t" anchorCtr="0">
                <a:noAutofit/>
              </a:bodyPr>
              <a:lstStyle/>
              <a:p>
                <a:pPr marL="457200" indent="-285750"/>
                <a:r>
                  <a:rPr lang="en-US" sz="1400" dirty="0" smtClean="0"/>
                  <a:t>Each occurring configuration is either:</a:t>
                </a:r>
              </a:p>
              <a:p>
                <a:pPr marL="171450" indent="0">
                  <a:buNone/>
                </a:pPr>
                <a:endParaRPr lang="en-US" sz="1400" dirty="0"/>
              </a:p>
              <a:p>
                <a:pPr marL="457200" indent="-285750"/>
                <a:endParaRPr lang="en-US" sz="1400" dirty="0"/>
              </a:p>
              <a:p>
                <a:pPr marL="714375" lvl="1" indent="-285750">
                  <a:buFont typeface="Wingdings" panose="05000000000000000000" pitchFamily="2" charset="2"/>
                  <a:buChar char="q"/>
                </a:pPr>
                <a:r>
                  <a:rPr lang="en-US" sz="1400" dirty="0" smtClean="0"/>
                  <a:t>Extrapolative, then we </a:t>
                </a:r>
                <a:r>
                  <a:rPr lang="en-US" sz="1400" dirty="0" smtClean="0">
                    <a:solidFill>
                      <a:schemeClr val="accent5"/>
                    </a:solidFill>
                  </a:rPr>
                  <a:t>get a QM data </a:t>
                </a:r>
                <a:r>
                  <a:rPr lang="en-US" sz="1400" dirty="0" smtClean="0"/>
                  <a:t>for it</a:t>
                </a:r>
              </a:p>
              <a:p>
                <a:pPr marL="714375" lvl="1" indent="-285750">
                  <a:buFont typeface="Wingdings" panose="05000000000000000000" pitchFamily="2" charset="2"/>
                  <a:buChar char="q"/>
                </a:pPr>
                <a:endParaRPr lang="en-US" sz="1400" dirty="0" smtClean="0"/>
              </a:p>
              <a:p>
                <a:pPr marL="457200" indent="-285750"/>
                <a:endParaRPr lang="en-US" sz="1400" dirty="0"/>
              </a:p>
              <a:p>
                <a:pPr marL="714375" lvl="1" indent="-285750">
                  <a:buFont typeface="Wingdings" panose="05000000000000000000" pitchFamily="2" charset="2"/>
                  <a:buChar char="q"/>
                </a:pPr>
                <a:r>
                  <a:rPr lang="en-US" sz="1400" dirty="0" smtClean="0"/>
                  <a:t>Interpolative, then we </a:t>
                </a:r>
                <a:r>
                  <a:rPr lang="en-US" sz="1400" dirty="0" smtClean="0">
                    <a:solidFill>
                      <a:schemeClr val="accent5"/>
                    </a:solidFill>
                  </a:rPr>
                  <a:t>provide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1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400" dirty="0" smtClean="0">
                    <a:solidFill>
                      <a:schemeClr val="accent5"/>
                    </a:solidFill>
                  </a:rPr>
                  <a:t>  </a:t>
                </a:r>
                <a:r>
                  <a:rPr lang="en-US" sz="1400" dirty="0" smtClean="0"/>
                  <a:t>for it</a:t>
                </a:r>
              </a:p>
              <a:p>
                <a:pPr marL="171450" indent="0">
                  <a:buNone/>
                </a:pPr>
                <a:endParaRPr lang="en-US" sz="1400" dirty="0"/>
              </a:p>
              <a:p>
                <a:pPr marL="457200" indent="-285750"/>
                <a:endParaRPr lang="en-US" sz="1400" dirty="0"/>
              </a:p>
              <a:p>
                <a:pPr marL="457200" indent="-285750"/>
                <a:endParaRPr lang="en-US" sz="1400" dirty="0"/>
              </a:p>
            </p:txBody>
          </p:sp>
        </mc:Choice>
        <mc:Fallback xmlns="">
          <p:sp>
            <p:nvSpPr>
              <p:cNvPr id="11" name="Shape 7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985" y="1278171"/>
                <a:ext cx="2943985" cy="1390998"/>
              </a:xfrm>
              <a:prstGeom prst="rect">
                <a:avLst/>
              </a:prstGeom>
              <a:blipFill rotWithShape="0">
                <a:blip r:embed="rId3"/>
                <a:stretch>
                  <a:fillRect t="-439" r="-207" b="-50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73"/>
          <p:cNvSpPr txBox="1">
            <a:spLocks/>
          </p:cNvSpPr>
          <p:nvPr/>
        </p:nvSpPr>
        <p:spPr>
          <a:xfrm>
            <a:off x="285952" y="565483"/>
            <a:ext cx="5786753" cy="4730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2400" i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on the fly</a:t>
            </a:r>
            <a:endParaRPr lang="en" sz="2400" i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7" y="1104669"/>
            <a:ext cx="3835025" cy="39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845</Words>
  <Application>Microsoft Office PowerPoint</Application>
  <PresentationFormat>Custom</PresentationFormat>
  <Paragraphs>264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Cambria Math</vt:lpstr>
      <vt:lpstr>Calibri Light</vt:lpstr>
      <vt:lpstr>Castellar</vt:lpstr>
      <vt:lpstr>Calibri</vt:lpstr>
      <vt:lpstr>Times New Roman</vt:lpstr>
      <vt:lpstr>Wingdings</vt:lpstr>
      <vt:lpstr>Office Theme</vt:lpstr>
      <vt:lpstr>Machine learning interatomic potentials for  multicomponent systems</vt:lpstr>
      <vt:lpstr>Motivation</vt:lpstr>
      <vt:lpstr>Machine learning interatomic potentials</vt:lpstr>
      <vt:lpstr>Machine learning interatomic potentials</vt:lpstr>
      <vt:lpstr>Machine learning interatomic potentials</vt:lpstr>
      <vt:lpstr>Machine learning interatomic potentials</vt:lpstr>
      <vt:lpstr>Machine learning interatomic potentials</vt:lpstr>
      <vt:lpstr>Machine learning interatomic potentials</vt:lpstr>
      <vt:lpstr>Machine learning interatomic 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Applications</vt:lpstr>
      <vt:lpstr>Applications</vt:lpstr>
      <vt:lpstr>PowerPoint Presentation</vt:lpstr>
      <vt:lpstr>PowerPoint Presentation</vt:lpstr>
      <vt:lpstr>Summary</vt:lpstr>
      <vt:lpstr>Thanks for attention!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 interatomic potentials for multicomponent alloys</dc:title>
  <dc:creator>Konstantin Gubaev</dc:creator>
  <cp:lastModifiedBy>Konstantin Gubaev</cp:lastModifiedBy>
  <cp:revision>399</cp:revision>
  <dcterms:modified xsi:type="dcterms:W3CDTF">2018-01-25T16:39:43Z</dcterms:modified>
</cp:coreProperties>
</file>