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  <p:sldMasterId id="2147483668" r:id="rId2"/>
  </p:sldMasterIdLst>
  <p:notesMasterIdLst>
    <p:notesMasterId r:id="rId25"/>
  </p:notesMasterIdLst>
  <p:handoutMasterIdLst>
    <p:handoutMasterId r:id="rId26"/>
  </p:handoutMasterIdLst>
  <p:sldIdLst>
    <p:sldId id="669" r:id="rId3"/>
    <p:sldId id="678" r:id="rId4"/>
    <p:sldId id="682" r:id="rId5"/>
    <p:sldId id="680" r:id="rId6"/>
    <p:sldId id="681" r:id="rId7"/>
    <p:sldId id="683" r:id="rId8"/>
    <p:sldId id="684" r:id="rId9"/>
    <p:sldId id="685" r:id="rId10"/>
    <p:sldId id="687" r:id="rId11"/>
    <p:sldId id="686" r:id="rId12"/>
    <p:sldId id="688" r:id="rId13"/>
    <p:sldId id="689" r:id="rId14"/>
    <p:sldId id="699" r:id="rId15"/>
    <p:sldId id="690" r:id="rId16"/>
    <p:sldId id="691" r:id="rId17"/>
    <p:sldId id="692" r:id="rId18"/>
    <p:sldId id="697" r:id="rId19"/>
    <p:sldId id="693" r:id="rId20"/>
    <p:sldId id="696" r:id="rId21"/>
    <p:sldId id="694" r:id="rId22"/>
    <p:sldId id="698" r:id="rId23"/>
    <p:sldId id="695" r:id="rId24"/>
  </p:sldIdLst>
  <p:sldSz cx="9144000" cy="6858000" type="screen4x3"/>
  <p:notesSz cx="9220200" cy="6946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 userDrawn="1">
          <p15:clr>
            <a:srgbClr val="A4A3A4"/>
          </p15:clr>
        </p15:guide>
        <p15:guide id="2" pos="5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99"/>
    <a:srgbClr val="0070C0"/>
    <a:srgbClr val="CBCBCB"/>
    <a:srgbClr val="3333CC"/>
    <a:srgbClr val="FCAF7C"/>
    <a:srgbClr val="96E296"/>
    <a:srgbClr val="FC7C7C"/>
    <a:srgbClr val="3E3EB1"/>
    <a:srgbClr val="FAB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71098" autoAdjust="0"/>
  </p:normalViewPr>
  <p:slideViewPr>
    <p:cSldViewPr snapToGrid="0" snapToObjects="1">
      <p:cViewPr varScale="1">
        <p:scale>
          <a:sx n="110" d="100"/>
          <a:sy n="110" d="100"/>
        </p:scale>
        <p:origin x="60" y="30"/>
      </p:cViewPr>
      <p:guideLst>
        <p:guide orient="horz" pos="1512"/>
        <p:guide pos="55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1089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7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4815044D-E4BB-CA41-A445-1BC98A80CCD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7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37979C3E-D73B-0344-9CC8-D9BB2E889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6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7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906B22E-EC58-E54F-8A68-328E02AEFCF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3375" y="522288"/>
            <a:ext cx="3473450" cy="2605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9778"/>
            <a:ext cx="7376160" cy="31261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7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9B49BC1A-5856-F44F-BDE8-5AECDB4B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31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3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8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29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76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89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5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41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06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31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65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5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26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74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2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6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45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2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83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3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9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7475" y="4761081"/>
            <a:ext cx="9109051" cy="2096920"/>
          </a:xfrm>
          <a:prstGeom prst="rect">
            <a:avLst/>
          </a:prstGeom>
          <a:solidFill>
            <a:srgbClr val="001236"/>
          </a:solidFill>
          <a:ln w="3175">
            <a:solidFill>
              <a:srgbClr val="001746"/>
            </a:solidFill>
            <a:miter/>
          </a:ln>
        </p:spPr>
        <p:txBody>
          <a:bodyPr lIns="40341" tIns="40341" rIns="40341" bIns="40341" anchor="ctr"/>
          <a:lstStyle/>
          <a:p>
            <a:pPr algn="ctr" defTabSz="806823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title" hasCustomPrompt="1"/>
          </p:nvPr>
        </p:nvSpPr>
        <p:spPr>
          <a:xfrm>
            <a:off x="537882" y="1944177"/>
            <a:ext cx="8068236" cy="225092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373">
              <a:lnSpc>
                <a:spcPts val="4500"/>
              </a:lnSpc>
              <a:defRPr sz="4000" b="1" baseline="0">
                <a:solidFill>
                  <a:srgbClr val="FFFFFF"/>
                </a:solidFill>
                <a:latin typeface="Arial"/>
                <a:ea typeface="Aileron SemiBold"/>
                <a:cs typeface="Arial"/>
                <a:sym typeface="Aileron SemiBold"/>
              </a:defRPr>
            </a:lvl1pPr>
          </a:lstStyle>
          <a:p>
            <a:r>
              <a:rPr lang="en-US" altLang="ja-JP" dirty="0"/>
              <a:t>Title Text</a:t>
            </a:r>
            <a:endParaRPr dirty="0"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537882" y="4897863"/>
            <a:ext cx="4639236" cy="169184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b="1" baseline="0">
                <a:solidFill>
                  <a:srgbClr val="FAB20A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 marL="586220" indent="-129020" defTabSz="914373">
              <a:lnSpc>
                <a:spcPts val="1600"/>
              </a:lnSpc>
              <a:spcBef>
                <a:spcPts val="0"/>
              </a:spcBef>
              <a:buFontTx/>
              <a:buChar char="−"/>
              <a:defRPr sz="1200">
                <a:solidFill>
                  <a:srgbClr val="FFFFFF"/>
                </a:solidFill>
              </a:defRPr>
            </a:lvl4pPr>
            <a:lvl5pPr marL="870267" indent="-176530" defTabSz="914373">
              <a:lnSpc>
                <a:spcPts val="1600"/>
              </a:lnSpc>
              <a:spcBef>
                <a:spcPts val="0"/>
              </a:spcBef>
              <a:buFontTx/>
              <a:buChar char="•"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PD-Logo-highres new colors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429282" y="4897864"/>
            <a:ext cx="1206243" cy="1206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NRL_logo_Revers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403411"/>
            <a:ext cx="1207566" cy="8068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8663" y="6189663"/>
            <a:ext cx="2797175" cy="400050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96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7475" y="4761081"/>
            <a:ext cx="9109051" cy="2096920"/>
          </a:xfrm>
          <a:prstGeom prst="rect">
            <a:avLst/>
          </a:prstGeom>
          <a:solidFill>
            <a:srgbClr val="001236"/>
          </a:solidFill>
          <a:ln w="3175">
            <a:solidFill>
              <a:srgbClr val="001746"/>
            </a:solidFill>
            <a:miter/>
          </a:ln>
        </p:spPr>
        <p:txBody>
          <a:bodyPr lIns="40341" tIns="40341" rIns="40341" bIns="40341" anchor="ctr"/>
          <a:lstStyle/>
          <a:p>
            <a:pPr algn="ctr" defTabSz="806823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title" hasCustomPrompt="1"/>
          </p:nvPr>
        </p:nvSpPr>
        <p:spPr>
          <a:xfrm>
            <a:off x="537882" y="1944177"/>
            <a:ext cx="8068236" cy="225092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373">
              <a:lnSpc>
                <a:spcPts val="4500"/>
              </a:lnSpc>
              <a:defRPr sz="4000" b="1" baseline="0">
                <a:solidFill>
                  <a:srgbClr val="FFFFFF"/>
                </a:solidFill>
                <a:latin typeface="Arial"/>
                <a:ea typeface="Aileron SemiBold"/>
                <a:cs typeface="Arial"/>
                <a:sym typeface="Aileron SemiBold"/>
              </a:defRPr>
            </a:lvl1pPr>
          </a:lstStyle>
          <a:p>
            <a:r>
              <a:rPr lang="en-US" altLang="ja-JP" dirty="0"/>
              <a:t>Title Text</a:t>
            </a:r>
            <a:endParaRPr dirty="0"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537882" y="4897863"/>
            <a:ext cx="4639236" cy="169184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b="1" baseline="0">
                <a:solidFill>
                  <a:srgbClr val="FAB20A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 marL="586220" indent="-129020" defTabSz="914373">
              <a:lnSpc>
                <a:spcPts val="1600"/>
              </a:lnSpc>
              <a:spcBef>
                <a:spcPts val="0"/>
              </a:spcBef>
              <a:buFontTx/>
              <a:buChar char="−"/>
              <a:defRPr sz="1200">
                <a:solidFill>
                  <a:srgbClr val="FFFFFF"/>
                </a:solidFill>
              </a:defRPr>
            </a:lvl4pPr>
            <a:lvl5pPr marL="870267" indent="-176530" defTabSz="914373">
              <a:lnSpc>
                <a:spcPts val="1600"/>
              </a:lnSpc>
              <a:spcBef>
                <a:spcPts val="0"/>
              </a:spcBef>
              <a:buFontTx/>
              <a:buChar char="•"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PD-Logo-highres new colors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399875" y="5206420"/>
            <a:ext cx="1206243" cy="1206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NRL_logo_Revers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403411"/>
            <a:ext cx="1207566" cy="8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142"/>
            <a:ext cx="822960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NRL 6.2 New Start Proposal # </a:t>
            </a:r>
            <a:r>
              <a:rPr lang="en-US" dirty="0">
                <a:solidFill>
                  <a:srgbClr val="FFFF00"/>
                </a:solidFill>
              </a:rPr>
              <a:t>67-P089-18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3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142"/>
            <a:ext cx="402336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NRL 6.2 New Start Proposal # </a:t>
            </a:r>
            <a:r>
              <a:rPr lang="en-US" dirty="0">
                <a:solidFill>
                  <a:srgbClr val="FFFF00"/>
                </a:solidFill>
              </a:rPr>
              <a:t>67-P089-18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63440" y="1217142"/>
            <a:ext cx="402336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13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three 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NRL 6.2 New Start Proposal # </a:t>
            </a:r>
            <a:r>
              <a:rPr lang="en-US" dirty="0">
                <a:solidFill>
                  <a:srgbClr val="FFFF00"/>
                </a:solidFill>
              </a:rPr>
              <a:t>67-P089-18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7142"/>
            <a:ext cx="402336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63440" y="1217142"/>
            <a:ext cx="4023360" cy="2382585"/>
          </a:xfrm>
          <a:prstGeom prst="rect">
            <a:avLst/>
          </a:prstGeom>
        </p:spPr>
        <p:txBody>
          <a:bodyPr/>
          <a:lstStyle>
            <a:lvl2pPr marL="554038" indent="-231775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63440" y="3728219"/>
            <a:ext cx="402336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55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four 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NRL 6.2 New Start Proposal # </a:t>
            </a:r>
            <a:r>
              <a:rPr lang="en-US" dirty="0">
                <a:solidFill>
                  <a:srgbClr val="FFFF00"/>
                </a:solidFill>
              </a:rPr>
              <a:t>67-P089-18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63440" y="1217142"/>
            <a:ext cx="402336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63440" y="3728219"/>
            <a:ext cx="402336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57200" y="1217142"/>
            <a:ext cx="402336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57200" y="3728219"/>
            <a:ext cx="402336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09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fou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NRL 6.2 New Start Proposal # </a:t>
            </a:r>
            <a:r>
              <a:rPr lang="en-US" dirty="0">
                <a:solidFill>
                  <a:srgbClr val="FFFF00"/>
                </a:solidFill>
              </a:rPr>
              <a:t>67-P089-18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7142"/>
            <a:ext cx="402336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63440" y="1217143"/>
            <a:ext cx="4023360" cy="1560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63440" y="2891261"/>
            <a:ext cx="4023360" cy="1560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663440" y="4565381"/>
            <a:ext cx="4023360" cy="1560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4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76200" y="76200"/>
            <a:ext cx="8991600" cy="64008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5488"/>
            <a:ext cx="8229600" cy="5650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NRL 6.2 New Start Proposal # </a:t>
            </a:r>
            <a:r>
              <a:rPr lang="en-US" dirty="0">
                <a:solidFill>
                  <a:srgbClr val="FFFF00"/>
                </a:solidFill>
              </a:rPr>
              <a:t>67-P089-18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flipV="1">
            <a:off x="1" y="232882"/>
            <a:ext cx="8183879" cy="0"/>
          </a:xfrm>
          <a:prstGeom prst="line">
            <a:avLst/>
          </a:prstGeom>
          <a:noFill/>
          <a:ln w="38100" cmpd="sng">
            <a:solidFill>
              <a:srgbClr val="1429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729" r="77"/>
          <a:stretch/>
        </p:blipFill>
        <p:spPr>
          <a:xfrm>
            <a:off x="8209814" y="152304"/>
            <a:ext cx="889426" cy="161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dirty="0"/>
              <a:t>Click to edit Master text styles</a:t>
            </a:r>
          </a:p>
          <a:p>
            <a:pPr lvl="1"/>
            <a:r>
              <a:rPr kumimoji="1" lang="en-US" altLang="ja-JP" dirty="0"/>
              <a:t>Second level</a:t>
            </a:r>
          </a:p>
          <a:p>
            <a:pPr lvl="2"/>
            <a:r>
              <a:rPr kumimoji="1" lang="en-US" altLang="ja-JP" dirty="0"/>
              <a:t>Third level</a:t>
            </a:r>
          </a:p>
          <a:p>
            <a:pPr lvl="3"/>
            <a:r>
              <a:rPr kumimoji="1" lang="en-US" altLang="ja-JP" dirty="0"/>
              <a:t>Fourth level</a:t>
            </a:r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A7CE-86A5-7741-9E47-61D57D01654C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93DEE-BA67-C544-BFB2-AE512A1B17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2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333CC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76200" y="76200"/>
            <a:ext cx="8991600" cy="64008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749"/>
            <a:ext cx="7670800" cy="887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474334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AB20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09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7296" y="6474334"/>
            <a:ext cx="3849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AB20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NRL 6.2 New Start Proposal # </a:t>
            </a:r>
            <a:r>
              <a:rPr lang="en-US" dirty="0">
                <a:solidFill>
                  <a:srgbClr val="FFFF00"/>
                </a:solidFill>
              </a:rPr>
              <a:t>67-P089-18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43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AB20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A83DDC34-D481-2744-812B-2FCD98088C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14" y="23151"/>
            <a:ext cx="879225" cy="104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Line 2"/>
          <p:cNvSpPr>
            <a:spLocks noChangeShapeType="1"/>
          </p:cNvSpPr>
          <p:nvPr userDrawn="1"/>
        </p:nvSpPr>
        <p:spPr bwMode="auto">
          <a:xfrm flipV="1">
            <a:off x="0" y="987552"/>
            <a:ext cx="8183879" cy="0"/>
          </a:xfrm>
          <a:prstGeom prst="line">
            <a:avLst/>
          </a:prstGeom>
          <a:noFill/>
          <a:ln w="38100" cmpd="sng">
            <a:solidFill>
              <a:srgbClr val="1429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7142"/>
            <a:ext cx="8229600" cy="4909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81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  <p:sldLayoutId id="2147483678" r:id="rId3"/>
    <p:sldLayoutId id="2147483679" r:id="rId4"/>
    <p:sldLayoutId id="2147483680" r:id="rId5"/>
    <p:sldLayoutId id="2147483672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206375" indent="-206375" algn="l" defTabSz="457200" rtl="0" eaLnBrk="1" latinLnBrk="0" hangingPunct="1">
        <a:spcBef>
          <a:spcPct val="20000"/>
        </a:spcBef>
        <a:buFont typeface="Arial"/>
        <a:buChar char="•"/>
        <a:tabLst/>
        <a:defRPr sz="20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554038" indent="-231775" algn="l" defTabSz="457200" rtl="0" eaLnBrk="1" latinLnBrk="0" hangingPunct="1">
        <a:spcBef>
          <a:spcPct val="20000"/>
        </a:spcBef>
        <a:buFont typeface="Arial"/>
        <a:buChar char="–"/>
        <a:tabLst/>
        <a:defRPr sz="18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830263" indent="-173038" algn="l" defTabSz="457200" rtl="0" eaLnBrk="1" latinLnBrk="0" hangingPunct="1">
        <a:spcBef>
          <a:spcPct val="20000"/>
        </a:spcBef>
        <a:buFont typeface="Arial"/>
        <a:buChar char="•"/>
        <a:tabLst/>
        <a:defRPr sz="18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176338" indent="-287338" algn="l" defTabSz="457200" rtl="0" eaLnBrk="1" latinLnBrk="0" hangingPunct="1">
        <a:spcBef>
          <a:spcPct val="20000"/>
        </a:spcBef>
        <a:buFont typeface="Arial"/>
        <a:buChar char="–"/>
        <a:tabLst/>
        <a:defRPr sz="18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1465263" indent="-230188" algn="l" defTabSz="457200" rtl="0" eaLnBrk="1" latinLnBrk="0" hangingPunct="1">
        <a:spcBef>
          <a:spcPct val="20000"/>
        </a:spcBef>
        <a:buFont typeface="Arial"/>
        <a:buChar char="»"/>
        <a:tabLst/>
        <a:defRPr sz="18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0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png"/><Relationship Id="rId5" Type="http://schemas.openxmlformats.org/officeDocument/2006/relationships/image" Target="../media/image18.jpg"/><Relationship Id="rId10" Type="http://schemas.openxmlformats.org/officeDocument/2006/relationships/image" Target="../media/image57.emf"/><Relationship Id="rId4" Type="http://schemas.openxmlformats.org/officeDocument/2006/relationships/image" Target="../media/image17.jpg"/><Relationship Id="rId9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12" Type="http://schemas.openxmlformats.org/officeDocument/2006/relationships/image" Target="../media/image18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7.jp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" y="1481332"/>
            <a:ext cx="8068236" cy="2250924"/>
          </a:xfrm>
        </p:spPr>
        <p:txBody>
          <a:bodyPr/>
          <a:lstStyle/>
          <a:p>
            <a:r>
              <a:rPr lang="en-US" dirty="0"/>
              <a:t>Electrostatic to Electromagnetic Conversion through Nonlinear Scattering*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"/>
          </p:nvPr>
        </p:nvSpPr>
        <p:spPr>
          <a:xfrm>
            <a:off x="537882" y="4771399"/>
            <a:ext cx="4639236" cy="1691849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AB20A"/>
                </a:solidFill>
              </a:rPr>
              <a:t>Erik Tejero</a:t>
            </a:r>
            <a:endParaRPr lang="en-US" dirty="0">
              <a:solidFill>
                <a:srgbClr val="FAB20A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AB20A"/>
                </a:solidFill>
              </a:rPr>
              <a:t>erik.tejero</a:t>
            </a:r>
            <a:r>
              <a:rPr lang="en-US" sz="1800" dirty="0">
                <a:solidFill>
                  <a:srgbClr val="FAB20A"/>
                </a:solidFill>
              </a:rPr>
              <a:t>@nrl.navy.mil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Plasma Physics Division, Naval Research Laboratory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4366" y="6530767"/>
            <a:ext cx="331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*Work supported by NRL base program</a:t>
            </a:r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 Directly Demonstrates ES Conversion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1A1896-4D97-49F6-BF6D-5BB2CF4AC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65" y="1333045"/>
            <a:ext cx="6453070" cy="3988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789CCF-8644-408E-A887-87F4A8604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65" y="1333045"/>
            <a:ext cx="6453070" cy="3988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B5E4E8-537E-409C-9B83-EE24EB4B9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65" y="1333045"/>
            <a:ext cx="6453070" cy="3988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0149BC-7A01-4857-B34B-E03B8D5AF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65" y="1333045"/>
            <a:ext cx="6453070" cy="39887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BBA88A-F37B-44B5-9E39-C8E7CB2938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65" y="1333045"/>
            <a:ext cx="6453070" cy="39887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492D12-5EA8-46E8-9740-8CD36C872C0A}"/>
              </a:ext>
            </a:extLst>
          </p:cNvPr>
          <p:cNvSpPr/>
          <p:nvPr/>
        </p:nvSpPr>
        <p:spPr>
          <a:xfrm>
            <a:off x="3606798" y="1693330"/>
            <a:ext cx="3581400" cy="2853266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74BB53-2844-4650-B918-AA51FD0E31AA}"/>
              </a:ext>
            </a:extLst>
          </p:cNvPr>
          <p:cNvCxnSpPr/>
          <p:nvPr/>
        </p:nvCxnSpPr>
        <p:spPr>
          <a:xfrm>
            <a:off x="2284309" y="1473199"/>
            <a:ext cx="36576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3E0227-FF32-488A-B9EC-30BDA7410DAB}"/>
              </a:ext>
            </a:extLst>
          </p:cNvPr>
          <p:cNvSpPr txBox="1"/>
          <p:nvPr/>
        </p:nvSpPr>
        <p:spPr>
          <a:xfrm>
            <a:off x="2664227" y="1317786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 MHz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34D6F4-8068-47D1-A7BA-89A7635348B1}"/>
              </a:ext>
            </a:extLst>
          </p:cNvPr>
          <p:cNvSpPr txBox="1"/>
          <p:nvPr/>
        </p:nvSpPr>
        <p:spPr>
          <a:xfrm>
            <a:off x="668851" y="5321754"/>
            <a:ext cx="261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659B"/>
                </a:solidFill>
              </a:rPr>
              <a:t>Pump Wave: </a:t>
            </a:r>
            <a:r>
              <a:rPr lang="en-US" dirty="0">
                <a:solidFill>
                  <a:srgbClr val="18659B"/>
                </a:solidFill>
                <a:sym typeface="Symbol" panose="05050102010706020507" pitchFamily="18" charset="2"/>
              </a:rPr>
              <a:t> ~ 85</a:t>
            </a:r>
            <a:endParaRPr lang="en-US" dirty="0">
              <a:solidFill>
                <a:srgbClr val="18659B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D2ADDA-85C7-428E-A164-F1649239EF3B}"/>
              </a:ext>
            </a:extLst>
          </p:cNvPr>
          <p:cNvCxnSpPr/>
          <p:nvPr/>
        </p:nvCxnSpPr>
        <p:spPr>
          <a:xfrm>
            <a:off x="3904550" y="1473199"/>
            <a:ext cx="36576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5F5ED3F-0F74-4599-A49A-5307BC57BBAD}"/>
              </a:ext>
            </a:extLst>
          </p:cNvPr>
          <p:cNvSpPr txBox="1"/>
          <p:nvPr/>
        </p:nvSpPr>
        <p:spPr>
          <a:xfrm>
            <a:off x="4298414" y="1317786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9.96 MHz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02A58F-60A4-4F8B-8BDB-34E1A3E64061}"/>
              </a:ext>
            </a:extLst>
          </p:cNvPr>
          <p:cNvSpPr txBox="1"/>
          <p:nvPr/>
        </p:nvSpPr>
        <p:spPr>
          <a:xfrm>
            <a:off x="668851" y="5756352"/>
            <a:ext cx="440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659B"/>
                </a:solidFill>
              </a:rPr>
              <a:t>Scattered Waves: </a:t>
            </a:r>
            <a:r>
              <a:rPr lang="en-US" dirty="0">
                <a:solidFill>
                  <a:srgbClr val="18659B"/>
                </a:solidFill>
                <a:sym typeface="Symbol" panose="05050102010706020507" pitchFamily="18" charset="2"/>
              </a:rPr>
              <a:t> ~ 59 and  ~ 84</a:t>
            </a:r>
            <a:endParaRPr lang="en-US" dirty="0">
              <a:solidFill>
                <a:srgbClr val="18659B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ADF96A-F713-4528-BD54-A578A6B89544}"/>
                  </a:ext>
                </a:extLst>
              </p:cNvPr>
              <p:cNvSpPr txBox="1"/>
              <p:nvPr/>
            </p:nvSpPr>
            <p:spPr>
              <a:xfrm>
                <a:off x="6875371" y="5610871"/>
                <a:ext cx="1097545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l-GR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𝑡𝑒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18659B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ADF96A-F713-4528-BD54-A578A6B89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371" y="5610871"/>
                <a:ext cx="1097545" cy="582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BDE0C2C-1913-4266-B80B-220EEF38581B}"/>
              </a:ext>
            </a:extLst>
          </p:cNvPr>
          <p:cNvSpPr txBox="1"/>
          <p:nvPr/>
        </p:nvSpPr>
        <p:spPr>
          <a:xfrm>
            <a:off x="6054922" y="5223394"/>
            <a:ext cx="243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8659B"/>
                </a:solidFill>
              </a:rPr>
              <a:t>NL Landau Resonance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0307FC-AC9C-44E4-A0FE-B2FF3EB2F219}"/>
                  </a:ext>
                </a:extLst>
              </p:cNvPr>
              <p:cNvSpPr txBox="1"/>
              <p:nvPr/>
            </p:nvSpPr>
            <p:spPr>
              <a:xfrm>
                <a:off x="3738415" y="1783162"/>
                <a:ext cx="9792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0307FC-AC9C-44E4-A0FE-B2FF3EB2F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415" y="1783162"/>
                <a:ext cx="979242" cy="276999"/>
              </a:xfrm>
              <a:prstGeom prst="rect">
                <a:avLst/>
              </a:prstGeom>
              <a:blipFill>
                <a:blip r:embed="rId9"/>
                <a:stretch>
                  <a:fillRect l="-4348" r="-434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8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 Scattered Waves Indicate Scattering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C5FABF-1221-4225-8792-4F133FA515D4}"/>
              </a:ext>
            </a:extLst>
          </p:cNvPr>
          <p:cNvSpPr/>
          <p:nvPr/>
        </p:nvSpPr>
        <p:spPr>
          <a:xfrm>
            <a:off x="715844" y="2241664"/>
            <a:ext cx="73152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9DF7771-CE65-451B-963E-3C45D3EEF803}"/>
              </a:ext>
            </a:extLst>
          </p:cNvPr>
          <p:cNvSpPr/>
          <p:nvPr/>
        </p:nvSpPr>
        <p:spPr>
          <a:xfrm flipV="1">
            <a:off x="726294" y="2252114"/>
            <a:ext cx="5806861" cy="71322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F3B0D-0BD4-4B85-9300-3DC2013148ED}"/>
              </a:ext>
            </a:extLst>
          </p:cNvPr>
          <p:cNvGrpSpPr/>
          <p:nvPr/>
        </p:nvGrpSpPr>
        <p:grpSpPr>
          <a:xfrm>
            <a:off x="3994552" y="1251061"/>
            <a:ext cx="2533492" cy="990600"/>
            <a:chOff x="3994552" y="1538939"/>
            <a:chExt cx="2533492" cy="990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7D4F10-5701-448D-9B41-3280BD9E179B}"/>
                </a:ext>
              </a:extLst>
            </p:cNvPr>
            <p:cNvGrpSpPr/>
            <p:nvPr/>
          </p:nvGrpSpPr>
          <p:grpSpPr>
            <a:xfrm>
              <a:off x="3994552" y="2224739"/>
              <a:ext cx="533374" cy="304800"/>
              <a:chOff x="3994552" y="2224739"/>
              <a:chExt cx="533374" cy="304800"/>
            </a:xfrm>
          </p:grpSpPr>
          <p:sp>
            <p:nvSpPr>
              <p:cNvPr id="40" name="Line 94">
                <a:extLst>
                  <a:ext uri="{FF2B5EF4-FFF2-40B4-BE49-F238E27FC236}">
                    <a16:creationId xmlns:a16="http://schemas.microsoft.com/office/drawing/2014/main" id="{84EBE85D-4665-4135-9257-A478B471D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1239" y="2224739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95">
                <a:extLst>
                  <a:ext uri="{FF2B5EF4-FFF2-40B4-BE49-F238E27FC236}">
                    <a16:creationId xmlns:a16="http://schemas.microsoft.com/office/drawing/2014/main" id="{F46C317B-5AD0-4F20-ADBA-D68109382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4552" y="2529539"/>
                <a:ext cx="5333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96">
              <a:extLst>
                <a:ext uri="{FF2B5EF4-FFF2-40B4-BE49-F238E27FC236}">
                  <a16:creationId xmlns:a16="http://schemas.microsoft.com/office/drawing/2014/main" id="{00B43B17-DBBB-4B80-9097-E7EA12CC8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2387" y="2224739"/>
              <a:ext cx="533374" cy="304800"/>
              <a:chOff x="3648" y="2064"/>
              <a:chExt cx="192" cy="192"/>
            </a:xfrm>
          </p:grpSpPr>
          <p:sp>
            <p:nvSpPr>
              <p:cNvPr id="38" name="Line 97">
                <a:extLst>
                  <a:ext uri="{FF2B5EF4-FFF2-40B4-BE49-F238E27FC236}">
                    <a16:creationId xmlns:a16="http://schemas.microsoft.com/office/drawing/2014/main" id="{444C6287-B1F6-4B25-9BFD-E4DBB3643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98">
                <a:extLst>
                  <a:ext uri="{FF2B5EF4-FFF2-40B4-BE49-F238E27FC236}">
                    <a16:creationId xmlns:a16="http://schemas.microsoft.com/office/drawing/2014/main" id="{ECE69DC9-0553-42B9-9AB5-06C355675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25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99">
              <a:extLst>
                <a:ext uri="{FF2B5EF4-FFF2-40B4-BE49-F238E27FC236}">
                  <a16:creationId xmlns:a16="http://schemas.microsoft.com/office/drawing/2014/main" id="{7C639CB0-FC8E-47A0-9F2C-3C4CD13D4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4670" y="2224739"/>
              <a:ext cx="533374" cy="304800"/>
              <a:chOff x="3648" y="2064"/>
              <a:chExt cx="192" cy="192"/>
            </a:xfrm>
          </p:grpSpPr>
          <p:sp>
            <p:nvSpPr>
              <p:cNvPr id="36" name="Line 100">
                <a:extLst>
                  <a:ext uri="{FF2B5EF4-FFF2-40B4-BE49-F238E27FC236}">
                    <a16:creationId xmlns:a16="http://schemas.microsoft.com/office/drawing/2014/main" id="{680A650D-41F6-42ED-BA45-9F1998EB3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01">
                <a:extLst>
                  <a:ext uri="{FF2B5EF4-FFF2-40B4-BE49-F238E27FC236}">
                    <a16:creationId xmlns:a16="http://schemas.microsoft.com/office/drawing/2014/main" id="{0440DEEC-AA69-4BC7-B430-B3179EC36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25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02">
              <a:extLst>
                <a:ext uri="{FF2B5EF4-FFF2-40B4-BE49-F238E27FC236}">
                  <a16:creationId xmlns:a16="http://schemas.microsoft.com/office/drawing/2014/main" id="{E29068C9-5106-4BE2-91E2-D16A9D79B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4681" y="2224739"/>
              <a:ext cx="533374" cy="304800"/>
              <a:chOff x="3648" y="2064"/>
              <a:chExt cx="192" cy="192"/>
            </a:xfrm>
          </p:grpSpPr>
          <p:sp>
            <p:nvSpPr>
              <p:cNvPr id="34" name="Line 103">
                <a:extLst>
                  <a:ext uri="{FF2B5EF4-FFF2-40B4-BE49-F238E27FC236}">
                    <a16:creationId xmlns:a16="http://schemas.microsoft.com/office/drawing/2014/main" id="{7D7B97A5-D573-4128-8D54-E710A783D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04">
                <a:extLst>
                  <a:ext uri="{FF2B5EF4-FFF2-40B4-BE49-F238E27FC236}">
                    <a16:creationId xmlns:a16="http://schemas.microsoft.com/office/drawing/2014/main" id="{A8C11BCD-1533-4266-9F3C-19ADEFB0D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25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Line 105">
              <a:extLst>
                <a:ext uri="{FF2B5EF4-FFF2-40B4-BE49-F238E27FC236}">
                  <a16:creationId xmlns:a16="http://schemas.microsoft.com/office/drawing/2014/main" id="{193B6A57-4015-44E7-96E4-8CFC84A7A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1026" y="1996139"/>
              <a:ext cx="0" cy="228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6">
              <a:extLst>
                <a:ext uri="{FF2B5EF4-FFF2-40B4-BE49-F238E27FC236}">
                  <a16:creationId xmlns:a16="http://schemas.microsoft.com/office/drawing/2014/main" id="{4C274E97-853F-4B65-A1F3-251F161F7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367" y="1996139"/>
              <a:ext cx="13523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7">
              <a:extLst>
                <a:ext uri="{FF2B5EF4-FFF2-40B4-BE49-F238E27FC236}">
                  <a16:creationId xmlns:a16="http://schemas.microsoft.com/office/drawing/2014/main" id="{4C13537E-BC2A-48E4-845B-181B2AC86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1038" y="1996139"/>
              <a:ext cx="0" cy="228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8">
              <a:extLst>
                <a:ext uri="{FF2B5EF4-FFF2-40B4-BE49-F238E27FC236}">
                  <a16:creationId xmlns:a16="http://schemas.microsoft.com/office/drawing/2014/main" id="{D2C360EE-CED1-43E5-B86D-3B6AAC90C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8044" y="2072339"/>
              <a:ext cx="0" cy="228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9">
              <a:extLst>
                <a:ext uri="{FF2B5EF4-FFF2-40B4-BE49-F238E27FC236}">
                  <a16:creationId xmlns:a16="http://schemas.microsoft.com/office/drawing/2014/main" id="{D10E5583-762E-4E05-9117-685551244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2559" y="2072339"/>
              <a:ext cx="13216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10">
              <a:extLst>
                <a:ext uri="{FF2B5EF4-FFF2-40B4-BE49-F238E27FC236}">
                  <a16:creationId xmlns:a16="http://schemas.microsoft.com/office/drawing/2014/main" id="{4E080022-C2CC-40AE-807E-3CDA870DE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0979" y="2072339"/>
              <a:ext cx="0" cy="228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111">
              <a:extLst>
                <a:ext uri="{FF2B5EF4-FFF2-40B4-BE49-F238E27FC236}">
                  <a16:creationId xmlns:a16="http://schemas.microsoft.com/office/drawing/2014/main" id="{4D56A330-7F16-40CE-BBDA-6CAB4374B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5229" y="1538939"/>
              <a:ext cx="304800" cy="304800"/>
              <a:chOff x="3360" y="2592"/>
              <a:chExt cx="192" cy="192"/>
            </a:xfrm>
          </p:grpSpPr>
          <p:sp>
            <p:nvSpPr>
              <p:cNvPr id="30" name="Oval 112">
                <a:extLst>
                  <a:ext uri="{FF2B5EF4-FFF2-40B4-BE49-F238E27FC236}">
                    <a16:creationId xmlns:a16="http://schemas.microsoft.com/office/drawing/2014/main" id="{4BBBF904-0078-44E3-AAAB-2EBF76305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113">
                <a:extLst>
                  <a:ext uri="{FF2B5EF4-FFF2-40B4-BE49-F238E27FC236}">
                    <a16:creationId xmlns:a16="http://schemas.microsoft.com/office/drawing/2014/main" id="{02188552-D66E-4932-A26E-AD9822DBF7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84" y="2661"/>
                <a:ext cx="144" cy="48"/>
                <a:chOff x="3529" y="3192"/>
                <a:chExt cx="180" cy="48"/>
              </a:xfrm>
            </p:grpSpPr>
            <p:sp>
              <p:nvSpPr>
                <p:cNvPr id="32" name="Arc 114">
                  <a:extLst>
                    <a:ext uri="{FF2B5EF4-FFF2-40B4-BE49-F238E27FC236}">
                      <a16:creationId xmlns:a16="http://schemas.microsoft.com/office/drawing/2014/main" id="{3A130CC4-88D7-4EA5-B71F-F23E404C18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3551" y="3170"/>
                  <a:ext cx="48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0837"/>
                    <a:gd name="T2" fmla="*/ 9824 w 21600"/>
                    <a:gd name="T3" fmla="*/ 40837 h 40837"/>
                    <a:gd name="T4" fmla="*/ 0 w 21600"/>
                    <a:gd name="T5" fmla="*/ 21600 h 40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083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715"/>
                        <a:pt x="17051" y="37145"/>
                        <a:pt x="9823" y="40836"/>
                      </a:cubicBezTo>
                    </a:path>
                    <a:path w="21600" h="4083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715"/>
                        <a:pt x="17051" y="37145"/>
                        <a:pt x="9823" y="4083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rc 115">
                  <a:extLst>
                    <a:ext uri="{FF2B5EF4-FFF2-40B4-BE49-F238E27FC236}">
                      <a16:creationId xmlns:a16="http://schemas.microsoft.com/office/drawing/2014/main" id="{2172CE39-6BA9-4376-AA62-064D90431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3642" y="3173"/>
                  <a:ext cx="48" cy="86"/>
                </a:xfrm>
                <a:custGeom>
                  <a:avLst/>
                  <a:gdLst>
                    <a:gd name="G0" fmla="+- 0 0 0"/>
                    <a:gd name="G1" fmla="+- 17044 0 0"/>
                    <a:gd name="G2" fmla="+- 21600 0 0"/>
                    <a:gd name="T0" fmla="*/ 13268 w 21600"/>
                    <a:gd name="T1" fmla="*/ 0 h 38644"/>
                    <a:gd name="T2" fmla="*/ 0 w 21600"/>
                    <a:gd name="T3" fmla="*/ 38644 h 38644"/>
                    <a:gd name="T4" fmla="*/ 0 w 21600"/>
                    <a:gd name="T5" fmla="*/ 17044 h 38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8644" fill="none" extrusionOk="0">
                      <a:moveTo>
                        <a:pt x="13268" y="-1"/>
                      </a:moveTo>
                      <a:cubicBezTo>
                        <a:pt x="18525" y="4092"/>
                        <a:pt x="21600" y="10381"/>
                        <a:pt x="21600" y="17044"/>
                      </a:cubicBezTo>
                      <a:cubicBezTo>
                        <a:pt x="21600" y="28973"/>
                        <a:pt x="11929" y="38643"/>
                        <a:pt x="0" y="38644"/>
                      </a:cubicBezTo>
                    </a:path>
                    <a:path w="21600" h="38644" stroke="0" extrusionOk="0">
                      <a:moveTo>
                        <a:pt x="13268" y="-1"/>
                      </a:moveTo>
                      <a:cubicBezTo>
                        <a:pt x="18525" y="4092"/>
                        <a:pt x="21600" y="10381"/>
                        <a:pt x="21600" y="17044"/>
                      </a:cubicBezTo>
                      <a:cubicBezTo>
                        <a:pt x="21600" y="28973"/>
                        <a:pt x="11929" y="38643"/>
                        <a:pt x="0" y="38644"/>
                      </a:cubicBezTo>
                      <a:lnTo>
                        <a:pt x="0" y="1704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116">
              <a:extLst>
                <a:ext uri="{FF2B5EF4-FFF2-40B4-BE49-F238E27FC236}">
                  <a16:creationId xmlns:a16="http://schemas.microsoft.com/office/drawing/2014/main" id="{F73FA518-E2A6-45B0-92BF-615AF3E1FD2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8224" y="1538939"/>
              <a:ext cx="304800" cy="304800"/>
              <a:chOff x="3360" y="2592"/>
              <a:chExt cx="192" cy="192"/>
            </a:xfrm>
          </p:grpSpPr>
          <p:sp>
            <p:nvSpPr>
              <p:cNvPr id="26" name="Oval 117">
                <a:extLst>
                  <a:ext uri="{FF2B5EF4-FFF2-40B4-BE49-F238E27FC236}">
                    <a16:creationId xmlns:a16="http://schemas.microsoft.com/office/drawing/2014/main" id="{055E5EC3-CF00-4725-B0DB-0F2BCB33B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118">
                <a:extLst>
                  <a:ext uri="{FF2B5EF4-FFF2-40B4-BE49-F238E27FC236}">
                    <a16:creationId xmlns:a16="http://schemas.microsoft.com/office/drawing/2014/main" id="{B405DE4D-681A-4B93-9765-B282F6104E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84" y="2661"/>
                <a:ext cx="144" cy="48"/>
                <a:chOff x="3529" y="3192"/>
                <a:chExt cx="180" cy="48"/>
              </a:xfrm>
            </p:grpSpPr>
            <p:sp>
              <p:nvSpPr>
                <p:cNvPr id="28" name="Arc 119">
                  <a:extLst>
                    <a:ext uri="{FF2B5EF4-FFF2-40B4-BE49-F238E27FC236}">
                      <a16:creationId xmlns:a16="http://schemas.microsoft.com/office/drawing/2014/main" id="{80C335DD-AB69-4C8B-BCB9-849117A1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3551" y="3170"/>
                  <a:ext cx="48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0837"/>
                    <a:gd name="T2" fmla="*/ 9824 w 21600"/>
                    <a:gd name="T3" fmla="*/ 40837 h 40837"/>
                    <a:gd name="T4" fmla="*/ 0 w 21600"/>
                    <a:gd name="T5" fmla="*/ 21600 h 40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083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715"/>
                        <a:pt x="17051" y="37145"/>
                        <a:pt x="9823" y="40836"/>
                      </a:cubicBezTo>
                    </a:path>
                    <a:path w="21600" h="4083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715"/>
                        <a:pt x="17051" y="37145"/>
                        <a:pt x="9823" y="4083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Arc 120">
                  <a:extLst>
                    <a:ext uri="{FF2B5EF4-FFF2-40B4-BE49-F238E27FC236}">
                      <a16:creationId xmlns:a16="http://schemas.microsoft.com/office/drawing/2014/main" id="{1AE84F06-3BD0-4354-B0B1-3EBBBDAD7E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3642" y="3173"/>
                  <a:ext cx="48" cy="86"/>
                </a:xfrm>
                <a:custGeom>
                  <a:avLst/>
                  <a:gdLst>
                    <a:gd name="G0" fmla="+- 0 0 0"/>
                    <a:gd name="G1" fmla="+- 17044 0 0"/>
                    <a:gd name="G2" fmla="+- 21600 0 0"/>
                    <a:gd name="T0" fmla="*/ 13268 w 21600"/>
                    <a:gd name="T1" fmla="*/ 0 h 38644"/>
                    <a:gd name="T2" fmla="*/ 0 w 21600"/>
                    <a:gd name="T3" fmla="*/ 38644 h 38644"/>
                    <a:gd name="T4" fmla="*/ 0 w 21600"/>
                    <a:gd name="T5" fmla="*/ 17044 h 38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8644" fill="none" extrusionOk="0">
                      <a:moveTo>
                        <a:pt x="13268" y="-1"/>
                      </a:moveTo>
                      <a:cubicBezTo>
                        <a:pt x="18525" y="4092"/>
                        <a:pt x="21600" y="10381"/>
                        <a:pt x="21600" y="17044"/>
                      </a:cubicBezTo>
                      <a:cubicBezTo>
                        <a:pt x="21600" y="28973"/>
                        <a:pt x="11929" y="38643"/>
                        <a:pt x="0" y="38644"/>
                      </a:cubicBezTo>
                    </a:path>
                    <a:path w="21600" h="38644" stroke="0" extrusionOk="0">
                      <a:moveTo>
                        <a:pt x="13268" y="-1"/>
                      </a:moveTo>
                      <a:cubicBezTo>
                        <a:pt x="18525" y="4092"/>
                        <a:pt x="21600" y="10381"/>
                        <a:pt x="21600" y="17044"/>
                      </a:cubicBezTo>
                      <a:cubicBezTo>
                        <a:pt x="21600" y="28973"/>
                        <a:pt x="11929" y="38643"/>
                        <a:pt x="0" y="38644"/>
                      </a:cubicBezTo>
                      <a:lnTo>
                        <a:pt x="0" y="1704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Line 121">
              <a:extLst>
                <a:ext uri="{FF2B5EF4-FFF2-40B4-BE49-F238E27FC236}">
                  <a16:creationId xmlns:a16="http://schemas.microsoft.com/office/drawing/2014/main" id="{DA285F19-5B10-468F-A588-DF9DF6CBB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7629" y="1843739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22">
              <a:extLst>
                <a:ext uri="{FF2B5EF4-FFF2-40B4-BE49-F238E27FC236}">
                  <a16:creationId xmlns:a16="http://schemas.microsoft.com/office/drawing/2014/main" id="{41921F54-4D0D-4FC8-8898-06A9A51BD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0624" y="1843739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A61DE3-5FC3-4D10-A772-96656D0B71E7}"/>
              </a:ext>
            </a:extLst>
          </p:cNvPr>
          <p:cNvCxnSpPr/>
          <p:nvPr/>
        </p:nvCxnSpPr>
        <p:spPr>
          <a:xfrm flipV="1">
            <a:off x="2544643" y="2241661"/>
            <a:ext cx="0" cy="182880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FD97DBA-8881-444A-B8ED-543FFEDD8E9C}"/>
              </a:ext>
            </a:extLst>
          </p:cNvPr>
          <p:cNvGrpSpPr/>
          <p:nvPr/>
        </p:nvGrpSpPr>
        <p:grpSpPr>
          <a:xfrm>
            <a:off x="692427" y="2252114"/>
            <a:ext cx="7315200" cy="987549"/>
            <a:chOff x="692427" y="2252114"/>
            <a:chExt cx="7315200" cy="987549"/>
          </a:xfrm>
          <a:solidFill>
            <a:schemeClr val="accent2">
              <a:lumMod val="60000"/>
              <a:lumOff val="40000"/>
              <a:alpha val="75000"/>
            </a:schemeClr>
          </a:solidFill>
        </p:grpSpPr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3017A80-6251-45EE-A36D-29E57D04C120}"/>
                </a:ext>
              </a:extLst>
            </p:cNvPr>
            <p:cNvSpPr/>
            <p:nvPr/>
          </p:nvSpPr>
          <p:spPr>
            <a:xfrm flipH="1" flipV="1">
              <a:off x="692427" y="2965343"/>
              <a:ext cx="7315200" cy="27432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5A3CBAC-03A9-4E9D-99A8-9E1027D5716C}"/>
                </a:ext>
              </a:extLst>
            </p:cNvPr>
            <p:cNvSpPr/>
            <p:nvPr/>
          </p:nvSpPr>
          <p:spPr>
            <a:xfrm>
              <a:off x="726294" y="2252114"/>
              <a:ext cx="7281333" cy="7132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ight Brace 45">
            <a:extLst>
              <a:ext uri="{FF2B5EF4-FFF2-40B4-BE49-F238E27FC236}">
                <a16:creationId xmlns:a16="http://schemas.microsoft.com/office/drawing/2014/main" id="{A04ADF60-22AE-46E3-8526-6B455FD7658E}"/>
              </a:ext>
            </a:extLst>
          </p:cNvPr>
          <p:cNvSpPr/>
          <p:nvPr/>
        </p:nvSpPr>
        <p:spPr>
          <a:xfrm>
            <a:off x="2590800" y="2250131"/>
            <a:ext cx="127000" cy="7680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CD9E97-713A-4DC2-99FE-61E0F4DC5CB1}"/>
              </a:ext>
            </a:extLst>
          </p:cNvPr>
          <p:cNvSpPr txBox="1"/>
          <p:nvPr/>
        </p:nvSpPr>
        <p:spPr>
          <a:xfrm>
            <a:off x="2717800" y="2480290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~ 40 cm</a:t>
            </a:r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0212F8A-CC85-483D-9443-345DBEE06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09" y="3476646"/>
            <a:ext cx="4438043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3BD2DD-9357-4685-A080-4C88D6AAD0E4}"/>
              </a:ext>
            </a:extLst>
          </p:cNvPr>
          <p:cNvCxnSpPr/>
          <p:nvPr/>
        </p:nvCxnSpPr>
        <p:spPr>
          <a:xfrm flipV="1">
            <a:off x="2544643" y="3468179"/>
            <a:ext cx="362699" cy="602285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636C0E1-5B5C-4D2A-81D0-EC045F6AEF14}"/>
              </a:ext>
            </a:extLst>
          </p:cNvPr>
          <p:cNvCxnSpPr/>
          <p:nvPr/>
        </p:nvCxnSpPr>
        <p:spPr>
          <a:xfrm>
            <a:off x="2544643" y="4040781"/>
            <a:ext cx="362699" cy="217059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21FB6A0-69B0-4C34-B886-0D7FDB816C0B}"/>
              </a:ext>
            </a:extLst>
          </p:cNvPr>
          <p:cNvSpPr txBox="1"/>
          <p:nvPr/>
        </p:nvSpPr>
        <p:spPr>
          <a:xfrm>
            <a:off x="3644943" y="4139860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03FF"/>
                </a:solidFill>
              </a:rPr>
              <a:t>k</a:t>
            </a:r>
            <a:r>
              <a:rPr lang="en-US" sz="1200" baseline="-25000" dirty="0">
                <a:solidFill>
                  <a:srgbClr val="0303FF"/>
                </a:solidFill>
                <a:sym typeface="Symbol" panose="05050102010706020507" pitchFamily="18" charset="2"/>
              </a:rPr>
              <a:t></a:t>
            </a:r>
            <a:r>
              <a:rPr lang="en-US" sz="1200" dirty="0">
                <a:solidFill>
                  <a:srgbClr val="0303FF"/>
                </a:solidFill>
                <a:sym typeface="Symbol" panose="05050102010706020507" pitchFamily="18" charset="2"/>
              </a:rPr>
              <a:t> ~ 55 m</a:t>
            </a:r>
            <a:r>
              <a:rPr lang="en-US" sz="1200" baseline="30000" dirty="0">
                <a:solidFill>
                  <a:srgbClr val="0303FF"/>
                </a:solidFill>
                <a:sym typeface="Symbol" panose="05050102010706020507" pitchFamily="18" charset="2"/>
              </a:rPr>
              <a:t>-1</a:t>
            </a:r>
            <a:endParaRPr lang="en-US" sz="1200" baseline="30000" dirty="0">
              <a:solidFill>
                <a:srgbClr val="0303FF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99A1CFD-59F6-44F2-B525-F93108934A34}"/>
              </a:ext>
            </a:extLst>
          </p:cNvPr>
          <p:cNvCxnSpPr>
            <a:stCxn id="51" idx="2"/>
          </p:cNvCxnSpPr>
          <p:nvPr/>
        </p:nvCxnSpPr>
        <p:spPr>
          <a:xfrm>
            <a:off x="4132417" y="4416859"/>
            <a:ext cx="234543" cy="431387"/>
          </a:xfrm>
          <a:prstGeom prst="straightConnector1">
            <a:avLst/>
          </a:prstGeom>
          <a:ln>
            <a:solidFill>
              <a:srgbClr val="0303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807C441-64CA-4BE3-B12E-6A89A21CD4D7}"/>
              </a:ext>
            </a:extLst>
          </p:cNvPr>
          <p:cNvCxnSpPr>
            <a:stCxn id="51" idx="2"/>
          </p:cNvCxnSpPr>
          <p:nvPr/>
        </p:nvCxnSpPr>
        <p:spPr>
          <a:xfrm>
            <a:off x="4132417" y="4416859"/>
            <a:ext cx="624902" cy="508369"/>
          </a:xfrm>
          <a:prstGeom prst="straightConnector1">
            <a:avLst/>
          </a:prstGeom>
          <a:ln>
            <a:solidFill>
              <a:srgbClr val="0303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2F62B5C-9C8E-49C6-9D14-80034A2F46C2}"/>
              </a:ext>
            </a:extLst>
          </p:cNvPr>
          <p:cNvSpPr txBox="1"/>
          <p:nvPr/>
        </p:nvSpPr>
        <p:spPr>
          <a:xfrm>
            <a:off x="6002574" y="5126080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k</a:t>
            </a:r>
            <a:r>
              <a:rPr lang="en-US" sz="12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</a:t>
            </a:r>
            <a:r>
              <a:rPr lang="en-US" sz="1200" dirty="0">
                <a:solidFill>
                  <a:srgbClr val="FF0000"/>
                </a:solidFill>
                <a:sym typeface="Symbol" panose="05050102010706020507" pitchFamily="18" charset="2"/>
              </a:rPr>
              <a:t> ~ 15 m</a:t>
            </a:r>
            <a:r>
              <a:rPr lang="en-US" sz="12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-1</a:t>
            </a:r>
            <a:endParaRPr lang="en-US" sz="1200" baseline="30000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50ECCBA-24ED-4CF7-AE6A-8EBAD594659A}"/>
              </a:ext>
            </a:extLst>
          </p:cNvPr>
          <p:cNvCxnSpPr/>
          <p:nvPr/>
        </p:nvCxnSpPr>
        <p:spPr>
          <a:xfrm flipH="1" flipV="1">
            <a:off x="5776324" y="4758267"/>
            <a:ext cx="713723" cy="367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5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Pulsing the Driver Reveals Generation Details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2AF36E-9843-40B6-9B36-73A83D34B275}"/>
              </a:ext>
            </a:extLst>
          </p:cNvPr>
          <p:cNvGrpSpPr/>
          <p:nvPr/>
        </p:nvGrpSpPr>
        <p:grpSpPr>
          <a:xfrm>
            <a:off x="457199" y="1259457"/>
            <a:ext cx="4572000" cy="3104705"/>
            <a:chOff x="457199" y="1259457"/>
            <a:chExt cx="4572000" cy="31047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601EC2-88F8-434E-8154-C4A02A3A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1538162"/>
              <a:ext cx="4572000" cy="28260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5B0FC4A-CD31-4D3A-A71A-08D9BB9F7F18}"/>
                </a:ext>
              </a:extLst>
            </p:cNvPr>
            <p:cNvCxnSpPr/>
            <p:nvPr/>
          </p:nvCxnSpPr>
          <p:spPr>
            <a:xfrm>
              <a:off x="1155939" y="1538162"/>
              <a:ext cx="5486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26ABD6-868A-4DD5-9347-FB15FADA1FC8}"/>
                </a:ext>
              </a:extLst>
            </p:cNvPr>
            <p:cNvCxnSpPr/>
            <p:nvPr/>
          </p:nvCxnSpPr>
          <p:spPr>
            <a:xfrm>
              <a:off x="4215445" y="1546573"/>
              <a:ext cx="540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3197D1-18DD-47C5-94A9-3B7D432A36B3}"/>
                </a:ext>
              </a:extLst>
            </p:cNvPr>
            <p:cNvCxnSpPr/>
            <p:nvPr/>
          </p:nvCxnSpPr>
          <p:spPr>
            <a:xfrm flipV="1">
              <a:off x="1696521" y="1259457"/>
              <a:ext cx="0" cy="2698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2D52BD-A073-46DB-A60B-96AAF5773068}"/>
                </a:ext>
              </a:extLst>
            </p:cNvPr>
            <p:cNvCxnSpPr/>
            <p:nvPr/>
          </p:nvCxnSpPr>
          <p:spPr>
            <a:xfrm flipV="1">
              <a:off x="4215445" y="1276709"/>
              <a:ext cx="0" cy="2698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0F07DD-09DD-4DC2-ACD1-662155F35056}"/>
                </a:ext>
              </a:extLst>
            </p:cNvPr>
            <p:cNvCxnSpPr/>
            <p:nvPr/>
          </p:nvCxnSpPr>
          <p:spPr>
            <a:xfrm>
              <a:off x="1696521" y="1268083"/>
              <a:ext cx="25328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737E5B-50F5-429A-A0E9-A8BE61E62619}"/>
              </a:ext>
            </a:extLst>
          </p:cNvPr>
          <p:cNvGrpSpPr/>
          <p:nvPr/>
        </p:nvGrpSpPr>
        <p:grpSpPr>
          <a:xfrm>
            <a:off x="5175846" y="3914771"/>
            <a:ext cx="3657600" cy="2335061"/>
            <a:chOff x="5029200" y="1716171"/>
            <a:chExt cx="3657600" cy="23350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B6AC04B-0342-40D1-8BCF-C9A4822B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1790432"/>
              <a:ext cx="3657600" cy="226080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30B57F-30CD-4B43-A9A0-401E687C3685}"/>
                </a:ext>
              </a:extLst>
            </p:cNvPr>
            <p:cNvCxnSpPr/>
            <p:nvPr/>
          </p:nvCxnSpPr>
          <p:spPr>
            <a:xfrm>
              <a:off x="5684808" y="1854671"/>
              <a:ext cx="274320" cy="0"/>
            </a:xfrm>
            <a:prstGeom prst="line">
              <a:avLst/>
            </a:prstGeom>
            <a:ln>
              <a:solidFill>
                <a:srgbClr val="030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E9432-3B74-4DF8-A1D4-025A1C830255}"/>
                </a:ext>
              </a:extLst>
            </p:cNvPr>
            <p:cNvCxnSpPr/>
            <p:nvPr/>
          </p:nvCxnSpPr>
          <p:spPr>
            <a:xfrm>
              <a:off x="6768859" y="1854671"/>
              <a:ext cx="274320" cy="0"/>
            </a:xfrm>
            <a:prstGeom prst="line">
              <a:avLst/>
            </a:prstGeom>
            <a:ln>
              <a:solidFill>
                <a:srgbClr val="007E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122280-A9F5-4147-B9EB-920550F6CA8B}"/>
                </a:ext>
              </a:extLst>
            </p:cNvPr>
            <p:cNvSpPr txBox="1"/>
            <p:nvPr/>
          </p:nvSpPr>
          <p:spPr>
            <a:xfrm>
              <a:off x="5957524" y="1719033"/>
              <a:ext cx="691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303FF"/>
                  </a:solidFill>
                </a:rPr>
                <a:t>10 MHz</a:t>
              </a:r>
              <a:endParaRPr lang="en-US" dirty="0">
                <a:solidFill>
                  <a:srgbClr val="0303F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462177-7A9E-4DDA-84C4-A7F4B6FC3A63}"/>
                </a:ext>
              </a:extLst>
            </p:cNvPr>
            <p:cNvSpPr txBox="1"/>
            <p:nvPr/>
          </p:nvSpPr>
          <p:spPr>
            <a:xfrm>
              <a:off x="7039971" y="1716171"/>
              <a:ext cx="821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E00"/>
                  </a:solidFill>
                </a:rPr>
                <a:t>9.96 MHz</a:t>
              </a:r>
              <a:endParaRPr lang="en-US" dirty="0">
                <a:solidFill>
                  <a:srgbClr val="007E00"/>
                </a:solidFill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4AF9F8E-742A-467F-A7F7-130F93BCF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47" y="1486765"/>
            <a:ext cx="3657600" cy="2260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5FB1AE0-1DA1-46E5-A67F-B2FC533ED67D}"/>
              </a:ext>
            </a:extLst>
          </p:cNvPr>
          <p:cNvGrpSpPr/>
          <p:nvPr/>
        </p:nvGrpSpPr>
        <p:grpSpPr>
          <a:xfrm>
            <a:off x="1523999" y="4450008"/>
            <a:ext cx="2687915" cy="1571930"/>
            <a:chOff x="1523999" y="4450008"/>
            <a:chExt cx="2687915" cy="15719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630010A-C15A-4D9F-8FBC-059073B47E93}"/>
                    </a:ext>
                  </a:extLst>
                </p:cNvPr>
                <p:cNvSpPr txBox="1"/>
                <p:nvPr/>
              </p:nvSpPr>
              <p:spPr>
                <a:xfrm>
                  <a:off x="1523999" y="4891200"/>
                  <a:ext cx="2687915" cy="5329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𝑁𝐿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999" y="4891200"/>
                  <a:ext cx="2687915" cy="5329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7965569-E7C8-4CBB-B277-566E59F0EBA1}"/>
                    </a:ext>
                  </a:extLst>
                </p:cNvPr>
                <p:cNvSpPr txBox="1"/>
                <p:nvPr/>
              </p:nvSpPr>
              <p:spPr>
                <a:xfrm>
                  <a:off x="1741398" y="5496025"/>
                  <a:ext cx="2253116" cy="525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𝑁𝐿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398" y="5496025"/>
                  <a:ext cx="2253116" cy="52591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D78F7D-80DE-4E13-8B47-DBB7159734D1}"/>
                </a:ext>
              </a:extLst>
            </p:cNvPr>
            <p:cNvSpPr txBox="1"/>
            <p:nvPr/>
          </p:nvSpPr>
          <p:spPr>
            <a:xfrm>
              <a:off x="1835252" y="4450008"/>
              <a:ext cx="2255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Predator-Prey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8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Relative Strength of Whistler Wave Nonlinearity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70D31C-BBC2-43B5-9502-1789AD3FE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/>
          <a:stretch/>
        </p:blipFill>
        <p:spPr>
          <a:xfrm>
            <a:off x="4696479" y="1143000"/>
            <a:ext cx="4114800" cy="2424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311AD-CB91-4FBF-8117-A95D3B70C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/>
          <a:stretch/>
        </p:blipFill>
        <p:spPr>
          <a:xfrm>
            <a:off x="301625" y="1133474"/>
            <a:ext cx="4114800" cy="24340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BC83ED-B9B7-4766-9651-9D7E407647C6}"/>
                  </a:ext>
                </a:extLst>
              </p:cNvPr>
              <p:cNvSpPr txBox="1"/>
              <p:nvPr/>
            </p:nvSpPr>
            <p:spPr>
              <a:xfrm>
                <a:off x="6234921" y="1506626"/>
                <a:ext cx="118487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20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200" b="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</a:rPr>
                            <m:t>~4</m:t>
                          </m:r>
                          <m:r>
                            <a:rPr lang="en-US" sz="1200" b="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18659B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BC83ED-B9B7-4766-9651-9D7E40764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921" y="1506626"/>
                <a:ext cx="1184876" cy="184666"/>
              </a:xfrm>
              <a:prstGeom prst="rect">
                <a:avLst/>
              </a:prstGeom>
              <a:blipFill>
                <a:blip r:embed="rId5"/>
                <a:stretch>
                  <a:fillRect l="-4639" t="-160000" b="-2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DDA937-1174-4EBB-9D02-A0BC33D71735}"/>
              </a:ext>
            </a:extLst>
          </p:cNvPr>
          <p:cNvCxnSpPr>
            <a:stCxn id="11" idx="2"/>
          </p:cNvCxnSpPr>
          <p:nvPr/>
        </p:nvCxnSpPr>
        <p:spPr>
          <a:xfrm flipH="1">
            <a:off x="6715125" y="1691292"/>
            <a:ext cx="112234" cy="214356"/>
          </a:xfrm>
          <a:prstGeom prst="straightConnector1">
            <a:avLst/>
          </a:prstGeom>
          <a:ln>
            <a:solidFill>
              <a:srgbClr val="1865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273A72-89E3-4905-9246-6F6E88040012}"/>
                  </a:ext>
                </a:extLst>
              </p:cNvPr>
              <p:cNvSpPr txBox="1"/>
              <p:nvPr/>
            </p:nvSpPr>
            <p:spPr>
              <a:xfrm>
                <a:off x="3771834" y="3960712"/>
                <a:ext cx="1849289" cy="407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d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273A72-89E3-4905-9246-6F6E88040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34" y="3960712"/>
                <a:ext cx="1849289" cy="407227"/>
              </a:xfrm>
              <a:prstGeom prst="rect">
                <a:avLst/>
              </a:prstGeom>
              <a:blipFill>
                <a:blip r:embed="rId6"/>
                <a:stretch>
                  <a:fillRect l="-3630" t="-1493" r="-3300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21CC-9BCD-4C60-AF72-F1D28A999B25}"/>
                  </a:ext>
                </a:extLst>
              </p:cNvPr>
              <p:cNvSpPr txBox="1"/>
              <p:nvPr/>
            </p:nvSpPr>
            <p:spPr>
              <a:xfrm>
                <a:off x="3062827" y="4576818"/>
                <a:ext cx="173598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21CC-9BCD-4C60-AF72-F1D28A999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27" y="4576818"/>
                <a:ext cx="1735988" cy="52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1A9F7CE-85AB-41A1-8CC9-02E67A317243}"/>
              </a:ext>
            </a:extLst>
          </p:cNvPr>
          <p:cNvSpPr txBox="1"/>
          <p:nvPr/>
        </p:nvSpPr>
        <p:spPr>
          <a:xfrm>
            <a:off x="427887" y="3515939"/>
            <a:ext cx="3862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8659B"/>
                </a:solidFill>
              </a:rPr>
              <a:t>Efficiency Dependence on Pump Wave Energy Density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3005FD-7C0B-4FDF-9627-B7643176FF17}"/>
              </a:ext>
            </a:extLst>
          </p:cNvPr>
          <p:cNvSpPr txBox="1"/>
          <p:nvPr/>
        </p:nvSpPr>
        <p:spPr>
          <a:xfrm>
            <a:off x="5425916" y="3515939"/>
            <a:ext cx="2947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8659B"/>
                </a:solidFill>
              </a:rPr>
              <a:t>Efficiency Dependence on Damping Rate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3F8993-7532-4BE2-9F0B-6ECE25300A08}"/>
              </a:ext>
            </a:extLst>
          </p:cNvPr>
          <p:cNvSpPr txBox="1"/>
          <p:nvPr/>
        </p:nvSpPr>
        <p:spPr>
          <a:xfrm>
            <a:off x="623460" y="5442542"/>
            <a:ext cx="7943166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 a full working model, the usual quasilinear picture is incomplete, and NL scattering should be taken into account.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A95F00-2FB3-4B6C-9FF1-D56885234E9B}"/>
              </a:ext>
            </a:extLst>
          </p:cNvPr>
          <p:cNvSpPr/>
          <p:nvPr/>
        </p:nvSpPr>
        <p:spPr>
          <a:xfrm>
            <a:off x="614914" y="6167201"/>
            <a:ext cx="791417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000" dirty="0"/>
              <a:t>Tejero </a:t>
            </a:r>
            <a:r>
              <a:rPr lang="en-US" sz="1000" i="1" dirty="0"/>
              <a:t>et al.</a:t>
            </a:r>
            <a:r>
              <a:rPr lang="en-US" sz="1000" dirty="0"/>
              <a:t>, </a:t>
            </a:r>
            <a:r>
              <a:rPr lang="en-US" sz="1000" i="1" dirty="0"/>
              <a:t>Phys. Plasmas</a:t>
            </a:r>
            <a:r>
              <a:rPr lang="en-US" sz="1000" dirty="0"/>
              <a:t>,</a:t>
            </a:r>
            <a:r>
              <a:rPr lang="en-US" sz="1000" i="1" dirty="0"/>
              <a:t> </a:t>
            </a:r>
            <a:r>
              <a:rPr lang="en-US" sz="1000" b="1" dirty="0"/>
              <a:t>23</a:t>
            </a:r>
            <a:r>
              <a:rPr lang="en-US" sz="1000" dirty="0"/>
              <a:t>, 055707 (2016)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D7EF19-E015-4741-8E5A-5C5AC48DCB1C}"/>
              </a:ext>
            </a:extLst>
          </p:cNvPr>
          <p:cNvSpPr/>
          <p:nvPr/>
        </p:nvSpPr>
        <p:spPr>
          <a:xfrm>
            <a:off x="4798032" y="4543463"/>
            <a:ext cx="1645920" cy="640080"/>
          </a:xfrm>
          <a:prstGeom prst="rect">
            <a:avLst/>
          </a:prstGeom>
          <a:noFill/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0C1F79-112A-4CE8-B876-9A634C06880C}"/>
                  </a:ext>
                </a:extLst>
              </p:cNvPr>
              <p:cNvSpPr txBox="1"/>
              <p:nvPr/>
            </p:nvSpPr>
            <p:spPr>
              <a:xfrm>
                <a:off x="3062827" y="4576817"/>
                <a:ext cx="335104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0C1F79-112A-4CE8-B876-9A634C068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27" y="4576817"/>
                <a:ext cx="3351046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4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Three-Wave Decay Provides Contrast to NL Scattering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E84C3-BF6F-40EE-A642-4CC46838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" y="1315669"/>
            <a:ext cx="4343400" cy="2689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41ACF-87F2-421F-A33B-7D3C3C822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8" y="1303855"/>
            <a:ext cx="4343400" cy="2713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B053AF-24CD-499D-BCDB-A8DF41D8601B}"/>
              </a:ext>
            </a:extLst>
          </p:cNvPr>
          <p:cNvSpPr txBox="1"/>
          <p:nvPr/>
        </p:nvSpPr>
        <p:spPr>
          <a:xfrm>
            <a:off x="444704" y="4403831"/>
            <a:ext cx="400667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659B"/>
                </a:solidFill>
              </a:rPr>
              <a:t>Spectra show simultaneous three-wave</a:t>
            </a:r>
          </a:p>
          <a:p>
            <a:pPr>
              <a:spcAft>
                <a:spcPts val="2400"/>
              </a:spcAft>
              <a:buClr>
                <a:srgbClr val="FFC000"/>
              </a:buClr>
            </a:pPr>
            <a:r>
              <a:rPr lang="en-US" sz="1600" dirty="0">
                <a:solidFill>
                  <a:srgbClr val="18659B"/>
                </a:solidFill>
              </a:rPr>
              <a:t>     decay and NL scattering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659B"/>
                </a:solidFill>
              </a:rPr>
              <a:t>Three-wave matching conditions more</a:t>
            </a:r>
          </a:p>
          <a:p>
            <a:pPr>
              <a:buClr>
                <a:srgbClr val="FFC000"/>
              </a:buClr>
            </a:pPr>
            <a:r>
              <a:rPr lang="en-US" sz="1600" dirty="0">
                <a:solidFill>
                  <a:srgbClr val="18659B"/>
                </a:solidFill>
              </a:rPr>
              <a:t>     stringent than NL scattering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DE6AD-BD03-420D-97A3-9E2F5980843D}"/>
              </a:ext>
            </a:extLst>
          </p:cNvPr>
          <p:cNvSpPr txBox="1"/>
          <p:nvPr/>
        </p:nvSpPr>
        <p:spPr>
          <a:xfrm>
            <a:off x="5004470" y="4403831"/>
            <a:ext cx="379379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659B"/>
                </a:solidFill>
              </a:rPr>
              <a:t>Sideband amplitude depends linearly</a:t>
            </a:r>
          </a:p>
          <a:p>
            <a:pPr>
              <a:spcAft>
                <a:spcPts val="2400"/>
              </a:spcAft>
              <a:buClr>
                <a:srgbClr val="FFC000"/>
              </a:buClr>
            </a:pPr>
            <a:r>
              <a:rPr lang="en-US" sz="1600" dirty="0">
                <a:solidFill>
                  <a:srgbClr val="18659B"/>
                </a:solidFill>
              </a:rPr>
              <a:t>     on pump wave amplitude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659B"/>
                </a:solidFill>
              </a:rPr>
              <a:t>Threshold lower than NL Scattering</a:t>
            </a:r>
          </a:p>
          <a:p>
            <a:pPr>
              <a:buClr>
                <a:srgbClr val="FFC000"/>
              </a:buClr>
            </a:pPr>
            <a:r>
              <a:rPr lang="en-US" sz="1600" dirty="0">
                <a:solidFill>
                  <a:srgbClr val="18659B"/>
                </a:solidFill>
                <a:sym typeface="Symbol" panose="05050102010706020507" pitchFamily="18" charset="2"/>
              </a:rPr>
              <a:t>     B/B</a:t>
            </a:r>
            <a:r>
              <a:rPr lang="en-US" sz="1600" baseline="-25000" dirty="0">
                <a:solidFill>
                  <a:srgbClr val="18659B"/>
                </a:solidFill>
                <a:sym typeface="Symbol" panose="05050102010706020507" pitchFamily="18" charset="2"/>
              </a:rPr>
              <a:t>0</a:t>
            </a:r>
            <a:r>
              <a:rPr lang="en-US" sz="1600" dirty="0">
                <a:solidFill>
                  <a:srgbClr val="18659B"/>
                </a:solidFill>
                <a:sym typeface="Symbol" panose="05050102010706020507" pitchFamily="18" charset="2"/>
              </a:rPr>
              <a:t> ~ 710</a:t>
            </a:r>
            <a:r>
              <a:rPr lang="en-US" sz="1600" baseline="30000" dirty="0">
                <a:solidFill>
                  <a:srgbClr val="18659B"/>
                </a:solidFill>
                <a:sym typeface="Symbol" panose="05050102010706020507" pitchFamily="18" charset="2"/>
              </a:rPr>
              <a:t>-7</a:t>
            </a:r>
            <a:endParaRPr lang="en-US" sz="1600" dirty="0">
              <a:solidFill>
                <a:srgbClr val="186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37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Bicoherence Illustrates Satisfied Matching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83CEE7-CBF2-4408-8CC8-575FA2842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0" y="2755710"/>
            <a:ext cx="4572000" cy="2826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11B54F-1B3D-4291-89F7-40B2F8C1AE47}"/>
                  </a:ext>
                </a:extLst>
              </p:cNvPr>
              <p:cNvSpPr txBox="1"/>
              <p:nvPr/>
            </p:nvSpPr>
            <p:spPr>
              <a:xfrm>
                <a:off x="456099" y="1454186"/>
                <a:ext cx="4217886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11B54F-1B3D-4291-89F7-40B2F8C1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99" y="1454186"/>
                <a:ext cx="4217886" cy="604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AB38958-920D-4A04-956A-4FC88AE0D2BD}"/>
              </a:ext>
            </a:extLst>
          </p:cNvPr>
          <p:cNvSpPr txBox="1"/>
          <p:nvPr/>
        </p:nvSpPr>
        <p:spPr>
          <a:xfrm>
            <a:off x="2040347" y="2471421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= 190 kHz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D69AF-C0F5-4E93-979B-2569E9B76657}"/>
              </a:ext>
            </a:extLst>
          </p:cNvPr>
          <p:cNvGrpSpPr/>
          <p:nvPr/>
        </p:nvGrpSpPr>
        <p:grpSpPr>
          <a:xfrm>
            <a:off x="3645434" y="2883840"/>
            <a:ext cx="282450" cy="350838"/>
            <a:chOff x="3709115" y="2756835"/>
            <a:chExt cx="282450" cy="350838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25C3C20-93D4-410E-B9FD-05FE02A38230}"/>
                </a:ext>
              </a:extLst>
            </p:cNvPr>
            <p:cNvCxnSpPr/>
            <p:nvPr/>
          </p:nvCxnSpPr>
          <p:spPr>
            <a:xfrm flipH="1">
              <a:off x="3760631" y="2833353"/>
              <a:ext cx="0" cy="274320"/>
            </a:xfrm>
            <a:prstGeom prst="straightConnector1">
              <a:avLst/>
            </a:prstGeom>
            <a:ln>
              <a:solidFill>
                <a:srgbClr val="FCD63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C45357-049D-4815-8D18-AFB2F00479B5}"/>
                </a:ext>
              </a:extLst>
            </p:cNvPr>
            <p:cNvSpPr txBox="1"/>
            <p:nvPr/>
          </p:nvSpPr>
          <p:spPr>
            <a:xfrm>
              <a:off x="3709115" y="275683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C000"/>
                  </a:solidFill>
                </a:rPr>
                <a:t>1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938194C-EEF9-47E4-B728-E0983CB5ADA4}"/>
              </a:ext>
            </a:extLst>
          </p:cNvPr>
          <p:cNvSpPr txBox="1"/>
          <p:nvPr/>
        </p:nvSpPr>
        <p:spPr>
          <a:xfrm>
            <a:off x="4975866" y="1300822"/>
            <a:ext cx="36809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en-US" sz="1600" dirty="0">
                <a:solidFill>
                  <a:srgbClr val="FFC000"/>
                </a:solidFill>
              </a:rPr>
              <a:t>1)</a:t>
            </a:r>
            <a:r>
              <a:rPr lang="en-US" sz="1600" dirty="0">
                <a:solidFill>
                  <a:srgbClr val="18659B"/>
                </a:solidFill>
              </a:rPr>
              <a:t> Decay of Pump into</a:t>
            </a:r>
          </a:p>
          <a:p>
            <a:pPr>
              <a:buClr>
                <a:srgbClr val="FFC000"/>
              </a:buClr>
            </a:pPr>
            <a:r>
              <a:rPr lang="en-US" sz="1600" i="1" dirty="0">
                <a:solidFill>
                  <a:srgbClr val="18659B"/>
                </a:solidFill>
              </a:rPr>
              <a:t>    f</a:t>
            </a:r>
            <a:r>
              <a:rPr lang="en-US" sz="1600" baseline="-25000" dirty="0">
                <a:solidFill>
                  <a:srgbClr val="18659B"/>
                </a:solidFill>
              </a:rPr>
              <a:t>1</a:t>
            </a:r>
            <a:r>
              <a:rPr lang="en-US" sz="1600" dirty="0">
                <a:solidFill>
                  <a:srgbClr val="18659B"/>
                </a:solidFill>
              </a:rPr>
              <a:t>: Perpendicularly Propagating </a:t>
            </a:r>
          </a:p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en-US" sz="1600" dirty="0">
                <a:solidFill>
                  <a:srgbClr val="18659B"/>
                </a:solidFill>
              </a:rPr>
              <a:t>	    </a:t>
            </a:r>
            <a:r>
              <a:rPr lang="en-US" sz="1600" dirty="0" err="1">
                <a:solidFill>
                  <a:srgbClr val="18659B"/>
                </a:solidFill>
              </a:rPr>
              <a:t>Magnetosonic</a:t>
            </a:r>
            <a:r>
              <a:rPr lang="en-US" sz="1600" dirty="0">
                <a:solidFill>
                  <a:srgbClr val="18659B"/>
                </a:solidFill>
              </a:rPr>
              <a:t> Wave</a:t>
            </a:r>
          </a:p>
          <a:p>
            <a:pPr>
              <a:buClr>
                <a:srgbClr val="FFC000"/>
              </a:buClr>
            </a:pPr>
            <a:r>
              <a:rPr lang="en-US" sz="1600" dirty="0">
                <a:solidFill>
                  <a:srgbClr val="18659B"/>
                </a:solidFill>
              </a:rPr>
              <a:t>    </a:t>
            </a:r>
            <a:r>
              <a:rPr lang="en-US" sz="1600" i="1" dirty="0">
                <a:solidFill>
                  <a:srgbClr val="18659B"/>
                </a:solidFill>
              </a:rPr>
              <a:t>f</a:t>
            </a:r>
            <a:r>
              <a:rPr lang="en-US" sz="1600" baseline="-25000" dirty="0">
                <a:solidFill>
                  <a:srgbClr val="18659B"/>
                </a:solidFill>
              </a:rPr>
              <a:t>2</a:t>
            </a:r>
            <a:r>
              <a:rPr lang="en-US" sz="1600" dirty="0">
                <a:solidFill>
                  <a:srgbClr val="18659B"/>
                </a:solidFill>
              </a:rPr>
              <a:t>: More Electrostatic Whistler Wave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F1B30-158C-420A-9865-2415EA281ABF}"/>
              </a:ext>
            </a:extLst>
          </p:cNvPr>
          <p:cNvSpPr txBox="1"/>
          <p:nvPr/>
        </p:nvSpPr>
        <p:spPr>
          <a:xfrm>
            <a:off x="4975866" y="2976860"/>
            <a:ext cx="36809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en-US" sz="1600" dirty="0">
                <a:solidFill>
                  <a:srgbClr val="FFC000"/>
                </a:solidFill>
              </a:rPr>
              <a:t>2)</a:t>
            </a:r>
            <a:r>
              <a:rPr lang="en-US" sz="1600" dirty="0">
                <a:solidFill>
                  <a:srgbClr val="18659B"/>
                </a:solidFill>
              </a:rPr>
              <a:t> Decay of Lower Sideband into</a:t>
            </a:r>
          </a:p>
          <a:p>
            <a:pPr>
              <a:buClr>
                <a:srgbClr val="FFC000"/>
              </a:buClr>
            </a:pPr>
            <a:r>
              <a:rPr lang="en-US" sz="1600" i="1" dirty="0">
                <a:solidFill>
                  <a:srgbClr val="18659B"/>
                </a:solidFill>
              </a:rPr>
              <a:t>    f</a:t>
            </a:r>
            <a:r>
              <a:rPr lang="en-US" sz="1600" baseline="-25000" dirty="0">
                <a:solidFill>
                  <a:srgbClr val="18659B"/>
                </a:solidFill>
              </a:rPr>
              <a:t>1</a:t>
            </a:r>
            <a:r>
              <a:rPr lang="en-US" sz="1600" dirty="0">
                <a:solidFill>
                  <a:srgbClr val="18659B"/>
                </a:solidFill>
              </a:rPr>
              <a:t>: Perpendicularly Propagating </a:t>
            </a:r>
          </a:p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en-US" sz="1600" dirty="0">
                <a:solidFill>
                  <a:srgbClr val="18659B"/>
                </a:solidFill>
              </a:rPr>
              <a:t>	    </a:t>
            </a:r>
            <a:r>
              <a:rPr lang="en-US" sz="1600" dirty="0" err="1">
                <a:solidFill>
                  <a:srgbClr val="18659B"/>
                </a:solidFill>
              </a:rPr>
              <a:t>Magnetosonic</a:t>
            </a:r>
            <a:r>
              <a:rPr lang="en-US" sz="1600" dirty="0">
                <a:solidFill>
                  <a:srgbClr val="18659B"/>
                </a:solidFill>
              </a:rPr>
              <a:t> Wave</a:t>
            </a:r>
          </a:p>
          <a:p>
            <a:pPr>
              <a:buClr>
                <a:srgbClr val="FFC000"/>
              </a:buClr>
            </a:pPr>
            <a:r>
              <a:rPr lang="en-US" sz="1600" dirty="0">
                <a:solidFill>
                  <a:srgbClr val="18659B"/>
                </a:solidFill>
              </a:rPr>
              <a:t>    </a:t>
            </a:r>
            <a:r>
              <a:rPr lang="en-US" sz="1600" i="1" dirty="0">
                <a:solidFill>
                  <a:srgbClr val="18659B"/>
                </a:solidFill>
              </a:rPr>
              <a:t>f</a:t>
            </a:r>
            <a:r>
              <a:rPr lang="en-US" sz="1600" baseline="-25000" dirty="0">
                <a:solidFill>
                  <a:srgbClr val="18659B"/>
                </a:solidFill>
              </a:rPr>
              <a:t>2</a:t>
            </a:r>
            <a:r>
              <a:rPr lang="en-US" sz="1600" dirty="0">
                <a:solidFill>
                  <a:srgbClr val="18659B"/>
                </a:solidFill>
              </a:rPr>
              <a:t>: More Electrostatic Whistler Wave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93FB25-F853-41CF-B2B9-EEBC12B2E070}"/>
              </a:ext>
            </a:extLst>
          </p:cNvPr>
          <p:cNvGrpSpPr/>
          <p:nvPr/>
        </p:nvGrpSpPr>
        <p:grpSpPr>
          <a:xfrm>
            <a:off x="3452693" y="3151555"/>
            <a:ext cx="282450" cy="350838"/>
            <a:chOff x="3709115" y="2756835"/>
            <a:chExt cx="282450" cy="35083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76E9526-560F-4D05-8CEA-BAA719E3672D}"/>
                </a:ext>
              </a:extLst>
            </p:cNvPr>
            <p:cNvCxnSpPr/>
            <p:nvPr/>
          </p:nvCxnSpPr>
          <p:spPr>
            <a:xfrm flipH="1">
              <a:off x="3760631" y="2833353"/>
              <a:ext cx="0" cy="274320"/>
            </a:xfrm>
            <a:prstGeom prst="straightConnector1">
              <a:avLst/>
            </a:prstGeom>
            <a:ln>
              <a:solidFill>
                <a:srgbClr val="FCD63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81E25B-B60B-4E3C-85C7-2F9220C958E3}"/>
                </a:ext>
              </a:extLst>
            </p:cNvPr>
            <p:cNvSpPr txBox="1"/>
            <p:nvPr/>
          </p:nvSpPr>
          <p:spPr>
            <a:xfrm>
              <a:off x="3709115" y="275683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C000"/>
                  </a:solidFill>
                </a:rPr>
                <a:t>2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7A3084-4F38-4650-8498-3F359A6ADE57}"/>
              </a:ext>
            </a:extLst>
          </p:cNvPr>
          <p:cNvGrpSpPr/>
          <p:nvPr/>
        </p:nvGrpSpPr>
        <p:grpSpPr>
          <a:xfrm>
            <a:off x="3809340" y="3467020"/>
            <a:ext cx="282450" cy="350838"/>
            <a:chOff x="3709115" y="2756835"/>
            <a:chExt cx="282450" cy="35083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9A612E4-183F-4D29-97D8-81E10A586A49}"/>
                </a:ext>
              </a:extLst>
            </p:cNvPr>
            <p:cNvCxnSpPr/>
            <p:nvPr/>
          </p:nvCxnSpPr>
          <p:spPr>
            <a:xfrm flipH="1">
              <a:off x="3760631" y="2833353"/>
              <a:ext cx="0" cy="274320"/>
            </a:xfrm>
            <a:prstGeom prst="straightConnector1">
              <a:avLst/>
            </a:prstGeom>
            <a:ln>
              <a:solidFill>
                <a:srgbClr val="FCD63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B49BD4-5400-4908-BBEB-061C42CCCE00}"/>
                </a:ext>
              </a:extLst>
            </p:cNvPr>
            <p:cNvSpPr txBox="1"/>
            <p:nvPr/>
          </p:nvSpPr>
          <p:spPr>
            <a:xfrm>
              <a:off x="3709115" y="275683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C000"/>
                  </a:solidFill>
                </a:rPr>
                <a:t>3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A0FD8FD-5096-4E7C-A025-CEC2122498B2}"/>
              </a:ext>
            </a:extLst>
          </p:cNvPr>
          <p:cNvSpPr txBox="1"/>
          <p:nvPr/>
        </p:nvSpPr>
        <p:spPr>
          <a:xfrm>
            <a:off x="4975866" y="4652897"/>
            <a:ext cx="39080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en-US" sz="1600" dirty="0">
                <a:solidFill>
                  <a:srgbClr val="FFC000"/>
                </a:solidFill>
              </a:rPr>
              <a:t>3)</a:t>
            </a:r>
            <a:r>
              <a:rPr lang="en-US" sz="1600" dirty="0">
                <a:solidFill>
                  <a:srgbClr val="18659B"/>
                </a:solidFill>
              </a:rPr>
              <a:t> Coalescence to form  Upper Sideband</a:t>
            </a:r>
          </a:p>
          <a:p>
            <a:pPr>
              <a:buClr>
                <a:srgbClr val="FFC000"/>
              </a:buClr>
            </a:pPr>
            <a:r>
              <a:rPr lang="en-US" sz="1600" i="1" dirty="0">
                <a:solidFill>
                  <a:srgbClr val="18659B"/>
                </a:solidFill>
              </a:rPr>
              <a:t>    f</a:t>
            </a:r>
            <a:r>
              <a:rPr lang="en-US" sz="1600" baseline="-25000" dirty="0">
                <a:solidFill>
                  <a:srgbClr val="18659B"/>
                </a:solidFill>
              </a:rPr>
              <a:t>1</a:t>
            </a:r>
            <a:r>
              <a:rPr lang="en-US" sz="1600" dirty="0">
                <a:solidFill>
                  <a:srgbClr val="18659B"/>
                </a:solidFill>
              </a:rPr>
              <a:t>: Perpendicularly Propagating </a:t>
            </a:r>
          </a:p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en-US" sz="1600" dirty="0">
                <a:solidFill>
                  <a:srgbClr val="18659B"/>
                </a:solidFill>
              </a:rPr>
              <a:t>	    </a:t>
            </a:r>
            <a:r>
              <a:rPr lang="en-US" sz="1600" dirty="0" err="1">
                <a:solidFill>
                  <a:srgbClr val="18659B"/>
                </a:solidFill>
              </a:rPr>
              <a:t>Magnetosonic</a:t>
            </a:r>
            <a:r>
              <a:rPr lang="en-US" sz="1600" dirty="0">
                <a:solidFill>
                  <a:srgbClr val="18659B"/>
                </a:solidFill>
              </a:rPr>
              <a:t> Wave</a:t>
            </a:r>
          </a:p>
          <a:p>
            <a:pPr>
              <a:buClr>
                <a:srgbClr val="FFC000"/>
              </a:buClr>
            </a:pPr>
            <a:r>
              <a:rPr lang="en-US" sz="1600" dirty="0">
                <a:solidFill>
                  <a:srgbClr val="18659B"/>
                </a:solidFill>
              </a:rPr>
              <a:t>    </a:t>
            </a:r>
            <a:r>
              <a:rPr lang="en-US" sz="1600" i="1" dirty="0">
                <a:solidFill>
                  <a:srgbClr val="18659B"/>
                </a:solidFill>
              </a:rPr>
              <a:t>f</a:t>
            </a:r>
            <a:r>
              <a:rPr lang="en-US" sz="1600" baseline="-25000" dirty="0">
                <a:solidFill>
                  <a:srgbClr val="18659B"/>
                </a:solidFill>
              </a:rPr>
              <a:t>2</a:t>
            </a:r>
            <a:r>
              <a:rPr lang="en-US" sz="1600" dirty="0">
                <a:solidFill>
                  <a:srgbClr val="18659B"/>
                </a:solidFill>
              </a:rPr>
              <a:t>: Pump Wave</a:t>
            </a:r>
          </a:p>
        </p:txBody>
      </p:sp>
    </p:spTree>
    <p:extLst>
      <p:ext uri="{BB962C8B-B14F-4D97-AF65-F5344CB8AC3E}">
        <p14:creationId xmlns:p14="http://schemas.microsoft.com/office/powerpoint/2010/main" val="18404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Triggered Emissions Experimental Setup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160F43-408F-4F2A-89BA-EAF82DD1DD7F}"/>
              </a:ext>
            </a:extLst>
          </p:cNvPr>
          <p:cNvGrpSpPr/>
          <p:nvPr/>
        </p:nvGrpSpPr>
        <p:grpSpPr>
          <a:xfrm>
            <a:off x="635487" y="1300366"/>
            <a:ext cx="7873025" cy="4685410"/>
            <a:chOff x="654690" y="1201510"/>
            <a:chExt cx="7873025" cy="4685410"/>
          </a:xfrm>
          <a:effectLst/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2FC959-D042-47C8-895A-3055EC3D6409}"/>
                </a:ext>
              </a:extLst>
            </p:cNvPr>
            <p:cNvSpPr/>
            <p:nvPr/>
          </p:nvSpPr>
          <p:spPr>
            <a:xfrm>
              <a:off x="654690" y="1201510"/>
              <a:ext cx="7873025" cy="468541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0">
                  <a:schemeClr val="bg1"/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33">
              <a:extLst>
                <a:ext uri="{FF2B5EF4-FFF2-40B4-BE49-F238E27FC236}">
                  <a16:creationId xmlns:a16="http://schemas.microsoft.com/office/drawing/2014/main" id="{C48EB08E-302C-444C-88D7-D4AAF6D48A3E}"/>
                </a:ext>
              </a:extLst>
            </p:cNvPr>
            <p:cNvSpPr/>
            <p:nvPr/>
          </p:nvSpPr>
          <p:spPr bwMode="auto">
            <a:xfrm>
              <a:off x="3443350" y="3443655"/>
              <a:ext cx="4786313" cy="19145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>
                <a:latin typeface="Times New Roman" pitchFamily="-107" charset="0"/>
                <a:ea typeface="ＭＳ Ｐゴシック" pitchFamily="-110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33E56C-DA53-4CCC-9742-7FFE50D57680}"/>
                </a:ext>
              </a:extLst>
            </p:cNvPr>
            <p:cNvSpPr/>
            <p:nvPr/>
          </p:nvSpPr>
          <p:spPr bwMode="auto">
            <a:xfrm>
              <a:off x="1528825" y="4121518"/>
              <a:ext cx="1914525" cy="558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>
                <a:latin typeface="Times New Roman" pitchFamily="-107" charset="0"/>
                <a:ea typeface="ＭＳ Ｐゴシック" pitchFamily="-110" charset="-128"/>
              </a:endParaRPr>
            </a:p>
          </p:txBody>
        </p:sp>
        <p:pic>
          <p:nvPicPr>
            <p:cNvPr id="13" name="Picture 31">
              <a:extLst>
                <a:ext uri="{FF2B5EF4-FFF2-40B4-BE49-F238E27FC236}">
                  <a16:creationId xmlns:a16="http://schemas.microsoft.com/office/drawing/2014/main" id="{296B5014-C9D3-46FE-BB1C-D88EFAD8292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50" y="2064118"/>
              <a:ext cx="6700838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30">
              <a:extLst>
                <a:ext uri="{FF2B5EF4-FFF2-40B4-BE49-F238E27FC236}">
                  <a16:creationId xmlns:a16="http://schemas.microsoft.com/office/drawing/2014/main" id="{D605613C-C282-4256-8292-FBD690EC58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55788" y="3340468"/>
              <a:ext cx="6700837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33">
              <a:extLst>
                <a:ext uri="{FF2B5EF4-FFF2-40B4-BE49-F238E27FC236}">
                  <a16:creationId xmlns:a16="http://schemas.microsoft.com/office/drawing/2014/main" id="{5721804A-F901-4876-A434-19716023AC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60550" y="1748205"/>
              <a:ext cx="0" cy="159543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AE6BF7AF-6383-42A9-ACD6-7DE5C2ACB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88" y="1613268"/>
              <a:ext cx="3381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B</a:t>
              </a:r>
              <a:r>
                <a:rPr lang="en-US" sz="1200" baseline="-25000"/>
                <a:t>z</a:t>
              </a:r>
              <a:endParaRPr lang="en-US" sz="1200"/>
            </a:p>
          </p:txBody>
        </p:sp>
        <p:cxnSp>
          <p:nvCxnSpPr>
            <p:cNvPr id="17" name="Straight Connector 37">
              <a:extLst>
                <a:ext uri="{FF2B5EF4-FFF2-40B4-BE49-F238E27FC236}">
                  <a16:creationId xmlns:a16="http://schemas.microsoft.com/office/drawing/2014/main" id="{B8D8EB2A-0D78-4A82-ACDA-355841174B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73225" y="2218105"/>
              <a:ext cx="6381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53">
              <a:extLst>
                <a:ext uri="{FF2B5EF4-FFF2-40B4-BE49-F238E27FC236}">
                  <a16:creationId xmlns:a16="http://schemas.microsoft.com/office/drawing/2014/main" id="{8C781B06-971F-4317-BF59-2057C9E3E4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76400" y="3215055"/>
              <a:ext cx="38290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A95BE553-5ECA-4E9A-94C7-8265F4DB1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63" y="2991218"/>
              <a:ext cx="5191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20 G</a:t>
              </a:r>
              <a:endParaRPr lang="en-US" sz="2800"/>
            </a:p>
          </p:txBody>
        </p:sp>
        <p:cxnSp>
          <p:nvCxnSpPr>
            <p:cNvPr id="20" name="Straight Connector 40">
              <a:extLst>
                <a:ext uri="{FF2B5EF4-FFF2-40B4-BE49-F238E27FC236}">
                  <a16:creationId xmlns:a16="http://schemas.microsoft.com/office/drawing/2014/main" id="{06FBCE77-772A-4CBE-9EB0-63CF7B98D8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76675" y="1829168"/>
              <a:ext cx="0" cy="3509962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41">
              <a:extLst>
                <a:ext uri="{FF2B5EF4-FFF2-40B4-BE49-F238E27FC236}">
                  <a16:creationId xmlns:a16="http://schemas.microsoft.com/office/drawing/2014/main" id="{6845E8A9-DB3F-47EC-B390-D00FAD80D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6825" y="1722805"/>
              <a:ext cx="9604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>
                  <a:solidFill>
                    <a:srgbClr val="FF0000"/>
                  </a:solidFill>
                </a:rPr>
                <a:t>mirror point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02F2B96-53E2-4A3C-A176-0F4F2613402B}"/>
                </a:ext>
              </a:extLst>
            </p:cNvPr>
            <p:cNvGrpSpPr/>
            <p:nvPr/>
          </p:nvGrpSpPr>
          <p:grpSpPr>
            <a:xfrm>
              <a:off x="3538725" y="4250105"/>
              <a:ext cx="457200" cy="319087"/>
              <a:chOff x="2684463" y="4402138"/>
              <a:chExt cx="649287" cy="319087"/>
            </a:xfrm>
          </p:grpSpPr>
          <p:cxnSp>
            <p:nvCxnSpPr>
              <p:cNvPr id="30" name="Curved Connector 43">
                <a:extLst>
                  <a:ext uri="{FF2B5EF4-FFF2-40B4-BE49-F238E27FC236}">
                    <a16:creationId xmlns:a16="http://schemas.microsoft.com/office/drawing/2014/main" id="{8EF09FB0-97E1-4AAA-B242-96AE7CA41E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84463" y="4402138"/>
                <a:ext cx="638175" cy="319087"/>
              </a:xfrm>
              <a:prstGeom prst="curvedConnector3">
                <a:avLst>
                  <a:gd name="adj1" fmla="val 50000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Curved Connector 161">
                <a:extLst>
                  <a:ext uri="{FF2B5EF4-FFF2-40B4-BE49-F238E27FC236}">
                    <a16:creationId xmlns:a16="http://schemas.microsoft.com/office/drawing/2014/main" id="{ACB06F7E-7C24-4DBA-A0D0-086A6FE0DD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95575" y="4402138"/>
                <a:ext cx="638175" cy="319087"/>
              </a:xfrm>
              <a:prstGeom prst="curvedConnector3">
                <a:avLst>
                  <a:gd name="adj1" fmla="val 50000"/>
                </a:avLst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49">
                <a:extLst>
                  <a:ext uri="{FF2B5EF4-FFF2-40B4-BE49-F238E27FC236}">
                    <a16:creationId xmlns:a16="http://schemas.microsoft.com/office/drawing/2014/main" id="{38502C0A-2DC7-491C-B0B5-E59E7413A8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684463" y="4402138"/>
                <a:ext cx="0" cy="3190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167">
                <a:extLst>
                  <a:ext uri="{FF2B5EF4-FFF2-40B4-BE49-F238E27FC236}">
                    <a16:creationId xmlns:a16="http://schemas.microsoft.com/office/drawing/2014/main" id="{09AF5D32-29BD-459E-A2C0-61BE49DD97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332163" y="4403725"/>
                <a:ext cx="0" cy="317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id="{CBC27F69-981B-45D9-B337-4F775BF36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5431" y="3982612"/>
              <a:ext cx="12144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 dirty="0"/>
                <a:t>helical antenna</a:t>
              </a:r>
            </a:p>
          </p:txBody>
        </p:sp>
        <p:pic>
          <p:nvPicPr>
            <p:cNvPr id="24" name="Picture 9" descr="_DSC0177e">
              <a:extLst>
                <a:ext uri="{FF2B5EF4-FFF2-40B4-BE49-F238E27FC236}">
                  <a16:creationId xmlns:a16="http://schemas.microsoft.com/office/drawing/2014/main" id="{F7EBC337-2287-4A8C-A03D-1C84EAFA180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" t="12704" r="7234" b="10655"/>
            <a:stretch>
              <a:fillRect/>
            </a:stretch>
          </p:blipFill>
          <p:spPr bwMode="auto">
            <a:xfrm>
              <a:off x="4121213" y="4232643"/>
              <a:ext cx="3829050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03">
              <a:extLst>
                <a:ext uri="{FF2B5EF4-FFF2-40B4-BE49-F238E27FC236}">
                  <a16:creationId xmlns:a16="http://schemas.microsoft.com/office/drawing/2014/main" id="{37E633F9-BA32-48B8-8DCD-23A9F12E4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8025" y="4005630"/>
              <a:ext cx="12049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hollow cathode</a:t>
              </a:r>
            </a:p>
          </p:txBody>
        </p:sp>
        <p:sp>
          <p:nvSpPr>
            <p:cNvPr id="26" name="TextBox 2">
              <a:extLst>
                <a:ext uri="{FF2B5EF4-FFF2-40B4-BE49-F238E27FC236}">
                  <a16:creationId xmlns:a16="http://schemas.microsoft.com/office/drawing/2014/main" id="{0D8EBF9E-D942-422D-9C3E-9417C6762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075" y="1995855"/>
              <a:ext cx="6016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420 G</a:t>
              </a:r>
            </a:p>
          </p:txBody>
        </p:sp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6792E8CE-3D85-4092-BF85-897AB231D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8350" y="4686668"/>
              <a:ext cx="18764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 b="1"/>
                <a:t>SPSC Source Chamber</a:t>
              </a:r>
              <a:endParaRPr lang="en-US" b="1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E148DB-96A3-4EF1-B694-FE4F13893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425" y="3445243"/>
              <a:ext cx="17065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 b="1" dirty="0"/>
                <a:t>SPSC Main Chamber</a:t>
              </a:r>
              <a:endParaRPr lang="en-US" b="1" dirty="0"/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42B64406-20D9-4DFD-9CA8-C067CFB28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400" y="4178668"/>
              <a:ext cx="7207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200" b="1"/>
                <a:t>Plasma</a:t>
              </a:r>
            </a:p>
            <a:p>
              <a:pPr algn="ctr"/>
              <a:r>
                <a:rPr lang="en-US" sz="1200" b="1"/>
                <a:t>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73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Triggered Emission Observed in Laboratory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25914-42D1-4F83-AA72-B7C9FDAFF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5838" r="3129" b="2849"/>
          <a:stretch/>
        </p:blipFill>
        <p:spPr>
          <a:xfrm>
            <a:off x="812800" y="1030392"/>
            <a:ext cx="7315200" cy="43852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9504EE-1A43-4F11-A411-01D8F4B315CC}"/>
                  </a:ext>
                </a:extLst>
              </p:cNvPr>
              <p:cNvSpPr txBox="1"/>
              <p:nvPr/>
            </p:nvSpPr>
            <p:spPr>
              <a:xfrm>
                <a:off x="872835" y="5415633"/>
                <a:ext cx="1368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9504EE-1A43-4F11-A411-01D8F4B31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5" y="5415633"/>
                <a:ext cx="1368323" cy="276999"/>
              </a:xfrm>
              <a:prstGeom prst="rect">
                <a:avLst/>
              </a:prstGeom>
              <a:blipFill>
                <a:blip r:embed="rId4"/>
                <a:stretch>
                  <a:fillRect l="-2667" r="-2667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69C9B7-D77E-491A-B72D-2E9AEB4354AC}"/>
                  </a:ext>
                </a:extLst>
              </p:cNvPr>
              <p:cNvSpPr txBox="1"/>
              <p:nvPr/>
            </p:nvSpPr>
            <p:spPr>
              <a:xfrm>
                <a:off x="2923313" y="5415633"/>
                <a:ext cx="3546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=0.5−13%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69C9B7-D77E-491A-B72D-2E9AEB43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13" y="5415633"/>
                <a:ext cx="3546099" cy="276999"/>
              </a:xfrm>
              <a:prstGeom prst="rect">
                <a:avLst/>
              </a:prstGeom>
              <a:blipFill>
                <a:blip r:embed="rId5"/>
                <a:stretch>
                  <a:fillRect l="-861" t="-165217" r="-1205" b="-25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ED79A2-8D68-46E7-AEBB-9C0074F8E91E}"/>
                  </a:ext>
                </a:extLst>
              </p:cNvPr>
              <p:cNvSpPr txBox="1"/>
              <p:nvPr/>
            </p:nvSpPr>
            <p:spPr>
              <a:xfrm>
                <a:off x="7286159" y="5415633"/>
                <a:ext cx="861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ED79A2-8D68-46E7-AEBB-9C0074F8E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159" y="5415633"/>
                <a:ext cx="861390" cy="276999"/>
              </a:xfrm>
              <a:prstGeom prst="rect">
                <a:avLst/>
              </a:prstGeom>
              <a:blipFill>
                <a:blip r:embed="rId6"/>
                <a:stretch>
                  <a:fillRect l="-2817" r="-4930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D42EE6-8581-4D03-85E7-4EA357D69D07}"/>
                  </a:ext>
                </a:extLst>
              </p:cNvPr>
              <p:cNvSpPr txBox="1"/>
              <p:nvPr/>
            </p:nvSpPr>
            <p:spPr>
              <a:xfrm>
                <a:off x="1573829" y="5876239"/>
                <a:ext cx="2146934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=1.75−9.2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D42EE6-8581-4D03-85E7-4EA357D6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29" y="5876239"/>
                <a:ext cx="2146934" cy="298415"/>
              </a:xfrm>
              <a:prstGeom prst="rect">
                <a:avLst/>
              </a:prstGeom>
              <a:blipFill>
                <a:blip r:embed="rId7"/>
                <a:stretch>
                  <a:fillRect l="-568" t="-159184" r="-1989" b="-2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AD15E9-D7F6-4AEA-8D58-D92B6FA2D0D5}"/>
                  </a:ext>
                </a:extLst>
              </p:cNvPr>
              <p:cNvSpPr txBox="1"/>
              <p:nvPr/>
            </p:nvSpPr>
            <p:spPr>
              <a:xfrm>
                <a:off x="5921504" y="5897655"/>
                <a:ext cx="1599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=0.425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AD15E9-D7F6-4AEA-8D58-D92B6FA2D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04" y="5897655"/>
                <a:ext cx="1599477" cy="276999"/>
              </a:xfrm>
              <a:prstGeom prst="rect">
                <a:avLst/>
              </a:prstGeom>
              <a:blipFill>
                <a:blip r:embed="rId8"/>
                <a:stretch>
                  <a:fillRect l="-6084" t="-165217" r="-2662" b="-25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88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Nonlinear Scattering in Triggered Emission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FFC92C-651A-4399-913F-D76F2E344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52" y="1366533"/>
            <a:ext cx="3657600" cy="2260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A7DA01-4A8F-40FD-8457-26E880C020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6" y="1030392"/>
            <a:ext cx="5486400" cy="32889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8638C6-5B9D-4FF0-9180-53ED29337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53" y="4303620"/>
            <a:ext cx="3455634" cy="20574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52B0DE-550B-4824-A7D6-D149F116AE42}"/>
              </a:ext>
            </a:extLst>
          </p:cNvPr>
          <p:cNvCxnSpPr/>
          <p:nvPr/>
        </p:nvCxnSpPr>
        <p:spPr>
          <a:xfrm>
            <a:off x="761999" y="2493818"/>
            <a:ext cx="4768448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8485907-2444-4FFC-BE9A-D8FB6FDF3B02}"/>
              </a:ext>
            </a:extLst>
          </p:cNvPr>
          <p:cNvSpPr txBox="1"/>
          <p:nvPr/>
        </p:nvSpPr>
        <p:spPr>
          <a:xfrm>
            <a:off x="6051040" y="1245097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23.8 MHz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830406-B597-41C0-B4EA-7472DCA7C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21" y="4303620"/>
            <a:ext cx="3455634" cy="20574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80BD38-C64A-43EF-B3C9-5928D7ECF420}"/>
              </a:ext>
            </a:extLst>
          </p:cNvPr>
          <p:cNvCxnSpPr/>
          <p:nvPr/>
        </p:nvCxnSpPr>
        <p:spPr>
          <a:xfrm flipH="1">
            <a:off x="3715424" y="2517785"/>
            <a:ext cx="113028" cy="1903286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6DA851-85BD-481A-91D6-26BA6B1FACFA}"/>
              </a:ext>
            </a:extLst>
          </p:cNvPr>
          <p:cNvCxnSpPr/>
          <p:nvPr/>
        </p:nvCxnSpPr>
        <p:spPr>
          <a:xfrm>
            <a:off x="4045820" y="2543317"/>
            <a:ext cx="1371601" cy="1918253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DBB6DA-25D7-4B76-AF2E-966E6DCE6FCD}"/>
              </a:ext>
            </a:extLst>
          </p:cNvPr>
          <p:cNvSpPr/>
          <p:nvPr/>
        </p:nvSpPr>
        <p:spPr>
          <a:xfrm>
            <a:off x="3657594" y="1440743"/>
            <a:ext cx="858982" cy="983800"/>
          </a:xfrm>
          <a:prstGeom prst="rect">
            <a:avLst/>
          </a:prstGeom>
          <a:noFill/>
          <a:ln w="254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A3CF54-08A3-451D-A9A3-ED2DAC5D9F99}"/>
                  </a:ext>
                </a:extLst>
              </p:cNvPr>
              <p:cNvSpPr txBox="1"/>
              <p:nvPr/>
            </p:nvSpPr>
            <p:spPr>
              <a:xfrm>
                <a:off x="6199351" y="1819452"/>
                <a:ext cx="12850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=860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A3CF54-08A3-451D-A9A3-ED2DAC5D9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351" y="1819452"/>
                <a:ext cx="1285095" cy="276999"/>
              </a:xfrm>
              <a:prstGeom prst="rect">
                <a:avLst/>
              </a:prstGeom>
              <a:blipFill>
                <a:blip r:embed="rId7"/>
                <a:stretch>
                  <a:fillRect l="-3318" r="-474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0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Wave Decay in Triggered Emission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858AB8-9A8F-4A7C-BD33-425FC51A7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89" y="1094510"/>
            <a:ext cx="3657600" cy="3374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A60B65-A85D-4B47-B627-3DF80740E6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/>
        </p:blipFill>
        <p:spPr>
          <a:xfrm>
            <a:off x="2760205" y="2256801"/>
            <a:ext cx="6162125" cy="3988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729AC4-D9A7-46CA-A735-6BA77F611BB6}"/>
              </a:ext>
            </a:extLst>
          </p:cNvPr>
          <p:cNvSpPr/>
          <p:nvPr/>
        </p:nvSpPr>
        <p:spPr>
          <a:xfrm>
            <a:off x="1149926" y="2590799"/>
            <a:ext cx="249382" cy="443346"/>
          </a:xfrm>
          <a:prstGeom prst="rect">
            <a:avLst/>
          </a:prstGeom>
          <a:noFill/>
          <a:ln w="254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9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2951" y="1285909"/>
            <a:ext cx="73152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237" lvl="1" indent="-342900"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304800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Laboratory Experiments</a:t>
            </a:r>
            <a:endParaRPr lang="en-US" sz="2000" dirty="0"/>
          </a:p>
          <a:p>
            <a:pPr marL="1087437" lvl="2" indent="-342900">
              <a:spcAft>
                <a:spcPts val="1200"/>
              </a:spcAft>
              <a:buClr>
                <a:schemeClr val="tx1"/>
              </a:buClr>
              <a:buFont typeface="Tahoma" panose="020B0604030504040204" pitchFamily="34" charset="0"/>
              <a:buChar char="‒"/>
              <a:tabLst>
                <a:tab pos="304800" algn="l"/>
              </a:tabLst>
            </a:pPr>
            <a:r>
              <a:rPr lang="en-US" sz="2000" dirty="0"/>
              <a:t>Bill </a:t>
            </a:r>
            <a:r>
              <a:rPr lang="en-US" sz="2000" dirty="0" err="1"/>
              <a:t>Amatucci</a:t>
            </a:r>
            <a:endParaRPr lang="en-US" sz="2000" dirty="0"/>
          </a:p>
          <a:p>
            <a:pPr marL="1087437" lvl="2" indent="-342900">
              <a:spcAft>
                <a:spcPts val="1200"/>
              </a:spcAft>
              <a:buClr>
                <a:schemeClr val="tx1"/>
              </a:buClr>
              <a:buFont typeface="Tahoma" panose="020B0604030504040204" pitchFamily="34" charset="0"/>
              <a:buChar char="‒"/>
              <a:tabLst>
                <a:tab pos="304800" algn="l"/>
              </a:tabLst>
            </a:pPr>
            <a:r>
              <a:rPr lang="en-US" sz="2000" dirty="0"/>
              <a:t>Dave Blackwell</a:t>
            </a:r>
          </a:p>
          <a:p>
            <a:pPr marL="630237" lvl="1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304800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Theory</a:t>
            </a:r>
          </a:p>
          <a:p>
            <a:pPr marL="1087437" lvl="2" indent="-342900">
              <a:spcAft>
                <a:spcPts val="600"/>
              </a:spcAft>
              <a:buClr>
                <a:schemeClr val="tx1"/>
              </a:buClr>
              <a:buFont typeface="Tahoma" panose="020B0604030504040204" pitchFamily="34" charset="0"/>
              <a:buChar char="‒"/>
              <a:tabLst>
                <a:tab pos="304800" algn="l"/>
              </a:tabLst>
            </a:pPr>
            <a:r>
              <a:rPr lang="en-US" sz="2000" dirty="0"/>
              <a:t>Chris Crabtree</a:t>
            </a:r>
          </a:p>
          <a:p>
            <a:pPr marL="1087437" lvl="2" indent="-342900">
              <a:spcAft>
                <a:spcPts val="1200"/>
              </a:spcAft>
              <a:buClr>
                <a:schemeClr val="tx1"/>
              </a:buClr>
              <a:buFont typeface="Tahoma" panose="020B0604030504040204" pitchFamily="34" charset="0"/>
              <a:buChar char="‒"/>
              <a:tabLst>
                <a:tab pos="304800" algn="l"/>
              </a:tabLst>
            </a:pPr>
            <a:r>
              <a:rPr lang="en-US" sz="2000" dirty="0"/>
              <a:t>Guru Ganguli</a:t>
            </a:r>
          </a:p>
          <a:p>
            <a:pPr marL="1087437" lvl="2" indent="-342900">
              <a:spcAft>
                <a:spcPts val="1200"/>
              </a:spcAft>
              <a:buClr>
                <a:schemeClr val="tx1"/>
              </a:buClr>
              <a:buFont typeface="Tahoma" panose="020B0604030504040204" pitchFamily="34" charset="0"/>
              <a:buChar char="‒"/>
              <a:tabLst>
                <a:tab pos="304800" algn="l"/>
              </a:tabLst>
            </a:pPr>
            <a:r>
              <a:rPr lang="en-US" sz="2000" dirty="0"/>
              <a:t>Manish </a:t>
            </a:r>
            <a:r>
              <a:rPr lang="en-US" sz="2000" dirty="0" err="1"/>
              <a:t>Mithaiwala</a:t>
            </a:r>
            <a:endParaRPr lang="en-US" sz="2000" dirty="0"/>
          </a:p>
          <a:p>
            <a:pPr marL="1087437" lvl="2" indent="-342900">
              <a:spcAft>
                <a:spcPts val="1200"/>
              </a:spcAft>
              <a:buClr>
                <a:schemeClr val="tx1"/>
              </a:buClr>
              <a:buFont typeface="Tahoma" panose="020B0604030504040204" pitchFamily="34" charset="0"/>
              <a:buChar char="‒"/>
              <a:tabLst>
                <a:tab pos="304800" algn="l"/>
              </a:tabLst>
            </a:pPr>
            <a:r>
              <a:rPr lang="en-US" sz="2000" dirty="0"/>
              <a:t>Leonid </a:t>
            </a:r>
            <a:r>
              <a:rPr lang="en-US" sz="2000" dirty="0" err="1"/>
              <a:t>Rudakov</a:t>
            </a:r>
            <a:endParaRPr lang="en-US" sz="2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7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with Space Observations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9F5A18-3036-46CB-865F-E8D9B7617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" y="3777661"/>
            <a:ext cx="3657600" cy="2284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5DC316-2323-4E97-8060-67E776452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" y="1317045"/>
            <a:ext cx="3657600" cy="2284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A06A34-6FE8-45EC-B1ED-FF3C0DB426EC}"/>
              </a:ext>
            </a:extLst>
          </p:cNvPr>
          <p:cNvSpPr txBox="1"/>
          <p:nvPr/>
        </p:nvSpPr>
        <p:spPr>
          <a:xfrm>
            <a:off x="963555" y="1158948"/>
            <a:ext cx="242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Open Sans"/>
              </a:rPr>
              <a:t>10 MHz – Pump Wave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FF0E21-2162-441E-B046-F013E256C4AC}"/>
              </a:ext>
            </a:extLst>
          </p:cNvPr>
          <p:cNvSpPr txBox="1"/>
          <p:nvPr/>
        </p:nvSpPr>
        <p:spPr>
          <a:xfrm>
            <a:off x="672257" y="3626402"/>
            <a:ext cx="300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Open Sans"/>
              </a:rPr>
              <a:t>9.96 MHz – Scattered Wave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4F99BC-FAC5-4C46-9250-58EFCFA44787}"/>
              </a:ext>
            </a:extLst>
          </p:cNvPr>
          <p:cNvGrpSpPr/>
          <p:nvPr/>
        </p:nvGrpSpPr>
        <p:grpSpPr>
          <a:xfrm>
            <a:off x="3981010" y="1507759"/>
            <a:ext cx="4901094" cy="4229940"/>
            <a:chOff x="4084524" y="1231719"/>
            <a:chExt cx="4901094" cy="42299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D78B6F-F09B-452E-86E0-A71921916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4" b="20239"/>
            <a:stretch/>
          </p:blipFill>
          <p:spPr>
            <a:xfrm>
              <a:off x="4848133" y="1527104"/>
              <a:ext cx="4137485" cy="333273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E8264D-0445-4287-B4E2-AA50308C75E3}"/>
                </a:ext>
              </a:extLst>
            </p:cNvPr>
            <p:cNvSpPr txBox="1"/>
            <p:nvPr/>
          </p:nvSpPr>
          <p:spPr>
            <a:xfrm>
              <a:off x="5417387" y="482395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55CB30-6698-43CE-9C0D-F4B4D27F0147}"/>
                </a:ext>
              </a:extLst>
            </p:cNvPr>
            <p:cNvSpPr txBox="1"/>
            <p:nvPr/>
          </p:nvSpPr>
          <p:spPr>
            <a:xfrm>
              <a:off x="6113245" y="482395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1141FD-251D-4F6F-9B50-56229849BF73}"/>
                </a:ext>
              </a:extLst>
            </p:cNvPr>
            <p:cNvSpPr txBox="1"/>
            <p:nvPr/>
          </p:nvSpPr>
          <p:spPr>
            <a:xfrm>
              <a:off x="6817744" y="482395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EF7DC1-A253-439C-898A-588BD4736D61}"/>
                </a:ext>
              </a:extLst>
            </p:cNvPr>
            <p:cNvSpPr txBox="1"/>
            <p:nvPr/>
          </p:nvSpPr>
          <p:spPr>
            <a:xfrm>
              <a:off x="7496345" y="482395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5698E7-840E-4A86-A3C2-A9A5661FF538}"/>
                </a:ext>
              </a:extLst>
            </p:cNvPr>
            <p:cNvSpPr txBox="1"/>
            <p:nvPr/>
          </p:nvSpPr>
          <p:spPr>
            <a:xfrm>
              <a:off x="8183581" y="482395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6DE6DD-55BD-4463-B386-0E2510AE8FB1}"/>
                </a:ext>
              </a:extLst>
            </p:cNvPr>
            <p:cNvSpPr txBox="1"/>
            <p:nvPr/>
          </p:nvSpPr>
          <p:spPr>
            <a:xfrm>
              <a:off x="6514360" y="5153882"/>
              <a:ext cx="805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 (s)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C1E46F-0279-40EF-93C3-47E25536DDA6}"/>
                </a:ext>
              </a:extLst>
            </p:cNvPr>
            <p:cNvSpPr txBox="1"/>
            <p:nvPr/>
          </p:nvSpPr>
          <p:spPr>
            <a:xfrm>
              <a:off x="4395416" y="4389669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600</a:t>
              </a:r>
              <a:endParaRPr lang="en-US" sz="2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3848D3-026B-4D74-9AAA-DAB80567A6D9}"/>
                </a:ext>
              </a:extLst>
            </p:cNvPr>
            <p:cNvSpPr txBox="1"/>
            <p:nvPr/>
          </p:nvSpPr>
          <p:spPr>
            <a:xfrm>
              <a:off x="4395416" y="3984962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800</a:t>
              </a:r>
              <a:endParaRPr lang="en-US" sz="2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65617F-5F9F-4FBD-B37F-362BCEA91AC0}"/>
                </a:ext>
              </a:extLst>
            </p:cNvPr>
            <p:cNvSpPr txBox="1"/>
            <p:nvPr/>
          </p:nvSpPr>
          <p:spPr>
            <a:xfrm>
              <a:off x="4297633" y="3576773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1000</a:t>
              </a:r>
              <a:endParaRPr lang="en-US" sz="2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89EE3A-6AA0-4849-82B1-1C8A32D3B9AF}"/>
                </a:ext>
              </a:extLst>
            </p:cNvPr>
            <p:cNvSpPr txBox="1"/>
            <p:nvPr/>
          </p:nvSpPr>
          <p:spPr>
            <a:xfrm>
              <a:off x="4297633" y="3174552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1200</a:t>
              </a:r>
              <a:endParaRPr lang="en-US" sz="20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C3BF62-E99A-46B2-85CD-35850B2C9FB8}"/>
                </a:ext>
              </a:extLst>
            </p:cNvPr>
            <p:cNvSpPr txBox="1"/>
            <p:nvPr/>
          </p:nvSpPr>
          <p:spPr>
            <a:xfrm>
              <a:off x="4297633" y="2768647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1400</a:t>
              </a:r>
              <a:endParaRPr 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59C7C8-F083-4149-8D87-5991DC1A4759}"/>
                </a:ext>
              </a:extLst>
            </p:cNvPr>
            <p:cNvSpPr txBox="1"/>
            <p:nvPr/>
          </p:nvSpPr>
          <p:spPr>
            <a:xfrm>
              <a:off x="4297633" y="2356740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1600</a:t>
              </a:r>
              <a:endParaRPr lang="en-US" sz="2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1DB26B-B7A7-4E38-87A3-43306230B996}"/>
                </a:ext>
              </a:extLst>
            </p:cNvPr>
            <p:cNvSpPr txBox="1"/>
            <p:nvPr/>
          </p:nvSpPr>
          <p:spPr>
            <a:xfrm>
              <a:off x="4297633" y="1951936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1800</a:t>
              </a:r>
              <a:endParaRPr lang="en-US" sz="2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A8F73C-A679-447D-8301-A22B5FDD3F8D}"/>
                </a:ext>
              </a:extLst>
            </p:cNvPr>
            <p:cNvSpPr txBox="1"/>
            <p:nvPr/>
          </p:nvSpPr>
          <p:spPr>
            <a:xfrm>
              <a:off x="4297633" y="1555067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2000</a:t>
              </a:r>
              <a:endParaRPr lang="en-US" sz="2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B74B31-079C-4BE7-925A-540AD4181E41}"/>
                </a:ext>
              </a:extLst>
            </p:cNvPr>
            <p:cNvSpPr txBox="1"/>
            <p:nvPr/>
          </p:nvSpPr>
          <p:spPr>
            <a:xfrm rot="16200000">
              <a:off x="3539792" y="3042048"/>
              <a:ext cx="13972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Frequency (Hz)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5BF983-E73B-4D75-94AF-71114959B714}"/>
                </a:ext>
              </a:extLst>
            </p:cNvPr>
            <p:cNvSpPr txBox="1"/>
            <p:nvPr/>
          </p:nvSpPr>
          <p:spPr>
            <a:xfrm>
              <a:off x="5293817" y="1231719"/>
              <a:ext cx="3252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Lightning Generated Whistlers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6E1A93F-BDBD-41D2-B32A-320275EC2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232" y="1443195"/>
            <a:ext cx="3657600" cy="22620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5B621C4-4242-4F29-89F8-4FC5F53CE4F0}"/>
              </a:ext>
            </a:extLst>
          </p:cNvPr>
          <p:cNvSpPr txBox="1"/>
          <p:nvPr/>
        </p:nvSpPr>
        <p:spPr>
          <a:xfrm>
            <a:off x="5213333" y="1158948"/>
            <a:ext cx="247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Open Sans"/>
              </a:rPr>
              <a:t>547 Hz – Pump Wave?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148E605-A4FF-4327-B2BF-A66E44E3ED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233" y="3898425"/>
            <a:ext cx="3657600" cy="226200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E7C0644-F165-4C3E-83AA-5F8D910E2D77}"/>
              </a:ext>
            </a:extLst>
          </p:cNvPr>
          <p:cNvSpPr txBox="1"/>
          <p:nvPr/>
        </p:nvSpPr>
        <p:spPr>
          <a:xfrm>
            <a:off x="5031040" y="3626402"/>
            <a:ext cx="284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Open Sans"/>
              </a:rPr>
              <a:t>512 Hz – Scattered Wave?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05F8AA00-1931-488A-97A8-F3BF65BBC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111259"/>
              </p:ext>
            </p:extLst>
          </p:nvPr>
        </p:nvGraphicFramePr>
        <p:xfrm>
          <a:off x="5200031" y="2913200"/>
          <a:ext cx="800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9" imgW="800100" imgH="393700" progId="Equation.DSMT4">
                  <p:embed/>
                </p:oleObj>
              </mc:Choice>
              <mc:Fallback>
                <p:oleObj name="Equation" r:id="rId9" imgW="800100" imgH="3937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0031" y="2913200"/>
                        <a:ext cx="800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1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Chorus-like Emissions Exhibit Subpacket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4144D-3027-4B0D-ACBE-5467D474CE8B}"/>
              </a:ext>
            </a:extLst>
          </p:cNvPr>
          <p:cNvSpPr txBox="1"/>
          <p:nvPr/>
        </p:nvSpPr>
        <p:spPr>
          <a:xfrm>
            <a:off x="899760" y="5954520"/>
            <a:ext cx="734448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Chorus-like emissions observed in laboratory experiments.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D0F54A-640B-44E3-8C33-D09068646C0E}"/>
              </a:ext>
            </a:extLst>
          </p:cNvPr>
          <p:cNvSpPr txBox="1"/>
          <p:nvPr/>
        </p:nvSpPr>
        <p:spPr>
          <a:xfrm>
            <a:off x="1883650" y="1956793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Beam Generated Mode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1DE1F0-F35E-45A9-9D58-9A3AFAB1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 t="6582" r="2822" b="3455"/>
          <a:stretch/>
        </p:blipFill>
        <p:spPr>
          <a:xfrm>
            <a:off x="5400138" y="1079126"/>
            <a:ext cx="3657600" cy="2156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3AA882-EDB3-4611-960B-D60E6034A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35" y="1852753"/>
            <a:ext cx="6903720" cy="41017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56B77D2-5970-4CEF-B000-B66E6C7BC22D}"/>
              </a:ext>
            </a:extLst>
          </p:cNvPr>
          <p:cNvSpPr/>
          <p:nvPr/>
        </p:nvSpPr>
        <p:spPr>
          <a:xfrm>
            <a:off x="8062803" y="1623283"/>
            <a:ext cx="911641" cy="664778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630A8E-3811-43B1-BAE9-9DC0981CE6DC}"/>
              </a:ext>
            </a:extLst>
          </p:cNvPr>
          <p:cNvCxnSpPr/>
          <p:nvPr/>
        </p:nvCxnSpPr>
        <p:spPr>
          <a:xfrm flipH="1">
            <a:off x="111935" y="1623283"/>
            <a:ext cx="7950868" cy="22947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C1D56D-E78A-40A7-82A9-6A25E24778F4}"/>
              </a:ext>
            </a:extLst>
          </p:cNvPr>
          <p:cNvCxnSpPr>
            <a:cxnSpLocks/>
          </p:cNvCxnSpPr>
          <p:nvPr/>
        </p:nvCxnSpPr>
        <p:spPr>
          <a:xfrm flipH="1">
            <a:off x="7015655" y="2314749"/>
            <a:ext cx="1958789" cy="3600277"/>
          </a:xfrm>
          <a:prstGeom prst="line">
            <a:avLst/>
          </a:prstGeom>
          <a:ln>
            <a:solidFill>
              <a:srgbClr val="FFC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08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C6075-2FC4-4545-8CE6-E02504C5CF2E}"/>
              </a:ext>
            </a:extLst>
          </p:cNvPr>
          <p:cNvSpPr/>
          <p:nvPr/>
        </p:nvSpPr>
        <p:spPr>
          <a:xfrm>
            <a:off x="462951" y="1655186"/>
            <a:ext cx="73152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237" lvl="1" indent="-342900"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304800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Demonstrated nonlinear conversion of electrostatic pump waves into electromagnetic whistler waves</a:t>
            </a:r>
          </a:p>
          <a:p>
            <a:pPr marL="630237" lvl="1" indent="-342900"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304800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Demonstrated that the generation region is confined to the location of the pump waves</a:t>
            </a:r>
          </a:p>
          <a:p>
            <a:pPr marL="630237" lvl="1" indent="-342900"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304800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Observed that the scattering process is stochastic</a:t>
            </a:r>
          </a:p>
          <a:p>
            <a:pPr marL="630237" lvl="1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304800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Observations of nonlinear scattering are consistent with theory</a:t>
            </a:r>
          </a:p>
          <a:p>
            <a:pPr marL="630237" lvl="1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304800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Contrasted nonlinear scattering with parametric decay</a:t>
            </a:r>
          </a:p>
          <a:p>
            <a:pPr marL="630237" lvl="1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304800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Showed preliminary results which suggest that nonlinear scattering is present in space data</a:t>
            </a:r>
          </a:p>
        </p:txBody>
      </p:sp>
    </p:spTree>
    <p:extLst>
      <p:ext uri="{BB962C8B-B14F-4D97-AF65-F5344CB8AC3E}">
        <p14:creationId xmlns:p14="http://schemas.microsoft.com/office/powerpoint/2010/main" val="39704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6BE63-63BF-414A-949C-10BCB2802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92" y="1787029"/>
            <a:ext cx="6453070" cy="398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Nonlinear Wave-Particle Scattering Mechanism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3E9DF4-EED3-410A-82EC-8EA4A414C8AD}"/>
              </a:ext>
            </a:extLst>
          </p:cNvPr>
          <p:cNvCxnSpPr/>
          <p:nvPr/>
        </p:nvCxnSpPr>
        <p:spPr>
          <a:xfrm>
            <a:off x="2122636" y="1927183"/>
            <a:ext cx="36576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01190DE-3E7A-4985-9825-60F25C322ED1}"/>
              </a:ext>
            </a:extLst>
          </p:cNvPr>
          <p:cNvSpPr txBox="1"/>
          <p:nvPr/>
        </p:nvSpPr>
        <p:spPr>
          <a:xfrm>
            <a:off x="2502554" y="1771770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 MHz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9AED7B-C1FC-4CBB-928F-8D6BF15DC660}"/>
              </a:ext>
            </a:extLst>
          </p:cNvPr>
          <p:cNvCxnSpPr/>
          <p:nvPr/>
        </p:nvCxnSpPr>
        <p:spPr>
          <a:xfrm>
            <a:off x="3742877" y="1927183"/>
            <a:ext cx="36576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9A4296-9303-4083-86E7-AE62A04D93FC}"/>
              </a:ext>
            </a:extLst>
          </p:cNvPr>
          <p:cNvSpPr txBox="1"/>
          <p:nvPr/>
        </p:nvSpPr>
        <p:spPr>
          <a:xfrm>
            <a:off x="4136741" y="1771770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9.96 MHz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E69221-CCED-485F-9C07-DB6258FD714C}"/>
                  </a:ext>
                </a:extLst>
              </p:cNvPr>
              <p:cNvSpPr txBox="1"/>
              <p:nvPr/>
            </p:nvSpPr>
            <p:spPr>
              <a:xfrm>
                <a:off x="7365365" y="3539319"/>
                <a:ext cx="1059072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l-GR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𝑡𝑒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18659B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18659B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E69221-CCED-485F-9C07-DB6258FD7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365" y="3539319"/>
                <a:ext cx="1059072" cy="582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7515B3-AFC4-48A5-9190-9FF714C053A5}"/>
                  </a:ext>
                </a:extLst>
              </p:cNvPr>
              <p:cNvSpPr txBox="1"/>
              <p:nvPr/>
            </p:nvSpPr>
            <p:spPr>
              <a:xfrm>
                <a:off x="3576742" y="2237146"/>
                <a:ext cx="9792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7515B3-AFC4-48A5-9190-9FF714C05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742" y="2237146"/>
                <a:ext cx="979242" cy="276999"/>
              </a:xfrm>
              <a:prstGeom prst="rect">
                <a:avLst/>
              </a:prstGeom>
              <a:blipFill>
                <a:blip r:embed="rId5"/>
                <a:stretch>
                  <a:fillRect l="-4375" r="-437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7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4" descr="SpaceCha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8" y="375325"/>
            <a:ext cx="8853340" cy="594210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38740" y="331769"/>
            <a:ext cx="7066520" cy="466012"/>
          </a:xfrm>
          <a:prstGeom prst="rect">
            <a:avLst/>
          </a:prstGeom>
          <a:solidFill>
            <a:srgbClr val="000000">
              <a:alpha val="30196"/>
            </a:srgbClr>
          </a:solidFill>
          <a:effectLst>
            <a:softEdge rad="254000"/>
          </a:effectLst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NRL Space Physics Simulation Chamber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143000" y="2064709"/>
            <a:ext cx="7805738" cy="4156077"/>
            <a:chOff x="720" y="1313"/>
            <a:chExt cx="4917" cy="2618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4325" y="2286"/>
              <a:ext cx="194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10800000">
              <a:off x="5327" y="1927"/>
              <a:ext cx="310" cy="549"/>
            </a:xfrm>
            <a:prstGeom prst="rect">
              <a:avLst/>
            </a:prstGeom>
            <a:solidFill>
              <a:srgbClr val="FFFFFF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66"/>
                  </a:solidFill>
                  <a:latin typeface="+mn-lt"/>
                </a:rPr>
                <a:t>3.7 m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15752769">
              <a:off x="3157" y="3458"/>
              <a:ext cx="310" cy="578"/>
            </a:xfrm>
            <a:prstGeom prst="rect">
              <a:avLst/>
            </a:prstGeom>
            <a:solidFill>
              <a:srgbClr val="FFFFFF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66"/>
                  </a:solidFill>
                </a:rPr>
                <a:t> </a:t>
              </a:r>
              <a:r>
                <a:rPr lang="en-US" sz="2000" b="1" dirty="0">
                  <a:solidFill>
                    <a:srgbClr val="000066"/>
                  </a:solidFill>
                  <a:latin typeface="+mn-lt"/>
                </a:rPr>
                <a:t>7.6 m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rot="5400000">
              <a:off x="2671" y="1388"/>
              <a:ext cx="592" cy="449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1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Dimensionless Parameters Covered in SPSC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Group 206"/>
          <p:cNvGraphicFramePr>
            <a:graphicFrameLocks noGrp="1"/>
          </p:cNvGraphicFramePr>
          <p:nvPr>
            <p:extLst/>
          </p:nvPr>
        </p:nvGraphicFramePr>
        <p:xfrm>
          <a:off x="387304" y="1197204"/>
          <a:ext cx="8229601" cy="4886007"/>
        </p:xfrm>
        <a:graphic>
          <a:graphicData uri="http://schemas.openxmlformats.org/drawingml/2006/table">
            <a:tbl>
              <a:tblPr/>
              <a:tblGrid>
                <a:gridCol w="3215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6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3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5189"/>
                          </a:solidFill>
                          <a:effectLst/>
                          <a:latin typeface="+mn-lt"/>
                        </a:rPr>
                        <a:t>Space Plasma - Space Chamber Parameter Comparison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parameter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ionosphere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RB (L = 2)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NRL SPSC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plasma density (cm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73152" marB="73152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electron temp. (eV)</a:t>
                      </a:r>
                    </a:p>
                  </a:txBody>
                  <a:tcPr marT="73152" marB="7315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~0.3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~1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 – 4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ion temp. (eV)</a:t>
                      </a:r>
                    </a:p>
                  </a:txBody>
                  <a:tcPr marT="73152" marB="7315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~0.3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magnetic field strength (G)</a:t>
                      </a:r>
                    </a:p>
                  </a:txBody>
                  <a:tcPr marT="73152" marB="7315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~0.3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~0.04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 to 750 G (SC)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&amp; 250 G (MC)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plasma freq. (Hz)</a:t>
                      </a:r>
                    </a:p>
                  </a:txBody>
                  <a:tcPr marT="73152" marB="7315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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10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ion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gyrofrequency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(Hz)</a:t>
                      </a:r>
                    </a:p>
                  </a:txBody>
                  <a:tcPr marT="73152" marB="7315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~30 (O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3.8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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(H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electron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gyrofrequency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(Hz)</a:t>
                      </a:r>
                    </a:p>
                  </a:txBody>
                  <a:tcPr marT="73152" marB="7315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en-US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73152" marB="7315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3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 – 10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3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3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0.01 - 50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3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n</a:t>
                      </a:r>
                      <a:r>
                        <a:rPr kumimoji="0" lang="en-US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73152" marB="7315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3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1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3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&gt;&gt; 1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3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~5 - 600</a:t>
                      </a:r>
                    </a:p>
                  </a:txBody>
                  <a:tcPr marT="73152" marB="7315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3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</a:p>
                  </a:txBody>
                  <a:tcPr marT="73152" marB="7315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3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3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3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3152" marB="7315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3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9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Predominantly Electrostatic Waves are Launched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2A50FD-5364-4FED-A96D-9F44E09647D7}"/>
              </a:ext>
            </a:extLst>
          </p:cNvPr>
          <p:cNvSpPr/>
          <p:nvPr/>
        </p:nvSpPr>
        <p:spPr>
          <a:xfrm>
            <a:off x="5779283" y="1272220"/>
            <a:ext cx="1828800" cy="47299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BB8D5-D634-4EEE-B9A9-2CAF7ECE6162}"/>
              </a:ext>
            </a:extLst>
          </p:cNvPr>
          <p:cNvGrpSpPr/>
          <p:nvPr/>
        </p:nvGrpSpPr>
        <p:grpSpPr>
          <a:xfrm>
            <a:off x="5378355" y="4993523"/>
            <a:ext cx="320922" cy="540495"/>
            <a:chOff x="4856813" y="5650615"/>
            <a:chExt cx="320922" cy="540495"/>
          </a:xfrm>
        </p:grpSpPr>
        <p:sp>
          <p:nvSpPr>
            <p:cNvPr id="11" name="Line 88">
              <a:extLst>
                <a:ext uri="{FF2B5EF4-FFF2-40B4-BE49-F238E27FC236}">
                  <a16:creationId xmlns:a16="http://schemas.microsoft.com/office/drawing/2014/main" id="{56C271EE-E5FB-49A0-A0B4-CCA6F8252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8074" y="581011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89">
              <a:extLst>
                <a:ext uri="{FF2B5EF4-FFF2-40B4-BE49-F238E27FC236}">
                  <a16:creationId xmlns:a16="http://schemas.microsoft.com/office/drawing/2014/main" id="{1CC98197-CDEF-4A28-8C05-CC42F380D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6813" y="5650615"/>
              <a:ext cx="32092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B</a:t>
              </a:r>
            </a:p>
          </p:txBody>
        </p:sp>
      </p:grpSp>
      <p:sp>
        <p:nvSpPr>
          <p:cNvPr id="13" name="Text Box 90">
            <a:extLst>
              <a:ext uri="{FF2B5EF4-FFF2-40B4-BE49-F238E27FC236}">
                <a16:creationId xmlns:a16="http://schemas.microsoft.com/office/drawing/2014/main" id="{BE7DA4AE-FCBA-426F-B635-D597DFC2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302" y="5662066"/>
            <a:ext cx="906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plasma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ABA053-642C-455F-B001-65C7FAAEFBA3}"/>
              </a:ext>
            </a:extLst>
          </p:cNvPr>
          <p:cNvGrpSpPr/>
          <p:nvPr/>
        </p:nvGrpSpPr>
        <p:grpSpPr>
          <a:xfrm>
            <a:off x="7617927" y="2724703"/>
            <a:ext cx="990600" cy="2533492"/>
            <a:chOff x="7729140" y="2724703"/>
            <a:chExt cx="990600" cy="2533492"/>
          </a:xfrm>
        </p:grpSpPr>
        <p:grpSp>
          <p:nvGrpSpPr>
            <p:cNvPr id="15" name="Group 93">
              <a:extLst>
                <a:ext uri="{FF2B5EF4-FFF2-40B4-BE49-F238E27FC236}">
                  <a16:creationId xmlns:a16="http://schemas.microsoft.com/office/drawing/2014/main" id="{DED6DCF6-AE00-4B91-859F-7AE1A60F05B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7614853" y="2838990"/>
              <a:ext cx="533374" cy="304800"/>
              <a:chOff x="3648" y="2064"/>
              <a:chExt cx="192" cy="192"/>
            </a:xfrm>
          </p:grpSpPr>
          <p:sp>
            <p:nvSpPr>
              <p:cNvPr id="43" name="Line 94">
                <a:extLst>
                  <a:ext uri="{FF2B5EF4-FFF2-40B4-BE49-F238E27FC236}">
                    <a16:creationId xmlns:a16="http://schemas.microsoft.com/office/drawing/2014/main" id="{44FB6036-D986-484D-9DFB-D8EE4E7DD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95">
                <a:extLst>
                  <a:ext uri="{FF2B5EF4-FFF2-40B4-BE49-F238E27FC236}">
                    <a16:creationId xmlns:a16="http://schemas.microsoft.com/office/drawing/2014/main" id="{F281CF1C-2FCC-46DC-8438-9CFFD3159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25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96">
              <a:extLst>
                <a:ext uri="{FF2B5EF4-FFF2-40B4-BE49-F238E27FC236}">
                  <a16:creationId xmlns:a16="http://schemas.microsoft.com/office/drawing/2014/main" id="{0EE53EA7-1C89-4B86-89D5-95B82AA0F43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7614853" y="3516825"/>
              <a:ext cx="533374" cy="304800"/>
              <a:chOff x="3648" y="2064"/>
              <a:chExt cx="192" cy="192"/>
            </a:xfrm>
          </p:grpSpPr>
          <p:sp>
            <p:nvSpPr>
              <p:cNvPr id="41" name="Line 97">
                <a:extLst>
                  <a:ext uri="{FF2B5EF4-FFF2-40B4-BE49-F238E27FC236}">
                    <a16:creationId xmlns:a16="http://schemas.microsoft.com/office/drawing/2014/main" id="{3DBA6C66-70F4-4B7A-A932-BB728B583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98">
                <a:extLst>
                  <a:ext uri="{FF2B5EF4-FFF2-40B4-BE49-F238E27FC236}">
                    <a16:creationId xmlns:a16="http://schemas.microsoft.com/office/drawing/2014/main" id="{329A91BF-1D22-4288-AA87-EB938140E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25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99">
              <a:extLst>
                <a:ext uri="{FF2B5EF4-FFF2-40B4-BE49-F238E27FC236}">
                  <a16:creationId xmlns:a16="http://schemas.microsoft.com/office/drawing/2014/main" id="{43023C50-1595-44E4-947C-127602C35CC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7614853" y="4839108"/>
              <a:ext cx="533374" cy="304800"/>
              <a:chOff x="3648" y="2064"/>
              <a:chExt cx="192" cy="192"/>
            </a:xfrm>
          </p:grpSpPr>
          <p:sp>
            <p:nvSpPr>
              <p:cNvPr id="39" name="Line 100">
                <a:extLst>
                  <a:ext uri="{FF2B5EF4-FFF2-40B4-BE49-F238E27FC236}">
                    <a16:creationId xmlns:a16="http://schemas.microsoft.com/office/drawing/2014/main" id="{0C8B0357-52CB-4BE8-B09B-992E8B40C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01">
                <a:extLst>
                  <a:ext uri="{FF2B5EF4-FFF2-40B4-BE49-F238E27FC236}">
                    <a16:creationId xmlns:a16="http://schemas.microsoft.com/office/drawing/2014/main" id="{9B0F355F-3FE7-49EE-833A-1FB42B0F1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25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02">
              <a:extLst>
                <a:ext uri="{FF2B5EF4-FFF2-40B4-BE49-F238E27FC236}">
                  <a16:creationId xmlns:a16="http://schemas.microsoft.com/office/drawing/2014/main" id="{B127B659-C0D8-44CA-A6F5-3A8C637ADAB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7614853" y="4189119"/>
              <a:ext cx="533374" cy="304800"/>
              <a:chOff x="3648" y="2064"/>
              <a:chExt cx="192" cy="192"/>
            </a:xfrm>
          </p:grpSpPr>
          <p:sp>
            <p:nvSpPr>
              <p:cNvPr id="37" name="Line 103">
                <a:extLst>
                  <a:ext uri="{FF2B5EF4-FFF2-40B4-BE49-F238E27FC236}">
                    <a16:creationId xmlns:a16="http://schemas.microsoft.com/office/drawing/2014/main" id="{40E60416-1DD7-41C0-A3CA-110481765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04">
                <a:extLst>
                  <a:ext uri="{FF2B5EF4-FFF2-40B4-BE49-F238E27FC236}">
                    <a16:creationId xmlns:a16="http://schemas.microsoft.com/office/drawing/2014/main" id="{1AA401F7-0199-4896-B442-35A9656B9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25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105">
              <a:extLst>
                <a:ext uri="{FF2B5EF4-FFF2-40B4-BE49-F238E27FC236}">
                  <a16:creationId xmlns:a16="http://schemas.microsoft.com/office/drawing/2014/main" id="{7B0AB8DE-D8C1-49E2-B739-74232DD315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8148240" y="2876877"/>
              <a:ext cx="0" cy="228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6">
              <a:extLst>
                <a:ext uri="{FF2B5EF4-FFF2-40B4-BE49-F238E27FC236}">
                  <a16:creationId xmlns:a16="http://schemas.microsoft.com/office/drawing/2014/main" id="{28E5388F-FF08-4495-B1C7-8E65803032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586344" y="3672713"/>
              <a:ext cx="13523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7">
              <a:extLst>
                <a:ext uri="{FF2B5EF4-FFF2-40B4-BE49-F238E27FC236}">
                  <a16:creationId xmlns:a16="http://schemas.microsoft.com/office/drawing/2014/main" id="{063721F9-9406-4810-8878-CDE1C2BA6E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148240" y="4226889"/>
              <a:ext cx="0" cy="228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08">
              <a:extLst>
                <a:ext uri="{FF2B5EF4-FFF2-40B4-BE49-F238E27FC236}">
                  <a16:creationId xmlns:a16="http://schemas.microsoft.com/office/drawing/2014/main" id="{378B9E48-39C0-47DB-AE96-E2A66EFA13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8072040" y="3553895"/>
              <a:ext cx="0" cy="228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9">
              <a:extLst>
                <a:ext uri="{FF2B5EF4-FFF2-40B4-BE49-F238E27FC236}">
                  <a16:creationId xmlns:a16="http://schemas.microsoft.com/office/drawing/2014/main" id="{CC3DCF78-201E-4399-9233-4A23DA070D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525513" y="4333537"/>
              <a:ext cx="13216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10">
              <a:extLst>
                <a:ext uri="{FF2B5EF4-FFF2-40B4-BE49-F238E27FC236}">
                  <a16:creationId xmlns:a16="http://schemas.microsoft.com/office/drawing/2014/main" id="{BB108BBB-3C8F-45CC-9956-05F72AE695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072040" y="4876830"/>
              <a:ext cx="0" cy="228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111">
              <a:extLst>
                <a:ext uri="{FF2B5EF4-FFF2-40B4-BE49-F238E27FC236}">
                  <a16:creationId xmlns:a16="http://schemas.microsoft.com/office/drawing/2014/main" id="{62076FA6-75D1-4A22-90B6-8306C39FB6C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8414940" y="3275380"/>
              <a:ext cx="304800" cy="304800"/>
              <a:chOff x="3360" y="2592"/>
              <a:chExt cx="192" cy="192"/>
            </a:xfrm>
          </p:grpSpPr>
          <p:sp>
            <p:nvSpPr>
              <p:cNvPr id="33" name="Oval 112">
                <a:extLst>
                  <a:ext uri="{FF2B5EF4-FFF2-40B4-BE49-F238E27FC236}">
                    <a16:creationId xmlns:a16="http://schemas.microsoft.com/office/drawing/2014/main" id="{90FF7E27-4090-4085-8A18-B3889A820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113">
                <a:extLst>
                  <a:ext uri="{FF2B5EF4-FFF2-40B4-BE49-F238E27FC236}">
                    <a16:creationId xmlns:a16="http://schemas.microsoft.com/office/drawing/2014/main" id="{936C6E1B-7D59-46EF-8BAA-7D8ED3DD0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84" y="2661"/>
                <a:ext cx="144" cy="48"/>
                <a:chOff x="3529" y="3192"/>
                <a:chExt cx="180" cy="48"/>
              </a:xfrm>
            </p:grpSpPr>
            <p:sp>
              <p:nvSpPr>
                <p:cNvPr id="35" name="Arc 114">
                  <a:extLst>
                    <a:ext uri="{FF2B5EF4-FFF2-40B4-BE49-F238E27FC236}">
                      <a16:creationId xmlns:a16="http://schemas.microsoft.com/office/drawing/2014/main" id="{9E42CD04-60C6-46B3-AC0C-2974556FE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3551" y="3170"/>
                  <a:ext cx="48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0837"/>
                    <a:gd name="T2" fmla="*/ 9824 w 21600"/>
                    <a:gd name="T3" fmla="*/ 40837 h 40837"/>
                    <a:gd name="T4" fmla="*/ 0 w 21600"/>
                    <a:gd name="T5" fmla="*/ 21600 h 40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083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715"/>
                        <a:pt x="17051" y="37145"/>
                        <a:pt x="9823" y="40836"/>
                      </a:cubicBezTo>
                    </a:path>
                    <a:path w="21600" h="4083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715"/>
                        <a:pt x="17051" y="37145"/>
                        <a:pt x="9823" y="4083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Arc 115">
                  <a:extLst>
                    <a:ext uri="{FF2B5EF4-FFF2-40B4-BE49-F238E27FC236}">
                      <a16:creationId xmlns:a16="http://schemas.microsoft.com/office/drawing/2014/main" id="{8C40584B-5554-4CD0-AE4A-5DEC38F79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3642" y="3173"/>
                  <a:ext cx="48" cy="86"/>
                </a:xfrm>
                <a:custGeom>
                  <a:avLst/>
                  <a:gdLst>
                    <a:gd name="G0" fmla="+- 0 0 0"/>
                    <a:gd name="G1" fmla="+- 17044 0 0"/>
                    <a:gd name="G2" fmla="+- 21600 0 0"/>
                    <a:gd name="T0" fmla="*/ 13268 w 21600"/>
                    <a:gd name="T1" fmla="*/ 0 h 38644"/>
                    <a:gd name="T2" fmla="*/ 0 w 21600"/>
                    <a:gd name="T3" fmla="*/ 38644 h 38644"/>
                    <a:gd name="T4" fmla="*/ 0 w 21600"/>
                    <a:gd name="T5" fmla="*/ 17044 h 38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8644" fill="none" extrusionOk="0">
                      <a:moveTo>
                        <a:pt x="13268" y="-1"/>
                      </a:moveTo>
                      <a:cubicBezTo>
                        <a:pt x="18525" y="4092"/>
                        <a:pt x="21600" y="10381"/>
                        <a:pt x="21600" y="17044"/>
                      </a:cubicBezTo>
                      <a:cubicBezTo>
                        <a:pt x="21600" y="28973"/>
                        <a:pt x="11929" y="38643"/>
                        <a:pt x="0" y="38644"/>
                      </a:cubicBezTo>
                    </a:path>
                    <a:path w="21600" h="38644" stroke="0" extrusionOk="0">
                      <a:moveTo>
                        <a:pt x="13268" y="-1"/>
                      </a:moveTo>
                      <a:cubicBezTo>
                        <a:pt x="18525" y="4092"/>
                        <a:pt x="21600" y="10381"/>
                        <a:pt x="21600" y="17044"/>
                      </a:cubicBezTo>
                      <a:cubicBezTo>
                        <a:pt x="21600" y="28973"/>
                        <a:pt x="11929" y="38643"/>
                        <a:pt x="0" y="38644"/>
                      </a:cubicBezTo>
                      <a:lnTo>
                        <a:pt x="0" y="1704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" name="Group 116">
              <a:extLst>
                <a:ext uri="{FF2B5EF4-FFF2-40B4-BE49-F238E27FC236}">
                  <a16:creationId xmlns:a16="http://schemas.microsoft.com/office/drawing/2014/main" id="{0D66D9DB-B6E7-4EA4-AD64-9672528F61B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8414940" y="4468375"/>
              <a:ext cx="304800" cy="304800"/>
              <a:chOff x="3360" y="2592"/>
              <a:chExt cx="192" cy="192"/>
            </a:xfrm>
          </p:grpSpPr>
          <p:sp>
            <p:nvSpPr>
              <p:cNvPr id="29" name="Oval 117">
                <a:extLst>
                  <a:ext uri="{FF2B5EF4-FFF2-40B4-BE49-F238E27FC236}">
                    <a16:creationId xmlns:a16="http://schemas.microsoft.com/office/drawing/2014/main" id="{D60FC37F-1B91-4533-B0D7-FDF402565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" name="Group 118">
                <a:extLst>
                  <a:ext uri="{FF2B5EF4-FFF2-40B4-BE49-F238E27FC236}">
                    <a16:creationId xmlns:a16="http://schemas.microsoft.com/office/drawing/2014/main" id="{048F2692-2BDF-4B63-855D-58068DF70C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84" y="2661"/>
                <a:ext cx="144" cy="48"/>
                <a:chOff x="3529" y="3192"/>
                <a:chExt cx="180" cy="48"/>
              </a:xfrm>
            </p:grpSpPr>
            <p:sp>
              <p:nvSpPr>
                <p:cNvPr id="31" name="Arc 119">
                  <a:extLst>
                    <a:ext uri="{FF2B5EF4-FFF2-40B4-BE49-F238E27FC236}">
                      <a16:creationId xmlns:a16="http://schemas.microsoft.com/office/drawing/2014/main" id="{1B8AE190-8414-4F62-BB8C-77573618B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3551" y="3170"/>
                  <a:ext cx="48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0837"/>
                    <a:gd name="T2" fmla="*/ 9824 w 21600"/>
                    <a:gd name="T3" fmla="*/ 40837 h 40837"/>
                    <a:gd name="T4" fmla="*/ 0 w 21600"/>
                    <a:gd name="T5" fmla="*/ 21600 h 40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083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715"/>
                        <a:pt x="17051" y="37145"/>
                        <a:pt x="9823" y="40836"/>
                      </a:cubicBezTo>
                    </a:path>
                    <a:path w="21600" h="4083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715"/>
                        <a:pt x="17051" y="37145"/>
                        <a:pt x="9823" y="4083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rc 120">
                  <a:extLst>
                    <a:ext uri="{FF2B5EF4-FFF2-40B4-BE49-F238E27FC236}">
                      <a16:creationId xmlns:a16="http://schemas.microsoft.com/office/drawing/2014/main" id="{39EA68F6-C264-4BC5-BB87-F56874059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3642" y="3173"/>
                  <a:ext cx="48" cy="86"/>
                </a:xfrm>
                <a:custGeom>
                  <a:avLst/>
                  <a:gdLst>
                    <a:gd name="G0" fmla="+- 0 0 0"/>
                    <a:gd name="G1" fmla="+- 17044 0 0"/>
                    <a:gd name="G2" fmla="+- 21600 0 0"/>
                    <a:gd name="T0" fmla="*/ 13268 w 21600"/>
                    <a:gd name="T1" fmla="*/ 0 h 38644"/>
                    <a:gd name="T2" fmla="*/ 0 w 21600"/>
                    <a:gd name="T3" fmla="*/ 38644 h 38644"/>
                    <a:gd name="T4" fmla="*/ 0 w 21600"/>
                    <a:gd name="T5" fmla="*/ 17044 h 38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8644" fill="none" extrusionOk="0">
                      <a:moveTo>
                        <a:pt x="13268" y="-1"/>
                      </a:moveTo>
                      <a:cubicBezTo>
                        <a:pt x="18525" y="4092"/>
                        <a:pt x="21600" y="10381"/>
                        <a:pt x="21600" y="17044"/>
                      </a:cubicBezTo>
                      <a:cubicBezTo>
                        <a:pt x="21600" y="28973"/>
                        <a:pt x="11929" y="38643"/>
                        <a:pt x="0" y="38644"/>
                      </a:cubicBezTo>
                    </a:path>
                    <a:path w="21600" h="38644" stroke="0" extrusionOk="0">
                      <a:moveTo>
                        <a:pt x="13268" y="-1"/>
                      </a:moveTo>
                      <a:cubicBezTo>
                        <a:pt x="18525" y="4092"/>
                        <a:pt x="21600" y="10381"/>
                        <a:pt x="21600" y="17044"/>
                      </a:cubicBezTo>
                      <a:cubicBezTo>
                        <a:pt x="21600" y="28973"/>
                        <a:pt x="11929" y="38643"/>
                        <a:pt x="0" y="38644"/>
                      </a:cubicBezTo>
                      <a:lnTo>
                        <a:pt x="0" y="1704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" name="Line 121">
              <a:extLst>
                <a:ext uri="{FF2B5EF4-FFF2-40B4-BE49-F238E27FC236}">
                  <a16:creationId xmlns:a16="http://schemas.microsoft.com/office/drawing/2014/main" id="{070F0514-1E91-4E22-A86F-CA8088FCF8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338740" y="335158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22">
              <a:extLst>
                <a:ext uri="{FF2B5EF4-FFF2-40B4-BE49-F238E27FC236}">
                  <a16:creationId xmlns:a16="http://schemas.microsoft.com/office/drawing/2014/main" id="{2F642C4D-C598-4776-B09A-6DB04D079F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300640" y="450647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AE913CC0-E128-4517-B913-49E883545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2942" y="2744057"/>
            <a:ext cx="3648012" cy="110058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69B0422-477E-47C8-AB24-9E5DA24A94B7}"/>
              </a:ext>
            </a:extLst>
          </p:cNvPr>
          <p:cNvGrpSpPr/>
          <p:nvPr/>
        </p:nvGrpSpPr>
        <p:grpSpPr>
          <a:xfrm>
            <a:off x="6482842" y="2570519"/>
            <a:ext cx="990228" cy="1828800"/>
            <a:chOff x="6482842" y="2665128"/>
            <a:chExt cx="990228" cy="18288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2CA5A4C-A1BE-4C9A-970C-41CAE88A2512}"/>
                </a:ext>
              </a:extLst>
            </p:cNvPr>
            <p:cNvCxnSpPr/>
            <p:nvPr/>
          </p:nvCxnSpPr>
          <p:spPr>
            <a:xfrm>
              <a:off x="7051597" y="2722166"/>
              <a:ext cx="299011" cy="1721068"/>
            </a:xfrm>
            <a:prstGeom prst="line">
              <a:avLst/>
            </a:prstGeom>
            <a:ln>
              <a:solidFill>
                <a:srgbClr val="FFFF00">
                  <a:alpha val="6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F3F8E67-5C77-48F1-AD35-C25E7973CD26}"/>
                </a:ext>
              </a:extLst>
            </p:cNvPr>
            <p:cNvCxnSpPr/>
            <p:nvPr/>
          </p:nvCxnSpPr>
          <p:spPr>
            <a:xfrm flipH="1">
              <a:off x="7207541" y="2665128"/>
              <a:ext cx="0" cy="1828800"/>
            </a:xfrm>
            <a:prstGeom prst="line">
              <a:avLst/>
            </a:prstGeom>
            <a:ln w="19050">
              <a:solidFill>
                <a:srgbClr val="FFFF00">
                  <a:alpha val="60000"/>
                </a:srgb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B40233D-9494-40AA-B14D-0BE53E400137}"/>
                </a:ext>
              </a:extLst>
            </p:cNvPr>
            <p:cNvCxnSpPr/>
            <p:nvPr/>
          </p:nvCxnSpPr>
          <p:spPr>
            <a:xfrm flipH="1">
              <a:off x="6482842" y="3598128"/>
              <a:ext cx="914400" cy="155448"/>
            </a:xfrm>
            <a:prstGeom prst="line">
              <a:avLst/>
            </a:prstGeom>
            <a:ln>
              <a:solidFill>
                <a:srgbClr val="FFFF00">
                  <a:alpha val="60000"/>
                </a:srgb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2137F082-13EF-4ABE-9EF0-6A8D2F09A3E7}"/>
                </a:ext>
              </a:extLst>
            </p:cNvPr>
            <p:cNvSpPr/>
            <p:nvPr/>
          </p:nvSpPr>
          <p:spPr>
            <a:xfrm rot="10052976">
              <a:off x="6926433" y="3449692"/>
              <a:ext cx="431904" cy="408017"/>
            </a:xfrm>
            <a:prstGeom prst="arc">
              <a:avLst/>
            </a:prstGeom>
            <a:ln>
              <a:solidFill>
                <a:srgbClr val="FFFF00">
                  <a:alpha val="6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50E657-CC89-4E7A-BAF0-EDD876AA5457}"/>
                </a:ext>
              </a:extLst>
            </p:cNvPr>
            <p:cNvSpPr txBox="1"/>
            <p:nvPr/>
          </p:nvSpPr>
          <p:spPr>
            <a:xfrm>
              <a:off x="6611937" y="3842422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FFFF00"/>
                  </a:solidFill>
                </a:rPr>
                <a:t>θ</a:t>
              </a:r>
              <a:r>
                <a:rPr lang="en-US" dirty="0">
                  <a:solidFill>
                    <a:srgbClr val="FFFF00"/>
                  </a:solidFill>
                </a:rPr>
                <a:t>~85˚</a:t>
              </a:r>
            </a:p>
          </p:txBody>
        </p:sp>
      </p:grpSp>
      <p:pic>
        <p:nvPicPr>
          <p:cNvPr id="52" name="Picture 142" descr="LHantenna">
            <a:extLst>
              <a:ext uri="{FF2B5EF4-FFF2-40B4-BE49-F238E27FC236}">
                <a16:creationId xmlns:a16="http://schemas.microsoft.com/office/drawing/2014/main" id="{3F7A1557-1BC7-457C-B61D-8BC14893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1393535"/>
            <a:ext cx="4113213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D4CA7EC-5517-4767-8BF0-C3D7F45A9A2D}"/>
              </a:ext>
            </a:extLst>
          </p:cNvPr>
          <p:cNvSpPr txBox="1"/>
          <p:nvPr/>
        </p:nvSpPr>
        <p:spPr>
          <a:xfrm>
            <a:off x="3688685" y="3443450"/>
            <a:ext cx="721672" cy="52322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30 cm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panels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90A62BC-55AD-444C-AB88-2B93EC6FA645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803901" y="2814520"/>
            <a:ext cx="245620" cy="6289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E20F38DC-7170-4A28-8567-8D24C62272A8}"/>
              </a:ext>
            </a:extLst>
          </p:cNvPr>
          <p:cNvSpPr/>
          <p:nvPr/>
        </p:nvSpPr>
        <p:spPr>
          <a:xfrm>
            <a:off x="3266230" y="2123230"/>
            <a:ext cx="844910" cy="1140639"/>
          </a:xfrm>
          <a:prstGeom prst="rect">
            <a:avLst/>
          </a:prstGeom>
          <a:noFill/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4EA087-D843-4D06-ACA0-C3A5A5692EC6}"/>
              </a:ext>
            </a:extLst>
          </p:cNvPr>
          <p:cNvSpPr txBox="1"/>
          <p:nvPr/>
        </p:nvSpPr>
        <p:spPr>
          <a:xfrm>
            <a:off x="232235" y="5080415"/>
            <a:ext cx="453179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Several distinct antenna techniques are used for wave launching</a:t>
            </a:r>
          </a:p>
        </p:txBody>
      </p:sp>
    </p:spTree>
    <p:extLst>
      <p:ext uri="{BB962C8B-B14F-4D97-AF65-F5344CB8AC3E}">
        <p14:creationId xmlns:p14="http://schemas.microsoft.com/office/powerpoint/2010/main" val="32620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Verification of Nonlinear Conversion from ES to 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39CA1A-C42B-4B8A-927B-74AC2A3A0592}"/>
              </a:ext>
            </a:extLst>
          </p:cNvPr>
          <p:cNvGrpSpPr/>
          <p:nvPr/>
        </p:nvGrpSpPr>
        <p:grpSpPr>
          <a:xfrm>
            <a:off x="138746" y="978718"/>
            <a:ext cx="3691926" cy="2331640"/>
            <a:chOff x="4880214" y="1128132"/>
            <a:chExt cx="3691926" cy="233164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12EF59-BC84-4B0C-803C-8E2B73044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214" y="1173772"/>
              <a:ext cx="3691926" cy="2286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E14AC7-D592-4A68-82A3-AB087382E1E1}"/>
                </a:ext>
              </a:extLst>
            </p:cNvPr>
            <p:cNvSpPr/>
            <p:nvPr/>
          </p:nvSpPr>
          <p:spPr>
            <a:xfrm>
              <a:off x="5744582" y="1128132"/>
              <a:ext cx="17604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C000"/>
                </a:buClr>
              </a:pPr>
              <a:r>
                <a:rPr lang="en-US" sz="1200" dirty="0">
                  <a:solidFill>
                    <a:srgbClr val="FF0000"/>
                  </a:solidFill>
                  <a:sym typeface="Symbol" panose="05050102010706020507" pitchFamily="18" charset="2"/>
                </a:rPr>
                <a:t>B/B</a:t>
              </a:r>
              <a:r>
                <a:rPr lang="en-US" sz="1200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0</a:t>
              </a:r>
              <a:r>
                <a:rPr lang="en-US" sz="1200" dirty="0">
                  <a:solidFill>
                    <a:srgbClr val="FF0000"/>
                  </a:solidFill>
                  <a:sym typeface="Symbol" panose="05050102010706020507" pitchFamily="18" charset="2"/>
                </a:rPr>
                <a:t> </a:t>
              </a:r>
              <a:r>
                <a:rPr lang="en-US" sz="1200" dirty="0">
                  <a:solidFill>
                    <a:srgbClr val="FF0000"/>
                  </a:solidFill>
                </a:rPr>
                <a:t>~ 5</a:t>
              </a:r>
              <a:r>
                <a:rPr lang="en-US" sz="1200" dirty="0">
                  <a:solidFill>
                    <a:srgbClr val="FF0000"/>
                  </a:solidFill>
                  <a:sym typeface="Symbol" panose="05050102010706020507" pitchFamily="18" charset="2"/>
                </a:rPr>
                <a:t>10</a:t>
              </a:r>
              <a:r>
                <a:rPr lang="en-US" sz="1200" baseline="30000" dirty="0">
                  <a:solidFill>
                    <a:srgbClr val="FF0000"/>
                  </a:solidFill>
                  <a:sym typeface="Symbol" panose="05050102010706020507" pitchFamily="18" charset="2"/>
                </a:rPr>
                <a:t>-6 </a:t>
              </a: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, </a:t>
              </a:r>
              <a:r>
                <a:rPr lang="en-US" sz="12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NL</a:t>
              </a: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= </a:t>
              </a:r>
              <a:r>
                <a:rPr lang="en-US" sz="12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L</a:t>
              </a:r>
              <a:endParaRPr lang="en-US" sz="1200" baseline="-25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254AE20-8615-4186-A9BD-A7A5C7225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6" y="3910023"/>
            <a:ext cx="3698369" cy="228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1ADCC4-DDF7-49E8-91B8-917BF606CC48}"/>
              </a:ext>
            </a:extLst>
          </p:cNvPr>
          <p:cNvSpPr/>
          <p:nvPr/>
        </p:nvSpPr>
        <p:spPr>
          <a:xfrm>
            <a:off x="1569908" y="4115421"/>
            <a:ext cx="2081416" cy="163862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B72F36-4877-48F5-9EBE-A71FDCA77243}"/>
                  </a:ext>
                </a:extLst>
              </p:cNvPr>
              <p:cNvSpPr txBox="1"/>
              <p:nvPr/>
            </p:nvSpPr>
            <p:spPr>
              <a:xfrm>
                <a:off x="2175087" y="4192216"/>
                <a:ext cx="972510" cy="1989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𝑝𝑒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B72F36-4877-48F5-9EBE-A71FDCA77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087" y="4192216"/>
                <a:ext cx="972510" cy="198965"/>
              </a:xfrm>
              <a:prstGeom prst="rect">
                <a:avLst/>
              </a:prstGeom>
              <a:blipFill>
                <a:blip r:embed="rId6"/>
                <a:stretch>
                  <a:fillRect l="-1887" t="-156250" r="-1258" b="-2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B1E425-B3EC-40B8-985B-FBE42FF9E109}"/>
              </a:ext>
            </a:extLst>
          </p:cNvPr>
          <p:cNvCxnSpPr/>
          <p:nvPr/>
        </p:nvCxnSpPr>
        <p:spPr>
          <a:xfrm>
            <a:off x="788751" y="3978130"/>
            <a:ext cx="365760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345D67-73AB-4767-8E8A-33ADA5F8F8C4}"/>
              </a:ext>
            </a:extLst>
          </p:cNvPr>
          <p:cNvSpPr txBox="1"/>
          <p:nvPr/>
        </p:nvSpPr>
        <p:spPr>
          <a:xfrm>
            <a:off x="1160645" y="3855020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10 MHz</a:t>
            </a:r>
            <a:endParaRPr lang="en-US" sz="11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08B4F7-6DD1-4B17-9241-1D1EF6A98B12}"/>
              </a:ext>
            </a:extLst>
          </p:cNvPr>
          <p:cNvCxnSpPr/>
          <p:nvPr/>
        </p:nvCxnSpPr>
        <p:spPr>
          <a:xfrm>
            <a:off x="1874150" y="3978130"/>
            <a:ext cx="36576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4A1CCA3-508F-4874-A36E-DAD8572D2E1B}"/>
              </a:ext>
            </a:extLst>
          </p:cNvPr>
          <p:cNvSpPr txBox="1"/>
          <p:nvPr/>
        </p:nvSpPr>
        <p:spPr>
          <a:xfrm>
            <a:off x="2248157" y="3855020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9.96 MHz</a:t>
            </a:r>
            <a:endParaRPr lang="en-US" sz="11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717FE4-3ED5-4C11-B20E-E70C98A769F0}"/>
                  </a:ext>
                </a:extLst>
              </p:cNvPr>
              <p:cNvSpPr txBox="1"/>
              <p:nvPr/>
            </p:nvSpPr>
            <p:spPr>
              <a:xfrm>
                <a:off x="1204263" y="4535865"/>
                <a:ext cx="731289" cy="388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120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120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l-GR" sz="120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20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18659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𝑡𝑒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srgbClr val="18659B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18659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717FE4-3ED5-4C11-B20E-E70C98A7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63" y="4535865"/>
                <a:ext cx="731289" cy="388055"/>
              </a:xfrm>
              <a:prstGeom prst="rect">
                <a:avLst/>
              </a:prstGeom>
              <a:blipFill>
                <a:blip r:embed="rId7"/>
                <a:stretch>
                  <a:fillRect l="-4167" t="-3125" r="-4167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6803166-8524-40EE-82D4-92E87B7E4148}"/>
              </a:ext>
            </a:extLst>
          </p:cNvPr>
          <p:cNvSpPr/>
          <p:nvPr/>
        </p:nvSpPr>
        <p:spPr>
          <a:xfrm>
            <a:off x="614914" y="6167201"/>
            <a:ext cx="791417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000" dirty="0"/>
              <a:t>Tejero </a:t>
            </a:r>
            <a:r>
              <a:rPr lang="en-US" sz="1000" i="1" dirty="0"/>
              <a:t>et al.</a:t>
            </a:r>
            <a:r>
              <a:rPr lang="en-US" sz="1000" dirty="0"/>
              <a:t>, </a:t>
            </a:r>
            <a:r>
              <a:rPr lang="en-US" sz="1000" i="1" dirty="0"/>
              <a:t>Sci. Rep.</a:t>
            </a:r>
            <a:r>
              <a:rPr lang="en-US" sz="1000" dirty="0"/>
              <a:t>, </a:t>
            </a:r>
            <a:r>
              <a:rPr lang="en-US" sz="1000" b="1" dirty="0"/>
              <a:t>5</a:t>
            </a:r>
            <a:r>
              <a:rPr lang="en-US" sz="1000" dirty="0"/>
              <a:t>, 17852 (2015)  and  Tejero </a:t>
            </a:r>
            <a:r>
              <a:rPr lang="en-US" sz="1000" i="1" dirty="0"/>
              <a:t>et al.</a:t>
            </a:r>
            <a:r>
              <a:rPr lang="en-US" sz="1000" dirty="0"/>
              <a:t>, </a:t>
            </a:r>
            <a:r>
              <a:rPr lang="en-US" sz="1000" i="1" dirty="0"/>
              <a:t>Phys. Plasmas</a:t>
            </a:r>
            <a:r>
              <a:rPr lang="en-US" sz="1000" dirty="0"/>
              <a:t>, </a:t>
            </a:r>
            <a:r>
              <a:rPr lang="en-US" sz="1000" b="1" dirty="0"/>
              <a:t>23</a:t>
            </a:r>
            <a:r>
              <a:rPr lang="en-US" sz="1000" dirty="0"/>
              <a:t>, 055707 (2016)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548C26C-F016-4510-9FFC-2ECAF486D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91719"/>
              </p:ext>
            </p:extLst>
          </p:nvPr>
        </p:nvGraphicFramePr>
        <p:xfrm>
          <a:off x="2141590" y="3276600"/>
          <a:ext cx="35099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8" imgW="3517900" imgH="596900" progId="Equation.DSMT4">
                  <p:embed/>
                </p:oleObj>
              </mc:Choice>
              <mc:Fallback>
                <p:oleObj name="Equation" r:id="rId8" imgW="3517900" imgH="5969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41590" y="3276600"/>
                        <a:ext cx="3509963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7">
            <a:extLst>
              <a:ext uri="{FF2B5EF4-FFF2-40B4-BE49-F238E27FC236}">
                <a16:creationId xmlns:a16="http://schemas.microsoft.com/office/drawing/2014/main" id="{50DE129C-764B-4080-9704-A17D371BC47F}"/>
              </a:ext>
            </a:extLst>
          </p:cNvPr>
          <p:cNvCxnSpPr>
            <a:cxnSpLocks/>
          </p:cNvCxnSpPr>
          <p:nvPr/>
        </p:nvCxnSpPr>
        <p:spPr>
          <a:xfrm rot="10800000">
            <a:off x="2636587" y="2724276"/>
            <a:ext cx="975518" cy="612754"/>
          </a:xfrm>
          <a:prstGeom prst="bentConnector3">
            <a:avLst>
              <a:gd name="adj1" fmla="val 439"/>
            </a:avLst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9">
            <a:extLst>
              <a:ext uri="{FF2B5EF4-FFF2-40B4-BE49-F238E27FC236}">
                <a16:creationId xmlns:a16="http://schemas.microsoft.com/office/drawing/2014/main" id="{24E827BF-1913-482C-A99B-B17CD35BB183}"/>
              </a:ext>
            </a:extLst>
          </p:cNvPr>
          <p:cNvCxnSpPr/>
          <p:nvPr/>
        </p:nvCxnSpPr>
        <p:spPr>
          <a:xfrm flipV="1">
            <a:off x="4031087" y="2845148"/>
            <a:ext cx="1411968" cy="485755"/>
          </a:xfrm>
          <a:prstGeom prst="bentConnector3">
            <a:avLst>
              <a:gd name="adj1" fmla="val -751"/>
            </a:avLst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>
            <a:extLst>
              <a:ext uri="{FF2B5EF4-FFF2-40B4-BE49-F238E27FC236}">
                <a16:creationId xmlns:a16="http://schemas.microsoft.com/office/drawing/2014/main" id="{95E2A261-7461-4877-9871-23CB0522171B}"/>
              </a:ext>
            </a:extLst>
          </p:cNvPr>
          <p:cNvSpPr/>
          <p:nvPr/>
        </p:nvSpPr>
        <p:spPr>
          <a:xfrm>
            <a:off x="5516625" y="2082589"/>
            <a:ext cx="341905" cy="2643747"/>
          </a:xfrm>
          <a:prstGeom prst="leftBrace">
            <a:avLst>
              <a:gd name="adj1" fmla="val 8333"/>
              <a:gd name="adj2" fmla="val 2881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91"/>
          </a:p>
        </p:txBody>
      </p:sp>
      <p:cxnSp>
        <p:nvCxnSpPr>
          <p:cNvPr id="25" name="Elbow Connector 36">
            <a:extLst>
              <a:ext uri="{FF2B5EF4-FFF2-40B4-BE49-F238E27FC236}">
                <a16:creationId xmlns:a16="http://schemas.microsoft.com/office/drawing/2014/main" id="{C8284D49-C93D-4F97-8409-02B431B7FB7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62858" y="3886926"/>
            <a:ext cx="1466514" cy="1036993"/>
          </a:xfrm>
          <a:prstGeom prst="bentConnector3">
            <a:avLst>
              <a:gd name="adj1" fmla="val -885"/>
            </a:avLst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4102804-A4DC-4B42-AE7B-A0776DF00374}"/>
              </a:ext>
            </a:extLst>
          </p:cNvPr>
          <p:cNvSpPr txBox="1"/>
          <p:nvPr/>
        </p:nvSpPr>
        <p:spPr>
          <a:xfrm>
            <a:off x="2607390" y="2488058"/>
            <a:ext cx="11144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7" dirty="0">
                <a:solidFill>
                  <a:schemeClr val="tx2"/>
                </a:solidFill>
              </a:rPr>
              <a:t>Amplitude Scaling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5CA219-7089-4ADB-818F-8900312C25E5}"/>
              </a:ext>
            </a:extLst>
          </p:cNvPr>
          <p:cNvSpPr txBox="1"/>
          <p:nvPr/>
        </p:nvSpPr>
        <p:spPr>
          <a:xfrm>
            <a:off x="4115758" y="2610147"/>
            <a:ext cx="779381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7" dirty="0">
                <a:solidFill>
                  <a:schemeClr val="tx2"/>
                </a:solidFill>
              </a:rPr>
              <a:t>90° turning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EA6C0A-D7A6-4746-AD22-81A326209DAD}"/>
              </a:ext>
            </a:extLst>
          </p:cNvPr>
          <p:cNvSpPr txBox="1"/>
          <p:nvPr/>
        </p:nvSpPr>
        <p:spPr>
          <a:xfrm>
            <a:off x="3777561" y="4686111"/>
            <a:ext cx="127791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7" dirty="0">
                <a:solidFill>
                  <a:schemeClr val="tx2"/>
                </a:solidFill>
              </a:rPr>
              <a:t>Resonance Condition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A0FA8E-F10E-479B-9558-7CA6DABE8A6A}"/>
                  </a:ext>
                </a:extLst>
              </p:cNvPr>
              <p:cNvSpPr txBox="1"/>
              <p:nvPr/>
            </p:nvSpPr>
            <p:spPr>
              <a:xfrm>
                <a:off x="3689166" y="1736119"/>
                <a:ext cx="2262941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charset="0"/>
                        </a:rPr>
                        <m:t>𝛾</m:t>
                      </m:r>
                      <m:r>
                        <a:rPr lang="en-US" sz="1400" i="1" baseline="-25000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1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charset="0"/>
                            </a:rPr>
                            <m:t>𝜔</m:t>
                          </m:r>
                        </m:e>
                      </m:d>
                      <m:r>
                        <a:rPr lang="en-US" sz="1400" i="1">
                          <a:latin typeface="Cambria Math" charset="0"/>
                        </a:rPr>
                        <m:t>=</m:t>
                      </m:r>
                      <m:r>
                        <a:rPr lang="en-US" sz="1400" i="1">
                          <a:latin typeface="Cambria Math" charset="0"/>
                        </a:rPr>
                        <m:t>𝛾</m:t>
                      </m:r>
                      <m:r>
                        <a:rPr lang="en-US" sz="1400" i="1" baseline="-25000">
                          <a:latin typeface="Cambria Math" charset="0"/>
                        </a:rPr>
                        <m:t>𝑁𝐿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1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charset="0"/>
                            </a:rPr>
                            <m:t>𝜔</m:t>
                          </m:r>
                          <m:r>
                            <a:rPr lang="en-US" sz="1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1400" baseline="-250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A0FA8E-F10E-479B-9558-7CA6DABE8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166" y="1736119"/>
                <a:ext cx="2262941" cy="302840"/>
              </a:xfrm>
              <a:prstGeom prst="rect">
                <a:avLst/>
              </a:prstGeom>
              <a:blipFill>
                <a:blip r:embed="rId10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5007DBB-6164-4AA1-A99A-C8D6874BD9B4}"/>
              </a:ext>
            </a:extLst>
          </p:cNvPr>
          <p:cNvSpPr txBox="1"/>
          <p:nvPr/>
        </p:nvSpPr>
        <p:spPr>
          <a:xfrm>
            <a:off x="4368449" y="1480119"/>
            <a:ext cx="851515" cy="275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91" dirty="0">
                <a:solidFill>
                  <a:schemeClr val="tx2"/>
                </a:solidFill>
              </a:rPr>
              <a:t>Threshold</a:t>
            </a:r>
          </a:p>
        </p:txBody>
      </p:sp>
      <p:cxnSp>
        <p:nvCxnSpPr>
          <p:cNvPr id="31" name="Elbow Connector 23">
            <a:extLst>
              <a:ext uri="{FF2B5EF4-FFF2-40B4-BE49-F238E27FC236}">
                <a16:creationId xmlns:a16="http://schemas.microsoft.com/office/drawing/2014/main" id="{EAEA7249-24CD-4859-BBAE-38F0E9E8AB2D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37801" y="255397"/>
            <a:ext cx="283154" cy="2029659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A29B6F8-DCF5-4AB7-B889-BFBB078D31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21" y="3563929"/>
            <a:ext cx="3200400" cy="19990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DE4E3C-0B78-4E5B-A3F2-63B0A56E4B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21" y="1565767"/>
            <a:ext cx="3200400" cy="19990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E2AB97D-2C5B-45C6-BCFA-6B458A15BDD0}"/>
              </a:ext>
            </a:extLst>
          </p:cNvPr>
          <p:cNvSpPr txBox="1"/>
          <p:nvPr/>
        </p:nvSpPr>
        <p:spPr>
          <a:xfrm>
            <a:off x="6307933" y="1535694"/>
            <a:ext cx="1675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8659B"/>
                </a:solidFill>
                <a:cs typeface="Open Sans"/>
              </a:rPr>
              <a:t>10 MHz – Pump Wave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5280F0-FF5B-4DA0-B808-D01ADE449989}"/>
              </a:ext>
            </a:extLst>
          </p:cNvPr>
          <p:cNvSpPr txBox="1"/>
          <p:nvPr/>
        </p:nvSpPr>
        <p:spPr>
          <a:xfrm>
            <a:off x="6304873" y="3543810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8659B"/>
                </a:solidFill>
                <a:cs typeface="Open Sans"/>
              </a:rPr>
              <a:t>9.96 MHz – Scattered Wave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56E4C3-C912-4DE5-8678-DD07DCAB615D}"/>
              </a:ext>
            </a:extLst>
          </p:cNvPr>
          <p:cNvSpPr txBox="1"/>
          <p:nvPr/>
        </p:nvSpPr>
        <p:spPr>
          <a:xfrm>
            <a:off x="4057687" y="5707734"/>
            <a:ext cx="4210704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Experiment agrees with theory in detail</a:t>
            </a:r>
          </a:p>
        </p:txBody>
      </p:sp>
    </p:spTree>
    <p:extLst>
      <p:ext uri="{BB962C8B-B14F-4D97-AF65-F5344CB8AC3E}">
        <p14:creationId xmlns:p14="http://schemas.microsoft.com/office/powerpoint/2010/main" val="267054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Spectral Features Indicative of NL Scattering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F8F47-3260-46DC-92BC-AC2745264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65" y="1392310"/>
            <a:ext cx="6453070" cy="39887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7C19A9-8CA1-4FF8-BD84-B0023AFCF720}"/>
              </a:ext>
            </a:extLst>
          </p:cNvPr>
          <p:cNvSpPr txBox="1"/>
          <p:nvPr/>
        </p:nvSpPr>
        <p:spPr>
          <a:xfrm>
            <a:off x="1632509" y="5588866"/>
            <a:ext cx="3223255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659B"/>
                </a:solidFill>
              </a:rPr>
              <a:t>plasma density =3 x 10</a:t>
            </a:r>
            <a:r>
              <a:rPr lang="en-US" sz="1400" baseline="30000" dirty="0">
                <a:solidFill>
                  <a:srgbClr val="18659B"/>
                </a:solidFill>
              </a:rPr>
              <a:t>10</a:t>
            </a:r>
            <a:r>
              <a:rPr lang="en-US" sz="1400" dirty="0">
                <a:solidFill>
                  <a:srgbClr val="18659B"/>
                </a:solidFill>
              </a:rPr>
              <a:t> cm</a:t>
            </a:r>
            <a:r>
              <a:rPr lang="en-US" sz="1400" baseline="30000" dirty="0">
                <a:solidFill>
                  <a:srgbClr val="18659B"/>
                </a:solidFill>
              </a:rPr>
              <a:t>-3</a:t>
            </a:r>
            <a:r>
              <a:rPr lang="en-US" sz="1400" dirty="0">
                <a:solidFill>
                  <a:srgbClr val="18659B"/>
                </a:solidFill>
              </a:rPr>
              <a:t> (argon)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659B"/>
                </a:solidFill>
              </a:rPr>
              <a:t>B = 50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B95C2-ADA7-4DA5-841C-F019F65429BA}"/>
              </a:ext>
            </a:extLst>
          </p:cNvPr>
          <p:cNvSpPr txBox="1"/>
          <p:nvPr/>
        </p:nvSpPr>
        <p:spPr>
          <a:xfrm>
            <a:off x="5088959" y="5588866"/>
            <a:ext cx="236314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659B"/>
                </a:solidFill>
                <a:sym typeface="Symbol"/>
              </a:rPr>
              <a:t></a:t>
            </a:r>
            <a:r>
              <a:rPr lang="en-US" sz="1400" baseline="-25000" dirty="0" err="1">
                <a:solidFill>
                  <a:srgbClr val="18659B"/>
                </a:solidFill>
              </a:rPr>
              <a:t>pe</a:t>
            </a:r>
            <a:r>
              <a:rPr lang="en-US" sz="1400" dirty="0">
                <a:solidFill>
                  <a:srgbClr val="18659B"/>
                </a:solidFill>
              </a:rPr>
              <a:t>/</a:t>
            </a:r>
            <a:r>
              <a:rPr lang="en-US" sz="1400" dirty="0">
                <a:solidFill>
                  <a:srgbClr val="18659B"/>
                </a:solidFill>
                <a:sym typeface="Symbol"/>
              </a:rPr>
              <a:t></a:t>
            </a:r>
            <a:r>
              <a:rPr lang="en-US" sz="1400" baseline="-25000" dirty="0" err="1">
                <a:solidFill>
                  <a:srgbClr val="18659B"/>
                </a:solidFill>
              </a:rPr>
              <a:t>ce</a:t>
            </a:r>
            <a:r>
              <a:rPr lang="en-US" sz="1400" dirty="0">
                <a:solidFill>
                  <a:srgbClr val="18659B"/>
                </a:solidFill>
              </a:rPr>
              <a:t> = 11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659B"/>
                </a:solidFill>
              </a:rPr>
              <a:t>pump = 10.0 MHz ~ 20 </a:t>
            </a:r>
            <a:r>
              <a:rPr lang="el-GR" sz="1400" dirty="0">
                <a:solidFill>
                  <a:srgbClr val="18659B"/>
                </a:solidFill>
                <a:latin typeface="Calibri" panose="020F0502020204030204" pitchFamily="34" charset="0"/>
              </a:rPr>
              <a:t>ω</a:t>
            </a:r>
            <a:r>
              <a:rPr lang="en-US" sz="1400" baseline="-25000" dirty="0">
                <a:solidFill>
                  <a:srgbClr val="18659B"/>
                </a:solidFill>
                <a:latin typeface="Calibri" panose="020F0502020204030204" pitchFamily="34" charset="0"/>
              </a:rPr>
              <a:t>LH</a:t>
            </a:r>
            <a:endParaRPr lang="en-US" sz="1400" dirty="0">
              <a:solidFill>
                <a:srgbClr val="18659B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F8463-48C4-4C68-91B5-3C940F01773F}"/>
              </a:ext>
            </a:extLst>
          </p:cNvPr>
          <p:cNvCxnSpPr/>
          <p:nvPr/>
        </p:nvCxnSpPr>
        <p:spPr>
          <a:xfrm>
            <a:off x="6278999" y="1430873"/>
            <a:ext cx="0" cy="32004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CCC1C0-5013-4E8D-B404-8C929284AFF4}"/>
              </a:ext>
            </a:extLst>
          </p:cNvPr>
          <p:cNvSpPr txBox="1"/>
          <p:nvPr/>
        </p:nvSpPr>
        <p:spPr>
          <a:xfrm>
            <a:off x="5962245" y="1123096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pump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1295FC-CD62-46A6-B657-3856D6BD41E7}"/>
              </a:ext>
            </a:extLst>
          </p:cNvPr>
          <p:cNvCxnSpPr/>
          <p:nvPr/>
        </p:nvCxnSpPr>
        <p:spPr>
          <a:xfrm>
            <a:off x="5833537" y="3505200"/>
            <a:ext cx="230312" cy="20150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8003FF-BC92-4468-97A4-ECFF18BEF89A}"/>
              </a:ext>
            </a:extLst>
          </p:cNvPr>
          <p:cNvSpPr txBox="1"/>
          <p:nvPr/>
        </p:nvSpPr>
        <p:spPr>
          <a:xfrm>
            <a:off x="4831746" y="3216705"/>
            <a:ext cx="1455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scattered waves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48FE6D-1FC9-454C-99F2-086B9FB12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65" y="1392310"/>
            <a:ext cx="6453070" cy="39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1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Exhibits Expected Dependence on Pump Amplitude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11-15 September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7296" y="6474334"/>
            <a:ext cx="4098589" cy="365125"/>
          </a:xfrm>
        </p:spPr>
        <p:txBody>
          <a:bodyPr/>
          <a:lstStyle/>
          <a:p>
            <a:r>
              <a:rPr lang="en-US" dirty="0"/>
              <a:t>Active Experiments in Space: </a:t>
            </a:r>
          </a:p>
          <a:p>
            <a:r>
              <a:rPr lang="en-US" dirty="0"/>
              <a:t>Past, Present, and Future - Santa Fe, NM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77A00C-8D51-49FE-A3EB-C6C0B930E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5" y="1127897"/>
            <a:ext cx="4068206" cy="502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69F7B5-D4E4-432F-8FBC-064CE2095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5" y="1127897"/>
            <a:ext cx="4068206" cy="502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BFCA3D-FFCA-423C-BF3D-C2AC29CF8147}"/>
              </a:ext>
            </a:extLst>
          </p:cNvPr>
          <p:cNvSpPr txBox="1"/>
          <p:nvPr/>
        </p:nvSpPr>
        <p:spPr>
          <a:xfrm>
            <a:off x="4786362" y="2362200"/>
            <a:ext cx="4042260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659B"/>
                </a:solidFill>
              </a:rPr>
              <a:t>Pump wave amplitude increases </a:t>
            </a:r>
          </a:p>
          <a:p>
            <a:pPr>
              <a:buClr>
                <a:srgbClr val="FFC000"/>
              </a:buClr>
            </a:pPr>
            <a:r>
              <a:rPr lang="en-US" dirty="0">
                <a:solidFill>
                  <a:srgbClr val="18659B"/>
                </a:solidFill>
              </a:rPr>
              <a:t>    linearly with antenna voltage</a:t>
            </a:r>
          </a:p>
          <a:p>
            <a:pPr>
              <a:buClr>
                <a:srgbClr val="FFC000"/>
              </a:buClr>
            </a:pPr>
            <a:endParaRPr lang="en-US" sz="2400" dirty="0">
              <a:solidFill>
                <a:srgbClr val="18659B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659B"/>
                </a:solidFill>
              </a:rPr>
              <a:t>Scattered wave amplitude depends</a:t>
            </a:r>
          </a:p>
          <a:p>
            <a:pPr>
              <a:buClr>
                <a:srgbClr val="FFC000"/>
              </a:buClr>
            </a:pPr>
            <a:r>
              <a:rPr lang="en-US" dirty="0">
                <a:solidFill>
                  <a:srgbClr val="18659B"/>
                </a:solidFill>
              </a:rPr>
              <a:t>    on the square of pump amplitude</a:t>
            </a:r>
          </a:p>
          <a:p>
            <a:pPr>
              <a:buClr>
                <a:srgbClr val="FFC000"/>
              </a:buClr>
            </a:pPr>
            <a:endParaRPr lang="en-US" sz="2400" dirty="0">
              <a:solidFill>
                <a:srgbClr val="18659B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659B"/>
                </a:solidFill>
              </a:rPr>
              <a:t>Low nonlinear threshold</a:t>
            </a:r>
          </a:p>
          <a:p>
            <a:pPr>
              <a:buClr>
                <a:srgbClr val="FFC000"/>
              </a:buClr>
            </a:pPr>
            <a:r>
              <a:rPr lang="en-US" dirty="0">
                <a:solidFill>
                  <a:srgbClr val="18659B"/>
                </a:solidFill>
                <a:sym typeface="Symbol" panose="05050102010706020507" pitchFamily="18" charset="2"/>
              </a:rPr>
              <a:t>	B/B</a:t>
            </a:r>
            <a:r>
              <a:rPr lang="en-US" baseline="-25000" dirty="0">
                <a:solidFill>
                  <a:srgbClr val="18659B"/>
                </a:solidFill>
                <a:sym typeface="Symbol" panose="05050102010706020507" pitchFamily="18" charset="2"/>
              </a:rPr>
              <a:t>0</a:t>
            </a:r>
            <a:r>
              <a:rPr lang="en-US" dirty="0">
                <a:solidFill>
                  <a:srgbClr val="18659B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18659B"/>
                </a:solidFill>
              </a:rPr>
              <a:t>~ 5</a:t>
            </a:r>
            <a:r>
              <a:rPr lang="en-US" dirty="0">
                <a:solidFill>
                  <a:srgbClr val="18659B"/>
                </a:solidFill>
                <a:sym typeface="Symbol" panose="05050102010706020507" pitchFamily="18" charset="2"/>
              </a:rPr>
              <a:t>10</a:t>
            </a:r>
            <a:r>
              <a:rPr lang="en-US" baseline="30000" dirty="0">
                <a:solidFill>
                  <a:srgbClr val="18659B"/>
                </a:solidFill>
                <a:sym typeface="Symbol" panose="05050102010706020507" pitchFamily="18" charset="2"/>
              </a:rPr>
              <a:t>-6</a:t>
            </a:r>
            <a:endParaRPr lang="en-US" dirty="0">
              <a:solidFill>
                <a:srgbClr val="18659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B641F9-F1C3-40EF-8FB0-D50350C61E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2" r="49199"/>
          <a:stretch/>
        </p:blipFill>
        <p:spPr>
          <a:xfrm>
            <a:off x="633485" y="3689873"/>
            <a:ext cx="2066684" cy="24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RL PP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RL PPD">
      <a:majorFont>
        <a:latin typeface="Taho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ahom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6700 Vugraf template 2015" id="{25A76590-5DC8-2C40-BD6B-4865211655A9}" vid="{9EBB2994-E097-C842-8B61-D22D703179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6700-template</Template>
  <TotalTime>7291</TotalTime>
  <Words>1302</Words>
  <Application>Microsoft Office PowerPoint</Application>
  <PresentationFormat>On-screen Show (4:3)</PresentationFormat>
  <Paragraphs>319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Aileron SemiBold</vt:lpstr>
      <vt:lpstr>Arial</vt:lpstr>
      <vt:lpstr>Calibri</vt:lpstr>
      <vt:lpstr>Cambria Math</vt:lpstr>
      <vt:lpstr>Open Sans</vt:lpstr>
      <vt:lpstr>Symbol</vt:lpstr>
      <vt:lpstr>Tahoma</vt:lpstr>
      <vt:lpstr>Times New Roman</vt:lpstr>
      <vt:lpstr>Custom Design</vt:lpstr>
      <vt:lpstr>NRL PPD</vt:lpstr>
      <vt:lpstr>Equation</vt:lpstr>
      <vt:lpstr>Electrostatic to Electromagnetic Conversion through Nonlinear Scattering*</vt:lpstr>
      <vt:lpstr>Collaborators</vt:lpstr>
      <vt:lpstr>Nonlinear Wave-Particle Scattering Mechanism</vt:lpstr>
      <vt:lpstr>PowerPoint Presentation</vt:lpstr>
      <vt:lpstr>Dimensionless Parameters Covered in SPSC</vt:lpstr>
      <vt:lpstr>Predominantly Electrostatic Waves are Launched</vt:lpstr>
      <vt:lpstr>Verification of Nonlinear Conversion from ES to EM</vt:lpstr>
      <vt:lpstr>Spectral Features Indicative of NL Scattering</vt:lpstr>
      <vt:lpstr>Exhibits Expected Dependence on Pump Amplitude</vt:lpstr>
      <vt:lpstr>Experiment Directly Demonstrates ES Conversion</vt:lpstr>
      <vt:lpstr>ES Scattered Waves Indicate Scattering Region</vt:lpstr>
      <vt:lpstr>Pulsing the Driver Reveals Generation Details</vt:lpstr>
      <vt:lpstr>Relative Strength of Whistler Wave Nonlinearity</vt:lpstr>
      <vt:lpstr>Three-Wave Decay Provides Contrast to NL Scattering</vt:lpstr>
      <vt:lpstr>Bicoherence Illustrates Satisfied Matching Conditions</vt:lpstr>
      <vt:lpstr>Triggered Emissions Experimental Setup</vt:lpstr>
      <vt:lpstr>Triggered Emission Observed in Laboratory</vt:lpstr>
      <vt:lpstr>Nonlinear Scattering in Triggered Emission Data</vt:lpstr>
      <vt:lpstr>Three Wave Decay in Triggered Emission Data</vt:lpstr>
      <vt:lpstr>Comparison with Space Observations</vt:lpstr>
      <vt:lpstr>Chorus-like Emissions Exhibit Subpacket Structure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logo and presentation template for the  NRL Plasma Physics Division</dc:title>
  <dc:subject/>
  <dc:creator>Steve Richardson</dc:creator>
  <cp:keywords/>
  <dc:description/>
  <cp:lastModifiedBy>Erik M. Tejero</cp:lastModifiedBy>
  <cp:revision>293</cp:revision>
  <cp:lastPrinted>2017-08-18T19:33:30Z</cp:lastPrinted>
  <dcterms:created xsi:type="dcterms:W3CDTF">2015-08-03T14:26:07Z</dcterms:created>
  <dcterms:modified xsi:type="dcterms:W3CDTF">2017-09-14T14:24:56Z</dcterms:modified>
  <cp:category/>
</cp:coreProperties>
</file>