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0" r:id="rId3"/>
    <p:sldId id="277" r:id="rId4"/>
    <p:sldId id="283" r:id="rId5"/>
    <p:sldId id="271" r:id="rId6"/>
    <p:sldId id="284" r:id="rId7"/>
    <p:sldId id="272" r:id="rId8"/>
    <p:sldId id="273" r:id="rId9"/>
    <p:sldId id="274" r:id="rId10"/>
    <p:sldId id="276" r:id="rId11"/>
    <p:sldId id="285" r:id="rId12"/>
    <p:sldId id="282" r:id="rId13"/>
    <p:sldId id="281" r:id="rId14"/>
    <p:sldId id="280" r:id="rId15"/>
    <p:sldId id="286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90606" autoAdjust="0"/>
  </p:normalViewPr>
  <p:slideViewPr>
    <p:cSldViewPr snapToObjects="1" showGuides="1">
      <p:cViewPr>
        <p:scale>
          <a:sx n="105" d="100"/>
          <a:sy n="105" d="100"/>
        </p:scale>
        <p:origin x="1792" y="73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6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9/19/17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09600" y="3733800"/>
            <a:ext cx="4822767" cy="420688"/>
          </a:xfrm>
        </p:spPr>
        <p:txBody>
          <a:bodyPr/>
          <a:lstStyle/>
          <a:p>
            <a:r>
              <a:rPr lang="en-US" sz="1800" dirty="0"/>
              <a:t>J. Neilson </a:t>
            </a:r>
            <a:r>
              <a:rPr lang="en-US" sz="1800" dirty="0" smtClean="0"/>
              <a:t>,E</a:t>
            </a:r>
            <a:r>
              <a:rPr lang="en-US" sz="1800" dirty="0"/>
              <a:t>. </a:t>
            </a:r>
            <a:r>
              <a:rPr lang="en-US" sz="1800" dirty="0" err="1" smtClean="0"/>
              <a:t>Nanni</a:t>
            </a:r>
            <a:r>
              <a:rPr lang="en-US" sz="1800" dirty="0" smtClean="0"/>
              <a:t>, M. </a:t>
            </a:r>
            <a:r>
              <a:rPr lang="en-US" sz="1800" dirty="0" err="1" smtClean="0"/>
              <a:t>Franzi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SLAC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J. </a:t>
            </a:r>
            <a:r>
              <a:rPr lang="en-US" sz="1800" dirty="0" err="1"/>
              <a:t>Lewellen</a:t>
            </a:r>
            <a:r>
              <a:rPr lang="en-US" sz="1800" dirty="0"/>
              <a:t>, D. Nguyen, B. </a:t>
            </a:r>
            <a:r>
              <a:rPr lang="en-US" sz="1800" dirty="0" err="1"/>
              <a:t>Carlsten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LANL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685800" y="1553976"/>
            <a:ext cx="8008937" cy="877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dirty="0" smtClean="0"/>
              <a:t>RF Gun </a:t>
            </a:r>
            <a:r>
              <a:rPr lang="en-CA" smtClean="0"/>
              <a:t>For Electron Accelerator </a:t>
            </a:r>
            <a:r>
              <a:rPr lang="en-CA" dirty="0" smtClean="0"/>
              <a:t>in Space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nni\Box Sync\Parmela Modeling\Compass\Parmela Model\2017_11_01\SC - Copy\Time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38" y="3216790"/>
            <a:ext cx="3732697" cy="279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39661" y="1350162"/>
            <a:ext cx="8098192" cy="1848340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Utilized </a:t>
            </a:r>
            <a:r>
              <a:rPr lang="en-US" sz="2400" dirty="0" smtClean="0"/>
              <a:t>measured </a:t>
            </a:r>
            <a:r>
              <a:rPr lang="en-US" sz="2400" dirty="0"/>
              <a:t>experimental </a:t>
            </a:r>
            <a:r>
              <a:rPr lang="en-US" sz="2400" dirty="0" smtClean="0"/>
              <a:t>data for </a:t>
            </a:r>
            <a:r>
              <a:rPr lang="en-US" sz="2400" dirty="0"/>
              <a:t>a diamond </a:t>
            </a:r>
            <a:r>
              <a:rPr lang="en-US" sz="2400" dirty="0" smtClean="0"/>
              <a:t>field emission </a:t>
            </a:r>
            <a:r>
              <a:rPr lang="en-US" sz="2400" dirty="0"/>
              <a:t>array operating in a L- band RF </a:t>
            </a:r>
            <a:r>
              <a:rPr lang="en-US" sz="2400" dirty="0" smtClean="0"/>
              <a:t>gun* </a:t>
            </a:r>
            <a:endParaRPr lang="en-US" sz="2400" dirty="0"/>
          </a:p>
          <a:p>
            <a:pPr lvl="1"/>
            <a:r>
              <a:rPr lang="en-US" dirty="0" smtClean="0"/>
              <a:t>Closely reproduced single particle results </a:t>
            </a:r>
          </a:p>
          <a:p>
            <a:pPr lvl="1"/>
            <a:r>
              <a:rPr lang="en-US" dirty="0" smtClean="0"/>
              <a:t>~90% capture ratio obtained for gun current of 11 mA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2D Charged Particle Tracking Code (</a:t>
            </a:r>
            <a:r>
              <a:rPr lang="en-US" dirty="0" err="1" smtClean="0"/>
              <a:t>Parmela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Users\nanni\Dropbox (Personal)\Compass\Parmela Model\NoSC\EnergyGai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6" y="3337073"/>
            <a:ext cx="3652239" cy="273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315240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Gain vs Distance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69363" y="3055998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Charge Density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900" y="6021970"/>
            <a:ext cx="72150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</a:t>
            </a:r>
            <a:r>
              <a:rPr lang="en-US" sz="1200" dirty="0" smtClean="0"/>
              <a:t> “Operation </a:t>
            </a:r>
            <a:r>
              <a:rPr lang="en-US" sz="1200" dirty="0"/>
              <a:t>of an ungated diamond field-emission array cathode in a L-band radiofrequency electron </a:t>
            </a:r>
            <a:r>
              <a:rPr lang="en-US" sz="1200" dirty="0" smtClean="0"/>
              <a:t>source”,</a:t>
            </a:r>
            <a:r>
              <a:rPr lang="de-DE" sz="1200" dirty="0"/>
              <a:t> </a:t>
            </a:r>
            <a:r>
              <a:rPr lang="de-DE" sz="1200" dirty="0" smtClean="0"/>
              <a:t>Applied </a:t>
            </a:r>
            <a:r>
              <a:rPr lang="de-DE" sz="1200" dirty="0" err="1" smtClean="0"/>
              <a:t>Physics</a:t>
            </a:r>
            <a:r>
              <a:rPr lang="de-DE" sz="1200" dirty="0" smtClean="0"/>
              <a:t> Letters 104</a:t>
            </a:r>
            <a:r>
              <a:rPr lang="de-DE" sz="1200" dirty="0"/>
              <a:t>, 263504 (2014)</a:t>
            </a:r>
            <a:br>
              <a:rPr lang="de-DE" sz="1200" dirty="0"/>
            </a:br>
            <a:endParaRPr lang="de-DE" sz="1200" dirty="0"/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Heritage </a:t>
            </a:r>
            <a:r>
              <a:rPr lang="en-US" sz="4000" dirty="0" smtClean="0"/>
              <a:t>☹️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Field emitter RF gun results presented at CONNEX team meeting at Goddard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Question about flight heritage of field emitters brought up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known flight heritage so field </a:t>
            </a:r>
            <a:r>
              <a:rPr lang="en-US" dirty="0"/>
              <a:t>emitter </a:t>
            </a:r>
            <a:r>
              <a:rPr lang="en-US" dirty="0" smtClean="0"/>
              <a:t>approach was suggested to be non-starter given Q1 estimate for MIDEX solicitation at that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Reboot to look at thermionic version of RF gun</a:t>
            </a:r>
            <a:r>
              <a:rPr lang="mr-IN" dirty="0" smtClean="0"/>
              <a:t>…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Very Preliminary Results for </a:t>
            </a:r>
            <a:r>
              <a:rPr lang="en-US" dirty="0"/>
              <a:t>2 ½ Cell </a:t>
            </a:r>
            <a:r>
              <a:rPr lang="en-US" dirty="0" smtClean="0"/>
              <a:t>Thermionic RF </a:t>
            </a:r>
            <a:r>
              <a:rPr lang="en-US" dirty="0"/>
              <a:t>Gun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442" y="1600200"/>
            <a:ext cx="8108950" cy="431901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7 / 3 / 3 MeV peak acceleration gradient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RF power 860 W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Cathode heating from back bombardment 58W</a:t>
            </a:r>
          </a:p>
          <a:p>
            <a:pPr marL="342900" indent="-342900">
              <a:buFont typeface="Arial" charset="0"/>
              <a:buChar char="•"/>
            </a:pPr>
            <a:r>
              <a:rPr lang="en-US" smtClean="0"/>
              <a:t>Capture </a:t>
            </a:r>
            <a:r>
              <a:rPr lang="en-US" smtClean="0"/>
              <a:t>~30</a:t>
            </a:r>
            <a:r>
              <a:rPr lang="en-US" dirty="0" smtClean="0"/>
              <a:t>%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Initial results not encouraging but much optimization remains to be done</a:t>
            </a:r>
          </a:p>
        </p:txBody>
      </p:sp>
    </p:spTree>
    <p:extLst>
      <p:ext uri="{BB962C8B-B14F-4D97-AF65-F5344CB8AC3E}">
        <p14:creationId xmlns:p14="http://schemas.microsoft.com/office/powerpoint/2010/main" val="9014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Simulation for 2 ½ Cell RF Gun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" y="1676400"/>
            <a:ext cx="9109339" cy="4470038"/>
          </a:xfrm>
        </p:spPr>
      </p:pic>
    </p:spTree>
    <p:extLst>
      <p:ext uri="{BB962C8B-B14F-4D97-AF65-F5344CB8AC3E}">
        <p14:creationId xmlns:p14="http://schemas.microsoft.com/office/powerpoint/2010/main" val="16751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Simulation for 2 ½ </a:t>
            </a:r>
            <a:r>
              <a:rPr lang="en-US" dirty="0" smtClean="0"/>
              <a:t>Cell RF Gun Plus 8 LANL Cavities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194"/>
            <a:ext cx="9082304" cy="4460129"/>
          </a:xfrm>
        </p:spPr>
      </p:pic>
    </p:spTree>
    <p:extLst>
      <p:ext uri="{BB962C8B-B14F-4D97-AF65-F5344CB8AC3E}">
        <p14:creationId xmlns:p14="http://schemas.microsoft.com/office/powerpoint/2010/main" val="13919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Complete thermionic RF gun design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Compare against DC gun</a:t>
            </a:r>
          </a:p>
        </p:txBody>
      </p:sp>
    </p:spTree>
    <p:extLst>
      <p:ext uri="{BB962C8B-B14F-4D97-AF65-F5344CB8AC3E}">
        <p14:creationId xmlns:p14="http://schemas.microsoft.com/office/powerpoint/2010/main" val="53507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Introductory background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Electron Beam Sources for Accelerators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Field Emission RF Gun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Thermionic Emission RF Gun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Next steps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Electron Accelerator Surfing Analogy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57" y="1524000"/>
            <a:ext cx="5905500" cy="2514600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51822" y="4267200"/>
            <a:ext cx="8337550" cy="35415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those </a:t>
            </a:r>
            <a:r>
              <a:rPr lang="en-US" dirty="0" smtClean="0"/>
              <a:t>electrons in </a:t>
            </a:r>
            <a:r>
              <a:rPr lang="en-US" dirty="0"/>
              <a:t>a narrow region of the RF cycle are continuously </a:t>
            </a:r>
            <a:r>
              <a:rPr lang="en-US" dirty="0" smtClean="0"/>
              <a:t>accelerated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“Capture ratio” is number of particles that are continuously accelerated (and exit accelerator) divided by the number injected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Capture Ratio?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7298" y="1600200"/>
            <a:ext cx="8108950" cy="424281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Electrons not carried out accelerator end up on accelerator wall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Power loss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Potential heating issues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case of thermionic electron emitter, electron back bombardment on the cathode can result in potential thermal runaway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Electrons for Accelerators</a:t>
            </a: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3962400" y="1246898"/>
            <a:ext cx="5112129" cy="264776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DC guns </a:t>
            </a:r>
          </a:p>
          <a:p>
            <a:pPr lvl="2"/>
            <a:r>
              <a:rPr lang="en-US" sz="1800" dirty="0" smtClean="0"/>
              <a:t>Uses </a:t>
            </a:r>
            <a:r>
              <a:rPr lang="en-US" sz="1800" dirty="0"/>
              <a:t>high DC voltage (10’s kV) </a:t>
            </a:r>
            <a:r>
              <a:rPr lang="en-US" sz="1800" dirty="0" smtClean="0"/>
              <a:t>to accelerate beam from thermionic emission cathode</a:t>
            </a:r>
          </a:p>
          <a:p>
            <a:pPr lvl="2"/>
            <a:r>
              <a:rPr lang="en-US" sz="1800" dirty="0" smtClean="0"/>
              <a:t>Electrostatic acceleration is 100% efficient</a:t>
            </a: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152400" y="4006044"/>
            <a:ext cx="4876800" cy="2726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RF </a:t>
            </a:r>
            <a:r>
              <a:rPr lang="en-US" sz="2000" dirty="0"/>
              <a:t>gun</a:t>
            </a:r>
          </a:p>
          <a:p>
            <a:pPr lvl="2"/>
            <a:r>
              <a:rPr lang="en-US" sz="1800" dirty="0" smtClean="0"/>
              <a:t>Use RF for acceleration of electrons from cathode</a:t>
            </a:r>
            <a:endParaRPr lang="en-US" sz="1800" dirty="0"/>
          </a:p>
          <a:p>
            <a:pPr lvl="2"/>
            <a:r>
              <a:rPr lang="en-US" sz="1800" dirty="0" err="1" smtClean="0"/>
              <a:t>Ohmic</a:t>
            </a:r>
            <a:r>
              <a:rPr lang="en-US" sz="1800" dirty="0" smtClean="0"/>
              <a:t> wall losses to cavity walls so acceleration efficiency not 100% efficient</a:t>
            </a:r>
          </a:p>
          <a:p>
            <a:pPr lvl="2"/>
            <a:r>
              <a:rPr lang="en-US" sz="1800" dirty="0" smtClean="0"/>
              <a:t>Three cathode types, thermionic, photocathode and field emitter</a:t>
            </a:r>
            <a:endParaRPr lang="en-US" sz="1600" dirty="0"/>
          </a:p>
          <a:p>
            <a:pPr lvl="1"/>
            <a:endParaRPr lang="en-US" sz="2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" y="1126861"/>
            <a:ext cx="4456545" cy="28878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17" y="40386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RF Gun for Spaced Based Accelerator?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409041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DC guns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Require high voltage </a:t>
            </a:r>
            <a:r>
              <a:rPr lang="en-US" sz="2400" dirty="0"/>
              <a:t>(10’s kV) 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Use ceramics which are not as mechanically robust as metal surfaces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rovide continuous source of electrons so difficult to achieve high capture ratio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Need heater </a:t>
            </a:r>
            <a:r>
              <a:rPr lang="en-US" dirty="0"/>
              <a:t>power (~25W</a:t>
            </a:r>
            <a:r>
              <a:rPr lang="en-US" dirty="0" smtClean="0"/>
              <a:t>) and warmup time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RF gun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No high DC voltage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Potentially higher capture ratio since emission over less than half of RF cycle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Provide higher momentum beams than DC gun so lessens impact of space charge on beam quality</a:t>
            </a:r>
          </a:p>
          <a:p>
            <a:pPr marL="800100" lvl="1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3603" y="5519520"/>
            <a:ext cx="752000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Multiple advantages to RF gun but RF power cost  </a:t>
            </a:r>
            <a:r>
              <a:rPr lang="mr-IN" dirty="0" smtClean="0"/>
              <a:t>–</a:t>
            </a:r>
            <a:r>
              <a:rPr lang="en-US" dirty="0" smtClean="0"/>
              <a:t> we wish to quantify</a:t>
            </a:r>
          </a:p>
          <a:p>
            <a:r>
              <a:rPr lang="en-US" dirty="0"/>
              <a:t>t</a:t>
            </a:r>
            <a:r>
              <a:rPr lang="en-US" dirty="0" smtClean="0"/>
              <a:t>hat number to allow determination if advantages are worth the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Thermionic Emitter vs Field Emitter for RF Gun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60522" y="1929904"/>
            <a:ext cx="4348780" cy="274320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Thermionic </a:t>
            </a:r>
            <a:r>
              <a:rPr lang="en-US" dirty="0" smtClean="0"/>
              <a:t>emitter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Requires heater power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Emission during 180 degrees of accelerating portion of </a:t>
            </a:r>
            <a:r>
              <a:rPr lang="en-US" sz="2000" dirty="0" err="1" smtClean="0"/>
              <a:t>rf</a:t>
            </a:r>
            <a:r>
              <a:rPr lang="en-US" sz="2000" dirty="0" smtClean="0"/>
              <a:t>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908072" y="1523998"/>
            <a:ext cx="4013586" cy="2942371"/>
            <a:chOff x="5130414" y="2353034"/>
            <a:chExt cx="4013586" cy="2942371"/>
          </a:xfrm>
        </p:grpSpPr>
        <p:pic>
          <p:nvPicPr>
            <p:cNvPr id="5" name="Picture 2" descr="C:\Users\nanni\Box Sync\Parmela Modeling\Compass\Parmela Model\2017_11_01\SC - Copy\Emission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414" y="2537700"/>
              <a:ext cx="4013586" cy="275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35459" y="2353034"/>
              <a:ext cx="3403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Comparison of Emission Profile</a:t>
              </a:r>
              <a:endParaRPr lang="en-US" dirty="0"/>
            </a:p>
          </p:txBody>
        </p:sp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381000" y="4084455"/>
            <a:ext cx="7952852" cy="25730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Field emitter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Emission of electrons induced by high electric field - does not require heater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Emission more sensitive to applied electric field, narrower emission phase range</a:t>
            </a:r>
          </a:p>
        </p:txBody>
      </p:sp>
    </p:spTree>
    <p:extLst>
      <p:ext uri="{BB962C8B-B14F-4D97-AF65-F5344CB8AC3E}">
        <p14:creationId xmlns:p14="http://schemas.microsoft.com/office/powerpoint/2010/main" val="19956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Field Emitter Gun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8650"/>
          <a:stretch/>
        </p:blipFill>
        <p:spPr>
          <a:xfrm>
            <a:off x="1258540" y="4107182"/>
            <a:ext cx="6353869" cy="221106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8261350" cy="42695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Target 20-30 </a:t>
            </a:r>
            <a:r>
              <a:rPr lang="en-US" sz="1800" dirty="0" err="1" smtClean="0"/>
              <a:t>keV</a:t>
            </a:r>
            <a:r>
              <a:rPr lang="en-US" sz="1800" dirty="0" smtClean="0"/>
              <a:t> exit energy, 10 ma </a:t>
            </a:r>
          </a:p>
          <a:p>
            <a:pPr marL="342900" lvl="1" indent="-342900">
              <a:spcAft>
                <a:spcPts val="300"/>
              </a:spcAft>
              <a:buSzTx/>
              <a:buFont typeface="Arial" charset="0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hree </a:t>
            </a:r>
            <a:r>
              <a:rPr lang="en-US" sz="1800" dirty="0"/>
              <a:t>RF </a:t>
            </a:r>
            <a:r>
              <a:rPr lang="en-US" sz="1800" dirty="0" smtClean="0"/>
              <a:t>cavities </a:t>
            </a:r>
            <a:r>
              <a:rPr lang="en-US" sz="1800" dirty="0"/>
              <a:t>operating in the standing-wave π-mode </a:t>
            </a:r>
          </a:p>
          <a:p>
            <a:pPr marL="342900" lvl="1" indent="-342900">
              <a:spcAft>
                <a:spcPts val="300"/>
              </a:spcAft>
              <a:buSzTx/>
              <a:buFont typeface="Arial" charset="0"/>
              <a:buChar char="•"/>
            </a:pPr>
            <a:r>
              <a:rPr lang="en-US" sz="1800" dirty="0" smtClean="0"/>
              <a:t>Average acceleration gradient set low (</a:t>
            </a:r>
            <a:r>
              <a:rPr lang="en-US" sz="1800" dirty="0"/>
              <a:t>∼2 </a:t>
            </a:r>
            <a:r>
              <a:rPr lang="en-US" sz="1800" dirty="0" smtClean="0"/>
              <a:t>MeV/m) to enable </a:t>
            </a:r>
            <a:r>
              <a:rPr lang="en-US" sz="1800" dirty="0"/>
              <a:t>the use of solid-state RF </a:t>
            </a:r>
            <a:r>
              <a:rPr lang="en-US" sz="1800" dirty="0" smtClean="0"/>
              <a:t>sources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Protruding </a:t>
            </a:r>
            <a:r>
              <a:rPr lang="en-US" sz="1800" dirty="0"/>
              <a:t>nose cone is used to enhance the surface electric fields at the point of </a:t>
            </a:r>
            <a:r>
              <a:rPr lang="en-US" sz="1800" dirty="0" smtClean="0"/>
              <a:t>emission (21 MV/m) </a:t>
            </a:r>
            <a:r>
              <a:rPr lang="en-US" sz="1800" dirty="0"/>
              <a:t>while maintaining a low </a:t>
            </a:r>
            <a:r>
              <a:rPr lang="en-US" sz="1800" dirty="0" smtClean="0"/>
              <a:t>average gradient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44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Particle </a:t>
            </a:r>
            <a:r>
              <a:rPr lang="en-US" dirty="0" smtClean="0"/>
              <a:t>Modeling Used for Initial Design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1822" y="1417424"/>
            <a:ext cx="7924800" cy="188061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1.5 kW RF power peak, 150 W average during </a:t>
            </a:r>
            <a:r>
              <a:rPr lang="en-US" dirty="0" smtClean="0"/>
              <a:t>beam burst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~20 keV exit energy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Beam exits gun over 100</a:t>
            </a:r>
            <a:r>
              <a:rPr lang="en-US" baseline="30000" dirty="0" smtClean="0"/>
              <a:t>o</a:t>
            </a:r>
            <a:r>
              <a:rPr lang="en-US" dirty="0" smtClean="0"/>
              <a:t> of RF launch phase</a:t>
            </a:r>
            <a:endParaRPr lang="en-US" baseline="30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98040"/>
            <a:ext cx="4793630" cy="32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205" y="3304240"/>
            <a:ext cx="4249187" cy="32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3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 Template July 26 201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 Template July 26 2012.potx</Template>
  <TotalTime>0</TotalTime>
  <Words>644</Words>
  <Application>Microsoft Macintosh PowerPoint</Application>
  <PresentationFormat>On-screen Show (4:3)</PresentationFormat>
  <Paragraphs>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SLAC Template July 26 2012</vt:lpstr>
      <vt:lpstr>J. Neilson ,E. Nanni, M. Franzi SLAC J. Lewellen, D. Nguyen, B. Carlsten LANL</vt:lpstr>
      <vt:lpstr>Outline</vt:lpstr>
      <vt:lpstr>RF Electron Accelerator Surfing Analogy</vt:lpstr>
      <vt:lpstr>Why Do We Care About Capture Ratio?</vt:lpstr>
      <vt:lpstr>Sources of Electrons for Accelerators</vt:lpstr>
      <vt:lpstr>Why RF Gun for Spaced Based Accelerator?</vt:lpstr>
      <vt:lpstr>Thermionic Emitter vs Field Emitter for RF Gun</vt:lpstr>
      <vt:lpstr>Preliminary Field Emitter Gun Design</vt:lpstr>
      <vt:lpstr>Single Particle Modeling Used for Initial Design</vt:lpstr>
      <vt:lpstr>Modeling in 2D Charged Particle Tracking Code (Parmela)</vt:lpstr>
      <vt:lpstr>Flight Heritage ☹️</vt:lpstr>
      <vt:lpstr>Some Very Preliminary Results for 2 ½ Cell Thermionic RF Gun </vt:lpstr>
      <vt:lpstr>Beam Simulation for 2 ½ Cell RF Gun</vt:lpstr>
      <vt:lpstr>Beam Simulation for 2 ½ Cell RF Gun Plus 8 LANL Cavities </vt:lpstr>
      <vt:lpstr>Next Steps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2012-06-11T23:48:53Z</dcterms:created>
  <dcterms:modified xsi:type="dcterms:W3CDTF">2017-09-19T20:54:59Z</dcterms:modified>
</cp:coreProperties>
</file>