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theme/theme10.xml" ContentType="application/vnd.openxmlformats-officedocument.theme+xml"/>
  <Override PartName="/ppt/slideLayouts/slideLayout101.xml" ContentType="application/vnd.openxmlformats-officedocument.presentationml.slideLayout+xml"/>
  <Override PartName="/ppt/theme/theme11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2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3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4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5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2" r:id="rId2"/>
    <p:sldMasterId id="2147483818" r:id="rId3"/>
    <p:sldMasterId id="2147483830" r:id="rId4"/>
    <p:sldMasterId id="2147483842" r:id="rId5"/>
    <p:sldMasterId id="2147484080" r:id="rId6"/>
    <p:sldMasterId id="2147484092" r:id="rId7"/>
    <p:sldMasterId id="2147484104" r:id="rId8"/>
    <p:sldMasterId id="2147484128" r:id="rId9"/>
    <p:sldMasterId id="2147484188" r:id="rId10"/>
    <p:sldMasterId id="2147484190" r:id="rId11"/>
    <p:sldMasterId id="2147484192" r:id="rId12"/>
    <p:sldMasterId id="2147484197" r:id="rId13"/>
    <p:sldMasterId id="2147484203" r:id="rId14"/>
    <p:sldMasterId id="2147484209" r:id="rId15"/>
    <p:sldMasterId id="2147484215" r:id="rId16"/>
  </p:sldMasterIdLst>
  <p:notesMasterIdLst>
    <p:notesMasterId r:id="rId45"/>
  </p:notesMasterIdLst>
  <p:sldIdLst>
    <p:sldId id="256" r:id="rId17"/>
    <p:sldId id="257" r:id="rId18"/>
    <p:sldId id="334" r:id="rId19"/>
    <p:sldId id="335" r:id="rId20"/>
    <p:sldId id="290" r:id="rId21"/>
    <p:sldId id="331" r:id="rId22"/>
    <p:sldId id="329" r:id="rId23"/>
    <p:sldId id="330" r:id="rId24"/>
    <p:sldId id="321" r:id="rId25"/>
    <p:sldId id="373" r:id="rId26"/>
    <p:sldId id="376" r:id="rId27"/>
    <p:sldId id="363" r:id="rId28"/>
    <p:sldId id="364" r:id="rId29"/>
    <p:sldId id="365" r:id="rId30"/>
    <p:sldId id="374" r:id="rId31"/>
    <p:sldId id="338" r:id="rId32"/>
    <p:sldId id="340" r:id="rId33"/>
    <p:sldId id="339" r:id="rId34"/>
    <p:sldId id="372" r:id="rId35"/>
    <p:sldId id="366" r:id="rId36"/>
    <p:sldId id="385" r:id="rId37"/>
    <p:sldId id="375" r:id="rId38"/>
    <p:sldId id="368" r:id="rId39"/>
    <p:sldId id="369" r:id="rId40"/>
    <p:sldId id="370" r:id="rId41"/>
    <p:sldId id="371" r:id="rId42"/>
    <p:sldId id="361" r:id="rId43"/>
    <p:sldId id="383" r:id="rId44"/>
  </p:sldIdLst>
  <p:sldSz cx="9144000" cy="6858000" type="screen4x3"/>
  <p:notesSz cx="6881813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A4A3A4"/>
          </p15:clr>
        </p15:guide>
        <p15:guide id="2" orient="horz" pos="22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66"/>
    <a:srgbClr val="1C1C1C"/>
    <a:srgbClr val="000000"/>
    <a:srgbClr val="A50021"/>
    <a:srgbClr val="FF9900"/>
    <a:srgbClr val="6600CC"/>
    <a:srgbClr val="996600"/>
    <a:srgbClr val="9933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95" autoAdjust="0"/>
    <p:restoredTop sz="94660"/>
  </p:normalViewPr>
  <p:slideViewPr>
    <p:cSldViewPr>
      <p:cViewPr varScale="1">
        <p:scale>
          <a:sx n="84" d="100"/>
          <a:sy n="84" d="100"/>
        </p:scale>
        <p:origin x="1584" y="91"/>
      </p:cViewPr>
      <p:guideLst>
        <p:guide pos="2880"/>
        <p:guide orient="horz" pos="22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37" tIns="46219" rIns="92437" bIns="46219" numCol="1" anchor="t" anchorCtr="0" compatLnSpc="1">
            <a:prstTxWarp prst="textNoShape">
              <a:avLst/>
            </a:prstTxWarp>
          </a:bodyPr>
          <a:lstStyle>
            <a:lvl1pPr defTabSz="923925" eaLnBrk="1" hangingPunct="1">
              <a:defRPr sz="120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82912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37" tIns="46219" rIns="92437" bIns="46219" numCol="1" anchor="t" anchorCtr="0" compatLnSpc="1">
            <a:prstTxWarp prst="textNoShape">
              <a:avLst/>
            </a:prstTxWarp>
          </a:bodyPr>
          <a:lstStyle>
            <a:lvl1pPr algn="r" defTabSz="923925" eaLnBrk="1" hangingPunct="1">
              <a:defRPr sz="120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7600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416425"/>
            <a:ext cx="5503863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37" tIns="46219" rIns="92437" bIns="462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829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37" tIns="46219" rIns="92437" bIns="46219" numCol="1" anchor="b" anchorCtr="0" compatLnSpc="1">
            <a:prstTxWarp prst="textNoShape">
              <a:avLst/>
            </a:prstTxWarp>
          </a:bodyPr>
          <a:lstStyle>
            <a:lvl1pPr defTabSz="923925" eaLnBrk="1" hangingPunct="1">
              <a:defRPr sz="120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831263"/>
            <a:ext cx="2982912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37" tIns="46219" rIns="92437" bIns="46219" numCol="1" anchor="b" anchorCtr="0" compatLnSpc="1">
            <a:prstTxWarp prst="textNoShape">
              <a:avLst/>
            </a:prstTxWarp>
          </a:bodyPr>
          <a:lstStyle>
            <a:lvl1pPr algn="r" defTabSz="923925" eaLnBrk="1" hangingPunct="1">
              <a:defRPr sz="1200" smtClean="0"/>
            </a:lvl1pPr>
          </a:lstStyle>
          <a:p>
            <a:pPr>
              <a:defRPr/>
            </a:pPr>
            <a:fld id="{031E546A-B7ED-4BCE-A1FE-967676A00CC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075446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F0B5547-E601-4FDF-916D-2FD6B1BB581B}" type="slidenum">
              <a:rPr lang="en-US" altLang="en-US" smtClean="0">
                <a:solidFill>
                  <a:srgbClr val="000000"/>
                </a:solidFill>
              </a:rPr>
              <a:pPr/>
              <a:t>12</a:t>
            </a:fld>
            <a:endParaRPr lang="en-US" alt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669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5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A6EA5-5CA2-49C3-84E9-275E37C9C90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62571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FF0AB-0C50-46AF-80F2-146C4A43B45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0246736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6D996-B1BD-4075-824B-B709D608BE6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41401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365EA-FAFE-47E6-9C18-E94D9A96814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5145876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04452-5E0D-4102-B497-C26203ADC0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0192-E76C-400D-AA23-2E67001781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1416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04452-5E0D-4102-B497-C26203ADC0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0192-E76C-400D-AA23-2E67001781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77053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04452-5E0D-4102-B497-C26203ADC0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0192-E76C-400D-AA23-2E67001781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61153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04452-5E0D-4102-B497-C26203ADC0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0192-E76C-400D-AA23-2E67001781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4367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5588"/>
            <a:ext cx="7772400" cy="1565275"/>
          </a:xfrm>
          <a:prstGeom prst="rect">
            <a:avLst/>
          </a:prstGeom>
        </p:spPr>
        <p:txBody>
          <a:bodyPr/>
          <a:lstStyle>
            <a:lvl1pPr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  <a:ln w="12700">
            <a:headEnd type="none" w="sm" len="sm"/>
            <a:tailEnd type="none" w="sm" len="sm"/>
          </a:ln>
        </p:spPr>
        <p:txBody>
          <a:bodyPr lIns="91440" tIns="45720" rIns="91440" bIns="45720"/>
          <a:lstStyle>
            <a:lvl1pPr marL="0" indent="0" algn="ctr">
              <a:lnSpc>
                <a:spcPct val="100000"/>
              </a:lnSpc>
              <a:spcBef>
                <a:spcPct val="50000"/>
              </a:spcBef>
              <a:spcAft>
                <a:spcPct val="50000"/>
              </a:spcAft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3167349" y="6629400"/>
            <a:ext cx="2819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solidFill>
                  <a:srgbClr val="FFFFFF"/>
                </a:solidFill>
                <a:latin typeface="Arial"/>
              </a:rPr>
              <a:t>UNCLASSIFIED</a:t>
            </a:r>
            <a:endParaRPr lang="en-US" sz="10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0" y="5504619"/>
            <a:ext cx="9144000" cy="1353381"/>
          </a:xfrm>
          <a:prstGeom prst="rect">
            <a:avLst/>
          </a:prstGeom>
          <a:solidFill>
            <a:srgbClr val="0012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15" dirty="0">
              <a:solidFill>
                <a:srgbClr val="FFFFFF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" y="403412"/>
            <a:ext cx="1242795" cy="80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40610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8"/>
          <a:stretch/>
        </p:blipFill>
        <p:spPr>
          <a:xfrm>
            <a:off x="0" y="0"/>
            <a:ext cx="9144000" cy="10892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" y="207317"/>
            <a:ext cx="1039091" cy="674579"/>
          </a:xfrm>
          <a:prstGeom prst="rect">
            <a:avLst/>
          </a:prstGeom>
        </p:spPr>
      </p:pic>
      <p:sp>
        <p:nvSpPr>
          <p:cNvPr id="14" name="Text Placeholder 4"/>
          <p:cNvSpPr>
            <a:spLocks noGrp="1"/>
          </p:cNvSpPr>
          <p:nvPr>
            <p:ph idx="1"/>
          </p:nvPr>
        </p:nvSpPr>
        <p:spPr>
          <a:xfrm>
            <a:off x="685800" y="1435608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2594625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551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0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35B28E89-1024-4417-8AE7-0C2BA8272EA3}" type="datetimeFigureOut">
              <a:rPr lang="en-US" smtClean="0">
                <a:solidFill>
                  <a:srgbClr val="000000"/>
                </a:solidFill>
                <a:latin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9/20/2017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FE1FE30-1DD6-47D4-A993-079C99ED4BDC}" type="slidenum">
              <a:rPr lang="en-US" smtClean="0">
                <a:solidFill>
                  <a:srgbClr val="000000"/>
                </a:solidFill>
                <a:latin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128752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1904452-5E0D-4102-B497-C26203ADC061}" type="datetimeFigureOut">
              <a:rPr lang="en-US" smtClean="0">
                <a:solidFill>
                  <a:srgbClr val="000000"/>
                </a:solidFill>
                <a:latin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9/20/2017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2F60192-E76C-400D-AA23-2E670017814F}" type="slidenum">
              <a:rPr lang="en-US" smtClean="0">
                <a:solidFill>
                  <a:srgbClr val="000000"/>
                </a:solidFill>
                <a:latin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7238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C89C5-2C73-47B8-AFAB-E0929EC568B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6199734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D6365EA-FAFE-47E6-9C18-E94D9A96814C}" type="slidenum">
              <a:rPr lang="en-US" altLang="en-US">
                <a:solidFill>
                  <a:srgbClr val="000000"/>
                </a:solidFill>
                <a:latin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257140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5588"/>
            <a:ext cx="7772400" cy="1565275"/>
          </a:xfrm>
          <a:prstGeom prst="rect">
            <a:avLst/>
          </a:prstGeom>
        </p:spPr>
        <p:txBody>
          <a:bodyPr/>
          <a:lstStyle>
            <a:lvl1pPr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  <a:ln w="12700">
            <a:headEnd type="none" w="sm" len="sm"/>
            <a:tailEnd type="none" w="sm" len="sm"/>
          </a:ln>
        </p:spPr>
        <p:txBody>
          <a:bodyPr lIns="91440" tIns="45720" rIns="91440" bIns="45720"/>
          <a:lstStyle>
            <a:lvl1pPr marL="0" indent="0" algn="ctr">
              <a:lnSpc>
                <a:spcPct val="100000"/>
              </a:lnSpc>
              <a:spcBef>
                <a:spcPct val="50000"/>
              </a:spcBef>
              <a:spcAft>
                <a:spcPct val="50000"/>
              </a:spcAft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3167349" y="6629400"/>
            <a:ext cx="2819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solidFill>
                  <a:srgbClr val="FFFFFF"/>
                </a:solidFill>
                <a:latin typeface="Arial"/>
              </a:rPr>
              <a:t>UNCLASSIFIED</a:t>
            </a:r>
            <a:endParaRPr lang="en-US" sz="10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0" y="5504619"/>
            <a:ext cx="9144000" cy="1353381"/>
          </a:xfrm>
          <a:prstGeom prst="rect">
            <a:avLst/>
          </a:prstGeom>
          <a:solidFill>
            <a:srgbClr val="0012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15" dirty="0">
              <a:solidFill>
                <a:srgbClr val="FFFFFF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" y="403412"/>
            <a:ext cx="1242795" cy="80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2971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8"/>
          <a:stretch/>
        </p:blipFill>
        <p:spPr>
          <a:xfrm>
            <a:off x="0" y="0"/>
            <a:ext cx="9144000" cy="10892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" y="207317"/>
            <a:ext cx="1039091" cy="674579"/>
          </a:xfrm>
          <a:prstGeom prst="rect">
            <a:avLst/>
          </a:prstGeom>
        </p:spPr>
      </p:pic>
      <p:sp>
        <p:nvSpPr>
          <p:cNvPr id="14" name="Text Placeholder 4"/>
          <p:cNvSpPr>
            <a:spLocks noGrp="1"/>
          </p:cNvSpPr>
          <p:nvPr>
            <p:ph idx="1"/>
          </p:nvPr>
        </p:nvSpPr>
        <p:spPr>
          <a:xfrm>
            <a:off x="685800" y="1435608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3034860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551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0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35B28E89-1024-4417-8AE7-0C2BA8272EA3}" type="datetimeFigureOut">
              <a:rPr lang="en-US" smtClean="0">
                <a:solidFill>
                  <a:srgbClr val="000000"/>
                </a:solidFill>
                <a:latin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9/20/2017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FE1FE30-1DD6-47D4-A993-079C99ED4BDC}" type="slidenum">
              <a:rPr lang="en-US" smtClean="0">
                <a:solidFill>
                  <a:srgbClr val="000000"/>
                </a:solidFill>
                <a:latin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219491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1904452-5E0D-4102-B497-C26203ADC061}" type="datetimeFigureOut">
              <a:rPr lang="en-US" smtClean="0">
                <a:solidFill>
                  <a:srgbClr val="000000"/>
                </a:solidFill>
                <a:latin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9/20/2017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2F60192-E76C-400D-AA23-2E670017814F}" type="slidenum">
              <a:rPr lang="en-US" smtClean="0">
                <a:solidFill>
                  <a:srgbClr val="000000"/>
                </a:solidFill>
                <a:latin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161064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D6365EA-FAFE-47E6-9C18-E94D9A96814C}" type="slidenum">
              <a:rPr lang="en-US" altLang="en-US">
                <a:solidFill>
                  <a:srgbClr val="000000"/>
                </a:solidFill>
                <a:latin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014570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5588"/>
            <a:ext cx="7772400" cy="1565275"/>
          </a:xfrm>
          <a:prstGeom prst="rect">
            <a:avLst/>
          </a:prstGeom>
        </p:spPr>
        <p:txBody>
          <a:bodyPr/>
          <a:lstStyle>
            <a:lvl1pPr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  <a:ln w="12700">
            <a:headEnd type="none" w="sm" len="sm"/>
            <a:tailEnd type="none" w="sm" len="sm"/>
          </a:ln>
        </p:spPr>
        <p:txBody>
          <a:bodyPr lIns="91440" tIns="45720" rIns="91440" bIns="45720"/>
          <a:lstStyle>
            <a:lvl1pPr marL="0" indent="0" algn="ctr">
              <a:lnSpc>
                <a:spcPct val="100000"/>
              </a:lnSpc>
              <a:spcBef>
                <a:spcPct val="50000"/>
              </a:spcBef>
              <a:spcAft>
                <a:spcPct val="50000"/>
              </a:spcAft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3167349" y="6629400"/>
            <a:ext cx="2819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solidFill>
                  <a:srgbClr val="FFFFFF"/>
                </a:solidFill>
                <a:latin typeface="Arial"/>
              </a:rPr>
              <a:t>UNCLASSIFIED</a:t>
            </a:r>
            <a:endParaRPr lang="en-US" sz="10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0" y="5504619"/>
            <a:ext cx="9144000" cy="1353381"/>
          </a:xfrm>
          <a:prstGeom prst="rect">
            <a:avLst/>
          </a:prstGeom>
          <a:solidFill>
            <a:srgbClr val="0012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15" dirty="0">
              <a:solidFill>
                <a:srgbClr val="FFFFFF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" y="403412"/>
            <a:ext cx="1242795" cy="80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46302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8"/>
          <a:stretch/>
        </p:blipFill>
        <p:spPr>
          <a:xfrm>
            <a:off x="0" y="0"/>
            <a:ext cx="9144000" cy="10892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" y="207317"/>
            <a:ext cx="1039091" cy="674579"/>
          </a:xfrm>
          <a:prstGeom prst="rect">
            <a:avLst/>
          </a:prstGeom>
        </p:spPr>
      </p:pic>
      <p:sp>
        <p:nvSpPr>
          <p:cNvPr id="14" name="Text Placeholder 4"/>
          <p:cNvSpPr>
            <a:spLocks noGrp="1"/>
          </p:cNvSpPr>
          <p:nvPr>
            <p:ph idx="1"/>
          </p:nvPr>
        </p:nvSpPr>
        <p:spPr>
          <a:xfrm>
            <a:off x="685800" y="1435608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5285744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551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0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35B28E89-1024-4417-8AE7-0C2BA8272EA3}" type="datetimeFigureOut">
              <a:rPr lang="en-US" smtClean="0">
                <a:solidFill>
                  <a:srgbClr val="000000"/>
                </a:solidFill>
                <a:latin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9/20/2017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FE1FE30-1DD6-47D4-A993-079C99ED4BDC}" type="slidenum">
              <a:rPr lang="en-US" smtClean="0">
                <a:solidFill>
                  <a:srgbClr val="000000"/>
                </a:solidFill>
                <a:latin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783866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1904452-5E0D-4102-B497-C26203ADC061}" type="datetimeFigureOut">
              <a:rPr lang="en-US" smtClean="0">
                <a:solidFill>
                  <a:srgbClr val="000000"/>
                </a:solidFill>
                <a:latin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9/20/2017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2F60192-E76C-400D-AA23-2E670017814F}" type="slidenum">
              <a:rPr lang="en-US" smtClean="0">
                <a:solidFill>
                  <a:srgbClr val="000000"/>
                </a:solidFill>
                <a:latin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1309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937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D6365EA-FAFE-47E6-9C18-E94D9A96814C}" type="slidenum">
              <a:rPr lang="en-US" altLang="en-US">
                <a:solidFill>
                  <a:srgbClr val="000000"/>
                </a:solidFill>
                <a:latin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597449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231819-99BC-4C54-ADB3-B250CD78142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01341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1B777A-A15E-4096-B756-C0CABE1C42F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20567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7BD6ED-34B3-4191-8BF3-5770A7F889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1806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7BB851-A7A7-45D3-81A6-5B513E0C0F5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08447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3CB27F-B480-40D5-813A-29FB681E6D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06645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ABC3FB-9FBE-4155-83E8-534EF8ACA53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01267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B4B8BB-1C21-4BCA-8CF7-7FD8BC14E43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92947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D74DFF-26BC-4E45-B5D4-71A911CE7D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9645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1ECA18-A687-4CEF-92F9-FCA7723C6A8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4327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6958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B4753-EF69-412C-9473-84E85D424FC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81595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426762-B701-420A-BF15-219E615A41B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912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8898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335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335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10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02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174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37982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7985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DE8D6F-B652-48CA-8B6B-9EDAC902EC5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75455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3681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0628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55483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55483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7420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5E8C2B7-6116-41A3-ABB5-FC42C278C839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6B53501-7893-41F2-8792-0EE6F8B878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4336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EF3B04-14A8-4E69-9949-131B2306D179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297A416-1837-4726-A467-A5F74B3C6E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8152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C9837C6-7538-41F2-8404-191AB9733D80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C5A115F-E0E4-42BF-B3C7-73E1E42348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0035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FF383CC-E1F6-47FD-9B5F-2DE21B37B40F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E9AAD02-E146-49B6-A5AE-6E1967CD06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624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714F8C-E32C-4196-AEC6-69CBDD66B266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068F8B3-5A3D-458E-B379-8B7899A469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3610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7A6718A-6752-4F57-9E40-0959B8408AE1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6AD7812-CFAC-40C2-961E-7A98C9398E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3374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4FAFC86-5A7E-4B5B-8648-A54EE9EF6BC3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1605492-A73F-4A0B-8C9F-DE8CD9F55A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727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EC3BD-50E8-4ABE-9EB2-62A6A20293E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660625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549BEC-1DAB-49DE-8531-5E756D1828EC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B37FAC0-0954-4601-8584-E09355A0DF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4018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806A9CD-F3B3-454F-9969-E178572378A5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CDA8F97-9179-4A02-A261-E150513E26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0153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DDB9DC1-FD4A-466E-992D-90912A49FEB7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FBD0830-D340-4106-AF69-7F73F74603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2188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AD5D2D5-4EC6-46F1-AADF-30A096DB6538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9772452-D0F0-4D2E-A435-21E32609E7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271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5DD0E5-194F-444F-864C-E6A2A35C03F1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3C47CC8-B813-48E2-8C1D-17D31090B9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9778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B4FDEE2-1335-4F0C-9805-A1FDD3126CF7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DF51BF6-02F4-4D65-8293-1055D2828F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848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16AC37-FB9C-4900-B108-AEEE87620227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061741A-D053-4369-835F-64A2D8692B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9503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0D31A2-B227-4762-8109-4C2E5051F2D8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5B2FA87-BD41-44C2-AE26-E532BFC79F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9989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E8A98B3-8295-47DF-8D08-077C54559064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554EE40-7AD6-40B0-A2EF-B527BBB6C7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0037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1264011-2212-4D5F-839A-9D8998FA14E7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C9D6503-7085-472C-8B02-8147E4B53E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409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5ED2C-3C9E-436F-9E10-406BB53B48F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517204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2543EC5-8017-42AC-9CDE-2A12F43C47E3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E34579F-47A7-4503-A373-BD2AF7395D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6274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0A5B8DA-96F7-487A-A588-D698461AC6C7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1BF3337-2082-4317-B03C-CA0047857A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6581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9FFA1D2-457C-49CE-B82B-57745EA166E1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E0A4732-C0C5-4DF3-B777-FBDAA97AEF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8680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671F316-A898-4F4F-A800-098E928F577D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8EDABE7-DABE-4582-9C1D-EC57B27AB0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7603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AC2A7C3-157C-48BC-B2D9-E9FCEED4BD59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6662766-12F7-4705-A1B6-419DB7F1A5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8213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E82751-9C63-457F-A2C1-41DCBE3FFFBF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 dirty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7C4E1A-4243-4B74-9398-87A7D41800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8244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03B3654-20F6-44D3-BE99-4B5FEC9B2F29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 dirty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DFA5CAF-7708-40DC-BAC5-B1E01C60B4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3901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BD97E8F-BEF0-48A2-9389-248AD435F079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 dirty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A94099-0C97-40EE-B71B-FF4ACB10AA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7264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E47861C-089A-41C8-9A8C-5B71F68D4E00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 dirty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8B3E34E-56AC-4B68-B3E7-71F3D734CF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4567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858DA79-6C52-4B8E-9ACC-333F7478560C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 dirty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6D84BC-D19E-4B25-8860-151EA99B84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440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84828-9CEE-4290-87E4-A5ACA715A23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275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4CCBFB4-7673-4ADC-B71F-A22068955D79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 dirty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CEA390C-606E-4AF6-97CA-D00101175B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6037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2525759-2930-4A57-867B-6F10B01D88F4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 dirty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E54F488-F37C-4C98-9005-641061A518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7663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D5EF1CA-4DB4-4B31-BB00-141D3F9B8100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 dirty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2C1FB09-30C9-4D30-B9C3-23B060E86B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4536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C0357B3-7E7C-44B4-A791-C8214E6DBA5D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 dirty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6B45E57-CC4C-416E-9BCF-DE5E73489E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841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E9E696A-CD75-4095-9D6F-BFAD39145257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 dirty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5CE22FC-2ACD-4E2B-98EE-8ADA8C31D4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7318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EA9D6D-D383-4F9D-92EF-D3D364E435E4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 dirty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0EB5B6-2EB3-4292-80C8-69D50BA061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9947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F6494-300B-4AD6-9BCE-C35EBC48BBF8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9/20/2017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56F37-2FAF-43B0-B411-65A13B11349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76414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9EAAD-234F-43F5-BDA8-3C4D0D5AFB74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9/20/2017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A81AE-06B6-4BA6-A36C-EAA54E222D4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574873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77112-B88C-4DE3-BCA7-8888F456452E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9/20/2017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4B80C-6F87-4597-A141-1BAD3C38957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976594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9643F-F212-47B8-8E90-34F13111D85A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9/20/2017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1B7CF-5F6E-4833-ABDF-BEBC877C1ED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29326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85709-A6DC-4B01-BF05-BD382C91AFF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186009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7AD9B-4AA3-4083-BD60-624C70AE7410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9/20/2017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50D3C-977D-441F-999C-6ADBC4C4CA9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062895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DFA09-BA4C-4F27-A47F-24CA5A70B20E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9/20/2017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C189B-8D8A-44FA-B2E0-405A1F97EAB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905179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76C5E-FAC1-4F79-BDB5-CE2757FE04AF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9/20/2017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399CB-31D4-45CA-986D-569B2317FE2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933095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246A9-8F8A-43A0-83A9-85735DBDF3E7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9/20/2017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70244-77EB-44B1-A2E9-E3855542839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51534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285DF-7279-4C58-95A1-7E360E20BE0D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9/20/2017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CF322-4E32-47F8-A232-01DDE79DDA0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834911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2933D-1876-40BD-82E9-3255057E69AA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9/20/2017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36107-09D3-4DF3-BB58-20F0CE64915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15523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9DD03-6E6E-4923-8A83-FB462BE41E5E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9/20/2017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B7C5F-663D-41AF-8CC4-AC5648E1700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987263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04452-5E0D-4102-B497-C26203ADC0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0192-E76C-400D-AA23-2E67001781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1571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04452-5E0D-4102-B497-C26203ADC0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0192-E76C-400D-AA23-2E67001781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1536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04452-5E0D-4102-B497-C26203ADC0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0192-E76C-400D-AA23-2E67001781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094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32BD8-C91B-446D-94CB-F23988F1796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896972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04452-5E0D-4102-B497-C26203ADC0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0192-E76C-400D-AA23-2E67001781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7079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04452-5E0D-4102-B497-C26203ADC0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0192-E76C-400D-AA23-2E67001781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2526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04452-5E0D-4102-B497-C26203ADC0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0192-E76C-400D-AA23-2E67001781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1403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04452-5E0D-4102-B497-C26203ADC0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0192-E76C-400D-AA23-2E67001781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1414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04452-5E0D-4102-B497-C26203ADC0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0192-E76C-400D-AA23-2E67001781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8018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04452-5E0D-4102-B497-C26203ADC0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0192-E76C-400D-AA23-2E67001781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4225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04452-5E0D-4102-B497-C26203ADC0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0192-E76C-400D-AA23-2E67001781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1964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04452-5E0D-4102-B497-C26203ADC0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0192-E76C-400D-AA23-2E67001781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5194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F80C7-E6E6-4286-8574-75957D7FF50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6B81-A6B8-407B-8890-8146FE321D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245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07CEB-1E96-4D93-B839-A3CCDA7C098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70732-B76F-44F1-AB28-3543897758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899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9219E-05A0-4930-9BAB-81D0EC58992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922670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E8CF3-C2B9-4A52-9B92-7EBF5D5B164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F8C9E-9B24-40E9-8162-A8631FC3CF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8706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97031-A7CC-4E7F-8A26-55F6C613CC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839D7-E2FB-4D8E-A933-7C1790892A2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3360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B5F77-8FEC-4D34-8AA7-65363116AA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FA163-892E-4E05-8C14-197533964E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9769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B9213-CBB2-4D8D-AAB5-4B96990362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1BCD3-9063-4989-A1EB-F51CADAADCB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6148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F34A2-FE87-430E-BF8D-F9B02404B9B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BA5B9-1BE3-4434-A8E8-6FB92991D14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218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E7F10-988C-4541-A657-D50CC92DBB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D321F-540A-4EA8-A3A4-F52469A907A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3815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50468-AEE9-4AA4-B22F-EA6A05932FB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CC8A3-7F62-4766-B669-4C6A5875C6C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9859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8DA6C-BCBE-42CA-B887-CEAAE1B3FC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53422-6FA2-4F83-936B-DBC36624A56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91114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A472C-7C51-47E6-A15A-56750E32C1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F4EED-A1E9-44A5-8E71-F5B0D5747A7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8764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8E926-11EE-480F-9C66-5EB4824AB0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2CD92-ADC5-4CF7-9B42-87A339566F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848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3BB21-F90A-456F-AE02-CFB30E67600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107508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800100" indent="-342900">
              <a:buFont typeface="Calibri" panose="020F0502020204030204" pitchFamily="34" charset="0"/>
              <a:buChar char="‒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8E926-11EE-480F-9C66-5EB4824AB0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2CD92-ADC5-4CF7-9B42-87A339566F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96078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8E926-11EE-480F-9C66-5EB4824AB0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2CD92-ADC5-4CF7-9B42-87A339566F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3818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8E926-11EE-480F-9C66-5EB4824AB0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2CD92-ADC5-4CF7-9B42-87A339566F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318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8E926-11EE-480F-9C66-5EB4824AB0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2CD92-ADC5-4CF7-9B42-87A339566F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3420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8E926-11EE-480F-9C66-5EB4824AB0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2CD92-ADC5-4CF7-9B42-87A339566F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04418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8E926-11EE-480F-9C66-5EB4824AB0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2CD92-ADC5-4CF7-9B42-87A339566F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796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8E926-11EE-480F-9C66-5EB4824AB0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2CD92-ADC5-4CF7-9B42-87A339566F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23004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8E926-11EE-480F-9C66-5EB4824AB0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2CD92-ADC5-4CF7-9B42-87A339566F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5608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8E926-11EE-480F-9C66-5EB4824AB0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2CD92-ADC5-4CF7-9B42-87A339566F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19834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8E926-11EE-480F-9C66-5EB4824AB0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2CD92-ADC5-4CF7-9B42-87A339566F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845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0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10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10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11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theme" Target="../theme/theme14.xml"/><Relationship Id="rId5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11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theme" Target="../theme/theme15.xml"/><Relationship Id="rId5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CE01BC1B-4BE9-4F34-9A7B-A54728E26EA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45604CCE-16C2-4927-B386-2933FFBD7CC3}" type="slidenum">
              <a:rPr lang="en-US" alt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4772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DBF15DA-BCA7-4792-B5A7-D85185BC084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396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1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1904452-5E0D-4102-B497-C26203ADC06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9/20/2017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2F60192-E76C-400D-AA23-2E670017814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5225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335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64" tIns="46033" rIns="92064" bIns="460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3168268" y="-11017"/>
            <a:ext cx="2819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solidFill>
                  <a:srgbClr val="000000"/>
                </a:solidFill>
                <a:latin typeface="Arial"/>
              </a:rPr>
              <a:t>UNCLASSIFIED</a:t>
            </a:r>
            <a:endParaRPr lang="en-US" sz="10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431369" y="6495592"/>
            <a:ext cx="3733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U.S. Naval Research Laboratory</a:t>
            </a:r>
            <a:endParaRPr lang="en-US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8132618" y="6470192"/>
            <a:ext cx="10113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EC78876D-F60F-416A-9AB8-0484C938732F}" type="slidenum">
              <a:rPr lang="en-US" sz="1200" b="1" smtClean="0">
                <a:solidFill>
                  <a:srgbClr val="000000"/>
                </a:solidFill>
                <a:latin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8"/>
          <a:stretch/>
        </p:blipFill>
        <p:spPr>
          <a:xfrm>
            <a:off x="0" y="0"/>
            <a:ext cx="9144000" cy="10892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" y="218334"/>
            <a:ext cx="1039091" cy="67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73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1" r:id="rId4"/>
    <p:sldLayoutId id="2147484202" r:id="rId5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ctr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ctr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ctr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buSzPct val="125000"/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862013" indent="-341313" algn="l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buSzPct val="100000"/>
        <a:buChar char="–"/>
        <a:defRPr b="1">
          <a:solidFill>
            <a:schemeClr val="tx1"/>
          </a:solidFill>
          <a:latin typeface="+mn-lt"/>
        </a:defRPr>
      </a:lvl2pPr>
      <a:lvl3pPr marL="1204913" indent="-228600" algn="l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buSzPct val="100000"/>
        <a:buFont typeface="Wingdings" panose="05000000000000000000" pitchFamily="2" charset="2"/>
        <a:buChar char="§"/>
        <a:defRPr sz="1600" b="1">
          <a:solidFill>
            <a:schemeClr val="tx1"/>
          </a:solidFill>
          <a:latin typeface="+mn-lt"/>
        </a:defRPr>
      </a:lvl3pPr>
      <a:lvl4pPr marL="1546225" indent="-119063" algn="l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buSzPct val="100000"/>
        <a:buFont typeface="Arial" panose="020B0604020202020204" pitchFamily="34" charset="0"/>
        <a:buChar char="•"/>
        <a:defRPr sz="1400" b="1">
          <a:solidFill>
            <a:schemeClr val="tx1"/>
          </a:solidFill>
          <a:latin typeface="+mn-lt"/>
        </a:defRPr>
      </a:lvl4pPr>
      <a:lvl5pPr marL="2114550" indent="-285750" algn="l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buSzPct val="100000"/>
        <a:buFont typeface="Arial" panose="020B0604020202020204" pitchFamily="34" charset="0"/>
        <a:buChar char="‒"/>
        <a:defRPr sz="1400" b="1">
          <a:solidFill>
            <a:schemeClr val="tx1"/>
          </a:solidFill>
          <a:latin typeface="+mn-lt"/>
        </a:defRPr>
      </a:lvl5pPr>
      <a:lvl6pPr marL="2286000" algn="l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buSzPct val="100000"/>
        <a:buChar char=" "/>
        <a:defRPr sz="1400" b="1">
          <a:solidFill>
            <a:schemeClr val="tx1"/>
          </a:solidFill>
          <a:latin typeface="+mn-lt"/>
        </a:defRPr>
      </a:lvl6pPr>
      <a:lvl7pPr marL="2743200" algn="l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buSzPct val="100000"/>
        <a:buChar char=" "/>
        <a:defRPr sz="1400" b="1">
          <a:solidFill>
            <a:schemeClr val="tx1"/>
          </a:solidFill>
          <a:latin typeface="+mn-lt"/>
        </a:defRPr>
      </a:lvl7pPr>
      <a:lvl8pPr marL="3200400" algn="l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buSzPct val="100000"/>
        <a:buChar char=" "/>
        <a:defRPr sz="1400" b="1">
          <a:solidFill>
            <a:schemeClr val="tx1"/>
          </a:solidFill>
          <a:latin typeface="+mn-lt"/>
        </a:defRPr>
      </a:lvl8pPr>
      <a:lvl9pPr marL="3657600" algn="l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buSzPct val="100000"/>
        <a:buChar char=" 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335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64" tIns="46033" rIns="92064" bIns="460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3168268" y="-11017"/>
            <a:ext cx="2819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solidFill>
                  <a:srgbClr val="000000"/>
                </a:solidFill>
                <a:latin typeface="Arial"/>
              </a:rPr>
              <a:t>UNCLASSIFIED</a:t>
            </a:r>
            <a:endParaRPr lang="en-US" sz="10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431369" y="6495592"/>
            <a:ext cx="3733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U.S. Naval Research Laboratory</a:t>
            </a:r>
            <a:endParaRPr lang="en-US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6650182" y="6492875"/>
            <a:ext cx="198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IES-HEX | </a:t>
            </a:r>
            <a:fld id="{EC78876D-F60F-416A-9AB8-0484C938732F}" type="slidenum">
              <a:rPr lang="en-US" sz="1200" b="1" smtClean="0">
                <a:solidFill>
                  <a:srgbClr val="000000"/>
                </a:solidFill>
                <a:latin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8"/>
          <a:stretch/>
        </p:blipFill>
        <p:spPr>
          <a:xfrm>
            <a:off x="0" y="0"/>
            <a:ext cx="9144000" cy="10892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" y="218334"/>
            <a:ext cx="1039091" cy="67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27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  <p:sldLayoutId id="2147484205" r:id="rId2"/>
    <p:sldLayoutId id="2147484206" r:id="rId3"/>
    <p:sldLayoutId id="2147484207" r:id="rId4"/>
    <p:sldLayoutId id="2147484208" r:id="rId5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ctr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ctr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ctr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buSzPct val="125000"/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862013" indent="-341313" algn="l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buSzPct val="100000"/>
        <a:buChar char="–"/>
        <a:defRPr b="1">
          <a:solidFill>
            <a:schemeClr val="tx1"/>
          </a:solidFill>
          <a:latin typeface="+mn-lt"/>
        </a:defRPr>
      </a:lvl2pPr>
      <a:lvl3pPr marL="1204913" indent="-228600" algn="l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buSzPct val="100000"/>
        <a:buFont typeface="Wingdings" panose="05000000000000000000" pitchFamily="2" charset="2"/>
        <a:buChar char="§"/>
        <a:defRPr sz="1600" b="1">
          <a:solidFill>
            <a:schemeClr val="tx1"/>
          </a:solidFill>
          <a:latin typeface="+mn-lt"/>
        </a:defRPr>
      </a:lvl3pPr>
      <a:lvl4pPr marL="1546225" indent="-119063" algn="l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buSzPct val="100000"/>
        <a:buFont typeface="Arial" panose="020B0604020202020204" pitchFamily="34" charset="0"/>
        <a:buChar char="•"/>
        <a:defRPr sz="1400" b="1">
          <a:solidFill>
            <a:schemeClr val="tx1"/>
          </a:solidFill>
          <a:latin typeface="+mn-lt"/>
        </a:defRPr>
      </a:lvl4pPr>
      <a:lvl5pPr marL="2114550" indent="-285750" algn="l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buSzPct val="100000"/>
        <a:buFont typeface="Arial" panose="020B0604020202020204" pitchFamily="34" charset="0"/>
        <a:buChar char="‒"/>
        <a:defRPr sz="1400" b="1">
          <a:solidFill>
            <a:schemeClr val="tx1"/>
          </a:solidFill>
          <a:latin typeface="+mn-lt"/>
        </a:defRPr>
      </a:lvl5pPr>
      <a:lvl6pPr marL="2286000" algn="l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buSzPct val="100000"/>
        <a:buChar char=" "/>
        <a:defRPr sz="1400" b="1">
          <a:solidFill>
            <a:schemeClr val="tx1"/>
          </a:solidFill>
          <a:latin typeface="+mn-lt"/>
        </a:defRPr>
      </a:lvl6pPr>
      <a:lvl7pPr marL="2743200" algn="l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buSzPct val="100000"/>
        <a:buChar char=" "/>
        <a:defRPr sz="1400" b="1">
          <a:solidFill>
            <a:schemeClr val="tx1"/>
          </a:solidFill>
          <a:latin typeface="+mn-lt"/>
        </a:defRPr>
      </a:lvl7pPr>
      <a:lvl8pPr marL="3200400" algn="l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buSzPct val="100000"/>
        <a:buChar char=" "/>
        <a:defRPr sz="1400" b="1">
          <a:solidFill>
            <a:schemeClr val="tx1"/>
          </a:solidFill>
          <a:latin typeface="+mn-lt"/>
        </a:defRPr>
      </a:lvl8pPr>
      <a:lvl9pPr marL="3657600" algn="l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buSzPct val="100000"/>
        <a:buChar char=" 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335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64" tIns="46033" rIns="92064" bIns="460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3168268" y="-11017"/>
            <a:ext cx="2819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solidFill>
                  <a:srgbClr val="000000"/>
                </a:solidFill>
                <a:latin typeface="Arial"/>
              </a:rPr>
              <a:t>UNCLASSIFIED</a:t>
            </a:r>
            <a:endParaRPr lang="en-US" sz="10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431369" y="6495592"/>
            <a:ext cx="3733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U.S. Naval Research Laboratory</a:t>
            </a:r>
            <a:endParaRPr lang="en-US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7945582" y="6492875"/>
            <a:ext cx="436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EC78876D-F60F-416A-9AB8-0484C938732F}" type="slidenum">
              <a:rPr lang="en-US" sz="1200" b="1" smtClean="0">
                <a:solidFill>
                  <a:srgbClr val="000000"/>
                </a:solidFill>
                <a:latin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8"/>
          <a:stretch/>
        </p:blipFill>
        <p:spPr>
          <a:xfrm>
            <a:off x="0" y="0"/>
            <a:ext cx="9144000" cy="10892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" y="218334"/>
            <a:ext cx="1039091" cy="67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72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ctr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ctr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ctr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buSzPct val="125000"/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862013" indent="-341313" algn="l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buSzPct val="100000"/>
        <a:buChar char="–"/>
        <a:defRPr b="1">
          <a:solidFill>
            <a:schemeClr val="tx1"/>
          </a:solidFill>
          <a:latin typeface="+mn-lt"/>
        </a:defRPr>
      </a:lvl2pPr>
      <a:lvl3pPr marL="1204913" indent="-228600" algn="l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buSzPct val="100000"/>
        <a:buFont typeface="Wingdings" panose="05000000000000000000" pitchFamily="2" charset="2"/>
        <a:buChar char="§"/>
        <a:defRPr sz="1600" b="1">
          <a:solidFill>
            <a:schemeClr val="tx1"/>
          </a:solidFill>
          <a:latin typeface="+mn-lt"/>
        </a:defRPr>
      </a:lvl3pPr>
      <a:lvl4pPr marL="1546225" indent="-119063" algn="l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buSzPct val="100000"/>
        <a:buFont typeface="Arial" panose="020B0604020202020204" pitchFamily="34" charset="0"/>
        <a:buChar char="•"/>
        <a:defRPr sz="1400" b="1">
          <a:solidFill>
            <a:schemeClr val="tx1"/>
          </a:solidFill>
          <a:latin typeface="+mn-lt"/>
        </a:defRPr>
      </a:lvl4pPr>
      <a:lvl5pPr marL="2114550" indent="-285750" algn="l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buSzPct val="100000"/>
        <a:buFont typeface="Arial" panose="020B0604020202020204" pitchFamily="34" charset="0"/>
        <a:buChar char="‒"/>
        <a:defRPr sz="1400" b="1">
          <a:solidFill>
            <a:schemeClr val="tx1"/>
          </a:solidFill>
          <a:latin typeface="+mn-lt"/>
        </a:defRPr>
      </a:lvl5pPr>
      <a:lvl6pPr marL="2286000" algn="l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buSzPct val="100000"/>
        <a:buChar char=" "/>
        <a:defRPr sz="1400" b="1">
          <a:solidFill>
            <a:schemeClr val="tx1"/>
          </a:solidFill>
          <a:latin typeface="+mn-lt"/>
        </a:defRPr>
      </a:lvl6pPr>
      <a:lvl7pPr marL="2743200" algn="l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buSzPct val="100000"/>
        <a:buChar char=" "/>
        <a:defRPr sz="1400" b="1">
          <a:solidFill>
            <a:schemeClr val="tx1"/>
          </a:solidFill>
          <a:latin typeface="+mn-lt"/>
        </a:defRPr>
      </a:lvl7pPr>
      <a:lvl8pPr marL="3200400" algn="l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buSzPct val="100000"/>
        <a:buChar char=" "/>
        <a:defRPr sz="1400" b="1">
          <a:solidFill>
            <a:schemeClr val="tx1"/>
          </a:solidFill>
          <a:latin typeface="+mn-lt"/>
        </a:defRPr>
      </a:lvl8pPr>
      <a:lvl9pPr marL="3657600" algn="l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buSzPct val="100000"/>
        <a:buChar char=" 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eaLnBrk="1" hangingPunct="1"/>
            <a:fld id="{4ADED974-5B30-4673-81B8-0A57F9BCB140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92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6" r:id="rId1"/>
    <p:sldLayoutId id="2147484217" r:id="rId2"/>
    <p:sldLayoutId id="2147484218" r:id="rId3"/>
    <p:sldLayoutId id="2147484219" r:id="rId4"/>
    <p:sldLayoutId id="2147484220" r:id="rId5"/>
    <p:sldLayoutId id="2147484221" r:id="rId6"/>
    <p:sldLayoutId id="2147484222" r:id="rId7"/>
    <p:sldLayoutId id="2147484223" r:id="rId8"/>
    <p:sldLayoutId id="2147484224" r:id="rId9"/>
    <p:sldLayoutId id="2147484225" r:id="rId10"/>
    <p:sldLayoutId id="21474842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0"/>
            <a:ext cx="7086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335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Freeform 8"/>
          <p:cNvSpPr>
            <a:spLocks/>
          </p:cNvSpPr>
          <p:nvPr/>
        </p:nvSpPr>
        <p:spPr bwMode="auto">
          <a:xfrm>
            <a:off x="0" y="741363"/>
            <a:ext cx="9144000" cy="76200"/>
          </a:xfrm>
          <a:custGeom>
            <a:avLst/>
            <a:gdLst>
              <a:gd name="T0" fmla="*/ 0 w 6145"/>
              <a:gd name="T1" fmla="*/ 0 h 1"/>
              <a:gd name="T2" fmla="*/ 9142512 w 6145"/>
              <a:gd name="T3" fmla="*/ 0 h 1"/>
              <a:gd name="T4" fmla="*/ 0 w 6145"/>
              <a:gd name="T5" fmla="*/ 0 h 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145" h="1">
                <a:moveTo>
                  <a:pt x="0" y="0"/>
                </a:moveTo>
                <a:lnTo>
                  <a:pt x="6144" y="0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FFCC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5125" name="Picture 31" descr="G:\logo0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62071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Freeform 33"/>
          <p:cNvSpPr>
            <a:spLocks/>
          </p:cNvSpPr>
          <p:nvPr/>
        </p:nvSpPr>
        <p:spPr bwMode="auto">
          <a:xfrm>
            <a:off x="0" y="762000"/>
            <a:ext cx="9144000" cy="76200"/>
          </a:xfrm>
          <a:custGeom>
            <a:avLst/>
            <a:gdLst>
              <a:gd name="T0" fmla="*/ 0 w 6145"/>
              <a:gd name="T1" fmla="*/ 0 h 1"/>
              <a:gd name="T2" fmla="*/ 9142512 w 6145"/>
              <a:gd name="T3" fmla="*/ 0 h 1"/>
              <a:gd name="T4" fmla="*/ 0 w 6145"/>
              <a:gd name="T5" fmla="*/ 0 h 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145" h="1">
                <a:moveTo>
                  <a:pt x="0" y="0"/>
                </a:moveTo>
                <a:lnTo>
                  <a:pt x="6144" y="0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00339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SzPct val="125000"/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862013" indent="-341313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SzPct val="100000"/>
        <a:buChar char="–"/>
        <a:defRPr b="1">
          <a:solidFill>
            <a:schemeClr val="tx1"/>
          </a:solidFill>
          <a:latin typeface="+mn-lt"/>
        </a:defRPr>
      </a:lvl2pPr>
      <a:lvl3pPr marL="1204913" indent="-228600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SzPct val="100000"/>
        <a:buChar char=" "/>
        <a:defRPr sz="1600" b="1">
          <a:solidFill>
            <a:schemeClr val="tx1"/>
          </a:solidFill>
          <a:latin typeface="+mn-lt"/>
        </a:defRPr>
      </a:lvl3pPr>
      <a:lvl4pPr marL="1546225" indent="-119063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SzPct val="100000"/>
        <a:buChar char=" "/>
        <a:defRPr sz="1400" b="1">
          <a:solidFill>
            <a:schemeClr val="tx1"/>
          </a:solidFill>
          <a:latin typeface="+mn-lt"/>
        </a:defRPr>
      </a:lvl4pPr>
      <a:lvl5pPr marL="1828800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SzPct val="100000"/>
        <a:buChar char=" "/>
        <a:defRPr sz="1400" b="1">
          <a:solidFill>
            <a:schemeClr val="tx1"/>
          </a:solidFill>
          <a:latin typeface="+mn-lt"/>
        </a:defRPr>
      </a:lvl5pPr>
      <a:lvl6pPr marL="2286000" algn="l" rtl="0" fontAlgn="base">
        <a:lnSpc>
          <a:spcPct val="90000"/>
        </a:lnSpc>
        <a:spcBef>
          <a:spcPct val="25000"/>
        </a:spcBef>
        <a:spcAft>
          <a:spcPct val="0"/>
        </a:spcAft>
        <a:buSzPct val="100000"/>
        <a:buChar char=" "/>
        <a:defRPr sz="1400" b="1">
          <a:solidFill>
            <a:schemeClr val="tx1"/>
          </a:solidFill>
          <a:latin typeface="+mn-lt"/>
        </a:defRPr>
      </a:lvl6pPr>
      <a:lvl7pPr marL="2743200" algn="l" rtl="0" fontAlgn="base">
        <a:lnSpc>
          <a:spcPct val="90000"/>
        </a:lnSpc>
        <a:spcBef>
          <a:spcPct val="25000"/>
        </a:spcBef>
        <a:spcAft>
          <a:spcPct val="0"/>
        </a:spcAft>
        <a:buSzPct val="100000"/>
        <a:buChar char=" "/>
        <a:defRPr sz="1400" b="1">
          <a:solidFill>
            <a:schemeClr val="tx1"/>
          </a:solidFill>
          <a:latin typeface="+mn-lt"/>
        </a:defRPr>
      </a:lvl7pPr>
      <a:lvl8pPr marL="3200400" algn="l" rtl="0" fontAlgn="base">
        <a:lnSpc>
          <a:spcPct val="90000"/>
        </a:lnSpc>
        <a:spcBef>
          <a:spcPct val="25000"/>
        </a:spcBef>
        <a:spcAft>
          <a:spcPct val="0"/>
        </a:spcAft>
        <a:buSzPct val="100000"/>
        <a:buChar char=" "/>
        <a:defRPr sz="1400" b="1">
          <a:solidFill>
            <a:schemeClr val="tx1"/>
          </a:solidFill>
          <a:latin typeface="+mn-lt"/>
        </a:defRPr>
      </a:lvl8pPr>
      <a:lvl9pPr marL="3657600" algn="l" rtl="0" fontAlgn="base">
        <a:lnSpc>
          <a:spcPct val="90000"/>
        </a:lnSpc>
        <a:spcBef>
          <a:spcPct val="25000"/>
        </a:spcBef>
        <a:spcAft>
          <a:spcPct val="0"/>
        </a:spcAft>
        <a:buSzPct val="100000"/>
        <a:buChar char=" 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638175" y="288925"/>
            <a:ext cx="8278813" cy="277813"/>
          </a:xfrm>
          <a:prstGeom prst="rect">
            <a:avLst/>
          </a:prstGeom>
          <a:solidFill>
            <a:srgbClr val="D9D8C5"/>
          </a:solidFill>
          <a:ln>
            <a:solidFill>
              <a:srgbClr val="1157A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639763" y="596900"/>
            <a:ext cx="8283575" cy="2587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 userDrawn="1"/>
        </p:nvSpPr>
        <p:spPr bwMode="auto">
          <a:xfrm>
            <a:off x="0" y="1588"/>
            <a:ext cx="9144000" cy="2460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Aft>
                <a:spcPts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Calibri"/>
              </a:rPr>
              <a:t>For Official Use Only (FOUO)</a:t>
            </a:r>
          </a:p>
        </p:txBody>
      </p:sp>
      <p:sp>
        <p:nvSpPr>
          <p:cNvPr id="13" name="Text Box 8"/>
          <p:cNvSpPr txBox="1">
            <a:spLocks noChangeArrowheads="1"/>
          </p:cNvSpPr>
          <p:nvPr userDrawn="1"/>
        </p:nvSpPr>
        <p:spPr bwMode="auto">
          <a:xfrm>
            <a:off x="3175" y="6611938"/>
            <a:ext cx="9144000" cy="2460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Aft>
                <a:spcPts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Calibri"/>
              </a:rPr>
              <a:t>For Official Use Only (FOUO)</a:t>
            </a:r>
          </a:p>
        </p:txBody>
      </p:sp>
      <p:pic>
        <p:nvPicPr>
          <p:cNvPr id="15366" name="Picture 6"/>
          <p:cNvPicPr>
            <a:picLocks noChangeAspect="1"/>
          </p:cNvPicPr>
          <p:nvPr userDrawn="1"/>
        </p:nvPicPr>
        <p:blipFill>
          <a:blip r:embed="rId13" cstate="print">
            <a:clrChange>
              <a:clrFrom>
                <a:srgbClr val="6699FF"/>
              </a:clrFrom>
              <a:clrTo>
                <a:srgbClr val="66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5128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  <p:sldLayoutId id="2147484053" r:id="rId8"/>
    <p:sldLayoutId id="2147484054" r:id="rId9"/>
    <p:sldLayoutId id="2147484055" r:id="rId10"/>
    <p:sldLayoutId id="214748405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638175" y="288925"/>
            <a:ext cx="8278813" cy="277813"/>
          </a:xfrm>
          <a:prstGeom prst="rect">
            <a:avLst/>
          </a:prstGeom>
          <a:solidFill>
            <a:srgbClr val="D9D8C5"/>
          </a:solidFill>
          <a:ln>
            <a:solidFill>
              <a:srgbClr val="1157A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639763" y="596900"/>
            <a:ext cx="8283575" cy="2587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 userDrawn="1"/>
        </p:nvSpPr>
        <p:spPr bwMode="auto">
          <a:xfrm>
            <a:off x="0" y="1588"/>
            <a:ext cx="9144000" cy="2460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Aft>
                <a:spcPts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Calibri"/>
              </a:rPr>
              <a:t>For Official Use Only (FOUO)</a:t>
            </a:r>
          </a:p>
        </p:txBody>
      </p:sp>
      <p:sp>
        <p:nvSpPr>
          <p:cNvPr id="13" name="Text Box 8"/>
          <p:cNvSpPr txBox="1">
            <a:spLocks noChangeArrowheads="1"/>
          </p:cNvSpPr>
          <p:nvPr userDrawn="1"/>
        </p:nvSpPr>
        <p:spPr bwMode="auto">
          <a:xfrm>
            <a:off x="3175" y="6611938"/>
            <a:ext cx="9144000" cy="2460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Aft>
                <a:spcPts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Calibri"/>
              </a:rPr>
              <a:t>For Official Use Only (FOUO)</a:t>
            </a:r>
          </a:p>
        </p:txBody>
      </p:sp>
      <p:pic>
        <p:nvPicPr>
          <p:cNvPr id="16390" name="Picture 6"/>
          <p:cNvPicPr>
            <a:picLocks noChangeAspect="1"/>
          </p:cNvPicPr>
          <p:nvPr userDrawn="1"/>
        </p:nvPicPr>
        <p:blipFill>
          <a:blip r:embed="rId13" cstate="print">
            <a:clrChange>
              <a:clrFrom>
                <a:srgbClr val="6699FF"/>
              </a:clrFrom>
              <a:clrTo>
                <a:srgbClr val="66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5128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638175" y="288925"/>
            <a:ext cx="8278813" cy="277813"/>
          </a:xfrm>
          <a:prstGeom prst="rect">
            <a:avLst/>
          </a:prstGeom>
          <a:solidFill>
            <a:srgbClr val="D9D8C5"/>
          </a:solidFill>
          <a:ln>
            <a:solidFill>
              <a:srgbClr val="1157A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639763" y="596900"/>
            <a:ext cx="8283575" cy="2587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 userDrawn="1"/>
        </p:nvSpPr>
        <p:spPr bwMode="auto">
          <a:xfrm>
            <a:off x="0" y="1588"/>
            <a:ext cx="9144000" cy="2460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Aft>
                <a:spcPts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Calibri"/>
              </a:rPr>
              <a:t>For Official Use Only (FOUO)</a:t>
            </a:r>
          </a:p>
        </p:txBody>
      </p:sp>
      <p:sp>
        <p:nvSpPr>
          <p:cNvPr id="13" name="Text Box 8"/>
          <p:cNvSpPr txBox="1">
            <a:spLocks noChangeArrowheads="1"/>
          </p:cNvSpPr>
          <p:nvPr userDrawn="1"/>
        </p:nvSpPr>
        <p:spPr bwMode="auto">
          <a:xfrm>
            <a:off x="3175" y="6611938"/>
            <a:ext cx="9144000" cy="2460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rgbClr val="003E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Aft>
                <a:spcPts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Calibri"/>
              </a:rPr>
              <a:t>For Official Use Only (FOUO)</a:t>
            </a:r>
          </a:p>
        </p:txBody>
      </p:sp>
      <p:pic>
        <p:nvPicPr>
          <p:cNvPr id="17414" name="Picture 6"/>
          <p:cNvPicPr>
            <a:picLocks noChangeAspect="1"/>
          </p:cNvPicPr>
          <p:nvPr userDrawn="1"/>
        </p:nvPicPr>
        <p:blipFill>
          <a:blip r:embed="rId13" cstate="print">
            <a:clrChange>
              <a:clrFrom>
                <a:srgbClr val="6699FF"/>
              </a:clrFrom>
              <a:clrTo>
                <a:srgbClr val="66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5128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88B118E-89FA-4A16-B223-A3B3B474A3EA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9/20/2017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1CAF1E4-B52D-465D-85E5-80F44CDEE9B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56051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1904452-5E0D-4102-B497-C26203ADC06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9/20/2017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2F60192-E76C-400D-AA23-2E670017814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8212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771471AC-43E3-44F3-92F6-055B415640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9/20/2017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225C02F0-4B98-4154-911D-32694321B80A}" type="slidenum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717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6E8E926-11EE-480F-9C66-5EB4824AB0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9/20/2017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BA2CD92-ADC5-4CF7-9B42-87A339566FE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08583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0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edarweb.vsp.ucar.edu/wiki/index.php/Workshop:CEDAR_Prize" TargetMode="External"/><Relationship Id="rId2" Type="http://schemas.openxmlformats.org/officeDocument/2006/relationships/hyperlink" Target="http://cedarweb.vsp.ucar.edu/wiki/images/3/3e/Bernhardt04.pd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06375"/>
            <a:ext cx="9144000" cy="1470025"/>
          </a:xfrm>
        </p:spPr>
        <p:txBody>
          <a:bodyPr/>
          <a:lstStyle/>
          <a:p>
            <a:pPr eaLnBrk="1" hangingPunct="1"/>
            <a:r>
              <a:rPr lang="en-US" altLang="en-US" sz="3200" dirty="0" smtClean="0">
                <a:solidFill>
                  <a:srgbClr val="0000CC"/>
                </a:solidFill>
              </a:rPr>
              <a:t>Overview of Ionospheric (and Magnetospheric) Control by High Power Radio Waves and Chemical Releases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1752600"/>
            <a:ext cx="8001000" cy="5105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 dirty="0" smtClean="0"/>
              <a:t>Paul A. Bernhardt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 smtClean="0"/>
              <a:t>Plasma Physics Division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 smtClean="0"/>
              <a:t>Naval Research Laboratory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 smtClean="0"/>
              <a:t>Washington, DC 20735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dirty="0" smtClean="0"/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2000" i="1" dirty="0" smtClean="0"/>
              <a:t>Plus Major Contributions from: 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2000" i="1" dirty="0" smtClean="0"/>
              <a:t>Asti Bhatt, Frank Djuth, Phil Erickson, Keith Groves,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2000" i="1" dirty="0" smtClean="0"/>
              <a:t> David Hysell, Joe Huba, Kate </a:t>
            </a:r>
            <a:r>
              <a:rPr lang="en-US" altLang="en-US" sz="2000" i="1" dirty="0" err="1" smtClean="0"/>
              <a:t>Zawdie</a:t>
            </a:r>
            <a:r>
              <a:rPr lang="en-US" altLang="en-US" sz="2000" i="1" dirty="0" smtClean="0"/>
              <a:t>, Miguel Larsen, Jonathan 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2000" i="1" dirty="0" err="1" smtClean="0"/>
              <a:t>Makela</a:t>
            </a:r>
            <a:r>
              <a:rPr lang="en-US" altLang="en-US" sz="2000" i="1" dirty="0" smtClean="0"/>
              <a:t>, Todd Pedersen, Rob Pfaff, Serafin Rodriguez,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2000" i="1" dirty="0" smtClean="0"/>
              <a:t>Peter Schuck, David Sentman, Carl Siefring,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2000" i="1" dirty="0" smtClean="0"/>
              <a:t>Roland Tsunoda, Robert </a:t>
            </a:r>
            <a:r>
              <a:rPr lang="en-US" altLang="en-US" sz="2000" i="1" dirty="0" err="1" smtClean="0"/>
              <a:t>Michell</a:t>
            </a:r>
            <a:r>
              <a:rPr lang="en-US" altLang="en-US" sz="2000" i="1" dirty="0" smtClean="0"/>
              <a:t>, and Others</a:t>
            </a:r>
          </a:p>
          <a:p>
            <a:pPr eaLnBrk="1" hangingPunct="1">
              <a:lnSpc>
                <a:spcPct val="80000"/>
              </a:lnSpc>
            </a:pPr>
            <a:endParaRPr lang="en-US" altLang="en-US" sz="2000" i="1" dirty="0" smtClean="0"/>
          </a:p>
          <a:p>
            <a:pPr eaLnBrk="1" hangingPunct="1">
              <a:lnSpc>
                <a:spcPct val="80000"/>
              </a:lnSpc>
            </a:pPr>
            <a:r>
              <a:rPr lang="en-US" altLang="en-US" sz="2400" b="1" dirty="0" smtClean="0"/>
              <a:t>2107 Workshop on Turbulence in Space</a:t>
            </a:r>
            <a:endParaRPr lang="en-US" alt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 smtClean="0"/>
              <a:t>7 September 2017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29000" y="0"/>
            <a:ext cx="21336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/>
              <a:t>u</a:t>
            </a:r>
            <a:r>
              <a:rPr lang="en-US" dirty="0" smtClean="0"/>
              <a:t>nclassified/noforn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0"/>
            <a:ext cx="7315200" cy="1066800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0" dirty="0" smtClean="0">
                <a:solidFill>
                  <a:srgbClr val="FF9900"/>
                </a:solidFill>
              </a:rPr>
              <a:t>HAARP Array Pattern at 7 MHz with 1.8 Giga Watt ERP</a:t>
            </a:r>
            <a:endParaRPr lang="en-US" sz="3600" b="0" dirty="0">
              <a:solidFill>
                <a:srgbClr val="FF99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7391280" cy="533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10400" y="1143000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Gain (dB)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181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371600" y="152400"/>
            <a:ext cx="7772400" cy="810614"/>
          </a:xfrm>
        </p:spPr>
        <p:txBody>
          <a:bodyPr/>
          <a:lstStyle/>
          <a:p>
            <a:r>
              <a:rPr lang="en-US" b="0" dirty="0" smtClean="0">
                <a:solidFill>
                  <a:srgbClr val="FFC000"/>
                </a:solidFill>
              </a:rPr>
              <a:t>Very High Power Plasma Pancake Formation with no Sunlight and no Photoelectrons </a:t>
            </a:r>
            <a:endParaRPr lang="en-US" b="0" dirty="0">
              <a:solidFill>
                <a:srgbClr val="FFC000"/>
              </a:solidFill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3467100" y="2133600"/>
            <a:ext cx="2667000" cy="762000"/>
            <a:chOff x="3467100" y="2133600"/>
            <a:chExt cx="2667000" cy="762000"/>
          </a:xfrm>
        </p:grpSpPr>
        <p:cxnSp>
          <p:nvCxnSpPr>
            <p:cNvPr id="20" name="Straight Arrow Connector 19"/>
            <p:cNvCxnSpPr>
              <a:stCxn id="15" idx="2"/>
              <a:endCxn id="12" idx="0"/>
            </p:cNvCxnSpPr>
            <p:nvPr/>
          </p:nvCxnSpPr>
          <p:spPr bwMode="auto">
            <a:xfrm>
              <a:off x="4686300" y="2133600"/>
              <a:ext cx="1447800" cy="7620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3657600" y="2297668"/>
              <a:ext cx="2286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C00000"/>
                  </a:solidFill>
                </a:rPr>
                <a:t>Collisional Ionization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cxnSp>
          <p:nvCxnSpPr>
            <p:cNvPr id="29" name="Straight Arrow Connector 28"/>
            <p:cNvCxnSpPr>
              <a:stCxn id="15" idx="2"/>
              <a:endCxn id="14" idx="0"/>
            </p:cNvCxnSpPr>
            <p:nvPr/>
          </p:nvCxnSpPr>
          <p:spPr bwMode="auto">
            <a:xfrm flipH="1">
              <a:off x="3467100" y="2133600"/>
              <a:ext cx="1219200" cy="7620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/>
            </a:ln>
            <a:effectLst/>
          </p:spPr>
        </p:cxnSp>
      </p:grpSp>
      <p:grpSp>
        <p:nvGrpSpPr>
          <p:cNvPr id="79" name="Group 78"/>
          <p:cNvGrpSpPr/>
          <p:nvPr/>
        </p:nvGrpSpPr>
        <p:grpSpPr>
          <a:xfrm>
            <a:off x="228600" y="2895600"/>
            <a:ext cx="5105400" cy="2611398"/>
            <a:chOff x="228600" y="2895600"/>
            <a:chExt cx="5105400" cy="2611398"/>
          </a:xfrm>
        </p:grpSpPr>
        <p:sp>
          <p:nvSpPr>
            <p:cNvPr id="14" name="TextBox 13"/>
            <p:cNvSpPr txBox="1"/>
            <p:nvPr/>
          </p:nvSpPr>
          <p:spPr>
            <a:xfrm>
              <a:off x="2286000" y="2895600"/>
              <a:ext cx="2362200" cy="646331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Plasma with 0.1 eV Thermal Electrons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8600" y="2895600"/>
              <a:ext cx="1600200" cy="646331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High Power HF Waves</a:t>
              </a:r>
              <a:endParaRPr lang="en-US" dirty="0"/>
            </a:p>
          </p:txBody>
        </p:sp>
        <p:cxnSp>
          <p:nvCxnSpPr>
            <p:cNvPr id="32" name="Straight Arrow Connector 31"/>
            <p:cNvCxnSpPr>
              <a:stCxn id="16" idx="3"/>
              <a:endCxn id="14" idx="1"/>
            </p:cNvCxnSpPr>
            <p:nvPr/>
          </p:nvCxnSpPr>
          <p:spPr bwMode="auto">
            <a:xfrm>
              <a:off x="1828800" y="3218766"/>
              <a:ext cx="4572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/>
            </a:ln>
            <a:effectLst/>
          </p:spPr>
        </p:cxnSp>
        <p:sp>
          <p:nvSpPr>
            <p:cNvPr id="35" name="TextBox 34"/>
            <p:cNvSpPr txBox="1"/>
            <p:nvPr/>
          </p:nvSpPr>
          <p:spPr>
            <a:xfrm>
              <a:off x="1524000" y="3733800"/>
              <a:ext cx="2743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C00000"/>
                  </a:solidFill>
                </a:rPr>
                <a:t>Parametric Decay,</a:t>
              </a:r>
            </a:p>
            <a:p>
              <a:pPr algn="ctr"/>
              <a:r>
                <a:rPr lang="en-US" dirty="0" smtClean="0">
                  <a:solidFill>
                    <a:srgbClr val="C00000"/>
                  </a:solidFill>
                </a:rPr>
                <a:t>Langmuir Turbulence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971800" y="4306669"/>
              <a:ext cx="2362200" cy="1200329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HIGH FREQUENCY Langmuir Waves</a:t>
              </a:r>
            </a:p>
            <a:p>
              <a:pPr algn="ctr"/>
              <a:r>
                <a:rPr lang="en-US" dirty="0" smtClean="0"/>
                <a:t>Upper Hybrid Waves</a:t>
              </a:r>
            </a:p>
            <a:p>
              <a:pPr algn="ctr"/>
              <a:r>
                <a:rPr lang="en-US" dirty="0" smtClean="0"/>
                <a:t>Electron Bernstein</a:t>
              </a:r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81000" y="4306669"/>
              <a:ext cx="2362200" cy="1200329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LOW FREQUENCY</a:t>
              </a:r>
            </a:p>
            <a:p>
              <a:pPr algn="ctr"/>
              <a:r>
                <a:rPr lang="en-US" dirty="0" smtClean="0"/>
                <a:t>Ion Acoustic Waves</a:t>
              </a:r>
            </a:p>
            <a:p>
              <a:pPr algn="ctr"/>
              <a:r>
                <a:rPr lang="en-US" dirty="0" smtClean="0"/>
                <a:t>Lower Hybrid Waves</a:t>
              </a:r>
            </a:p>
            <a:p>
              <a:pPr algn="ctr"/>
              <a:r>
                <a:rPr lang="en-US" dirty="0" smtClean="0"/>
                <a:t>Ion Bernstein</a:t>
              </a:r>
              <a:endParaRPr lang="en-US" dirty="0"/>
            </a:p>
          </p:txBody>
        </p:sp>
        <p:cxnSp>
          <p:nvCxnSpPr>
            <p:cNvPr id="38" name="Straight Arrow Connector 37"/>
            <p:cNvCxnSpPr>
              <a:stCxn id="14" idx="2"/>
              <a:endCxn id="36" idx="0"/>
            </p:cNvCxnSpPr>
            <p:nvPr/>
          </p:nvCxnSpPr>
          <p:spPr bwMode="auto">
            <a:xfrm>
              <a:off x="3467100" y="3541931"/>
              <a:ext cx="685800" cy="76473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/>
            </a:ln>
            <a:effectLst/>
          </p:spPr>
        </p:cxnSp>
        <p:cxnSp>
          <p:nvCxnSpPr>
            <p:cNvPr id="39" name="Straight Arrow Connector 38"/>
            <p:cNvCxnSpPr>
              <a:stCxn id="14" idx="2"/>
              <a:endCxn id="37" idx="0"/>
            </p:cNvCxnSpPr>
            <p:nvPr/>
          </p:nvCxnSpPr>
          <p:spPr bwMode="auto">
            <a:xfrm flipH="1">
              <a:off x="1562100" y="3541931"/>
              <a:ext cx="1905000" cy="76473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/>
            </a:ln>
            <a:effectLst/>
          </p:spPr>
        </p:cxnSp>
      </p:grpSp>
      <p:grpSp>
        <p:nvGrpSpPr>
          <p:cNvPr id="86" name="Group 85"/>
          <p:cNvGrpSpPr/>
          <p:nvPr/>
        </p:nvGrpSpPr>
        <p:grpSpPr>
          <a:xfrm>
            <a:off x="3962400" y="1487269"/>
            <a:ext cx="4572000" cy="3763182"/>
            <a:chOff x="3962400" y="1487269"/>
            <a:chExt cx="4572000" cy="3763182"/>
          </a:xfrm>
        </p:grpSpPr>
        <p:sp>
          <p:nvSpPr>
            <p:cNvPr id="54" name="TextBox 53"/>
            <p:cNvSpPr txBox="1"/>
            <p:nvPr/>
          </p:nvSpPr>
          <p:spPr>
            <a:xfrm>
              <a:off x="4876800" y="4329645"/>
              <a:ext cx="228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C00000"/>
                  </a:solidFill>
                </a:rPr>
                <a:t>Resonance Acceleration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grpSp>
          <p:nvGrpSpPr>
            <p:cNvPr id="83" name="Group 82"/>
            <p:cNvGrpSpPr/>
            <p:nvPr/>
          </p:nvGrpSpPr>
          <p:grpSpPr>
            <a:xfrm>
              <a:off x="3962400" y="1487269"/>
              <a:ext cx="4572000" cy="3763182"/>
              <a:chOff x="3962400" y="1487269"/>
              <a:chExt cx="4572000" cy="3763182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3962400" y="1487269"/>
                <a:ext cx="1447800" cy="646331"/>
              </a:xfrm>
              <a:prstGeom prst="rect">
                <a:avLst/>
              </a:prstGeom>
              <a:noFill/>
              <a:ln>
                <a:solidFill>
                  <a:srgbClr val="0000CC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Neutral Atmosphere</a:t>
                </a:r>
                <a:endParaRPr lang="en-US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6858000" y="4604120"/>
                <a:ext cx="1676400" cy="646331"/>
              </a:xfrm>
              <a:prstGeom prst="rect">
                <a:avLst/>
              </a:prstGeom>
              <a:noFill/>
              <a:ln>
                <a:solidFill>
                  <a:srgbClr val="0000CC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10 eV Ionizing Electrons</a:t>
                </a:r>
                <a:endParaRPr lang="en-US" dirty="0"/>
              </a:p>
            </p:txBody>
          </p:sp>
          <p:cxnSp>
            <p:nvCxnSpPr>
              <p:cNvPr id="45" name="Straight Arrow Connector 44"/>
              <p:cNvCxnSpPr>
                <a:stCxn id="12" idx="2"/>
                <a:endCxn id="44" idx="1"/>
              </p:cNvCxnSpPr>
              <p:nvPr/>
            </p:nvCxnSpPr>
            <p:spPr bwMode="auto">
              <a:xfrm>
                <a:off x="6134100" y="3541931"/>
                <a:ext cx="723900" cy="1385355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triangle"/>
              </a:ln>
              <a:effectLst/>
            </p:spPr>
          </p:cxnSp>
          <p:cxnSp>
            <p:nvCxnSpPr>
              <p:cNvPr id="49" name="Straight Arrow Connector 48"/>
              <p:cNvCxnSpPr>
                <a:stCxn id="36" idx="3"/>
                <a:endCxn id="44" idx="1"/>
              </p:cNvCxnSpPr>
              <p:nvPr/>
            </p:nvCxnSpPr>
            <p:spPr bwMode="auto">
              <a:xfrm flipV="1">
                <a:off x="5334000" y="4927286"/>
                <a:ext cx="1524000" cy="252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triangle"/>
              </a:ln>
              <a:effectLst/>
            </p:spPr>
          </p:cxnSp>
          <p:cxnSp>
            <p:nvCxnSpPr>
              <p:cNvPr id="57" name="Elbow Connector 56"/>
              <p:cNvCxnSpPr>
                <a:stCxn id="44" idx="0"/>
                <a:endCxn id="15" idx="3"/>
              </p:cNvCxnSpPr>
              <p:nvPr/>
            </p:nvCxnSpPr>
            <p:spPr bwMode="auto">
              <a:xfrm rot="16200000" flipV="1">
                <a:off x="5167846" y="2075766"/>
                <a:ext cx="2770709" cy="2286000"/>
              </a:xfrm>
              <a:prstGeom prst="bentConnector2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triangle"/>
              </a:ln>
              <a:effectLst/>
            </p:spPr>
          </p:cxnSp>
        </p:grpSp>
      </p:grpSp>
      <p:grpSp>
        <p:nvGrpSpPr>
          <p:cNvPr id="2" name="Group 1"/>
          <p:cNvGrpSpPr/>
          <p:nvPr/>
        </p:nvGrpSpPr>
        <p:grpSpPr>
          <a:xfrm>
            <a:off x="1028700" y="2362200"/>
            <a:ext cx="6134100" cy="1179731"/>
            <a:chOff x="1028700" y="2362200"/>
            <a:chExt cx="6134100" cy="1179731"/>
          </a:xfrm>
        </p:grpSpPr>
        <p:grpSp>
          <p:nvGrpSpPr>
            <p:cNvPr id="80" name="Group 79"/>
            <p:cNvGrpSpPr/>
            <p:nvPr/>
          </p:nvGrpSpPr>
          <p:grpSpPr>
            <a:xfrm>
              <a:off x="1028700" y="2895600"/>
              <a:ext cx="6134100" cy="646331"/>
              <a:chOff x="1028700" y="2895600"/>
              <a:chExt cx="6134100" cy="646331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5105400" y="2895600"/>
                <a:ext cx="2057400" cy="646331"/>
              </a:xfrm>
              <a:prstGeom prst="rect">
                <a:avLst/>
              </a:prstGeom>
              <a:noFill/>
              <a:ln>
                <a:solidFill>
                  <a:srgbClr val="0000CC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 smtClean="0"/>
                  <a:t>Suprathermal</a:t>
                </a:r>
                <a:endParaRPr lang="en-US" dirty="0"/>
              </a:p>
              <a:p>
                <a:pPr algn="ctr"/>
                <a:r>
                  <a:rPr lang="en-US" dirty="0" smtClean="0"/>
                  <a:t>(1 eV) Electrons</a:t>
                </a:r>
                <a:endParaRPr lang="en-US" dirty="0"/>
              </a:p>
            </p:txBody>
          </p:sp>
          <p:cxnSp>
            <p:nvCxnSpPr>
              <p:cNvPr id="33" name="Straight Arrow Connector 32"/>
              <p:cNvCxnSpPr>
                <a:stCxn id="14" idx="3"/>
                <a:endCxn id="12" idx="1"/>
              </p:cNvCxnSpPr>
              <p:nvPr/>
            </p:nvCxnSpPr>
            <p:spPr bwMode="auto">
              <a:xfrm>
                <a:off x="4648200" y="3218766"/>
                <a:ext cx="457200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triangle"/>
              </a:ln>
              <a:effectLst/>
            </p:spPr>
          </p:cxnSp>
          <p:cxnSp>
            <p:nvCxnSpPr>
              <p:cNvPr id="19" name="Elbow Connector 18"/>
              <p:cNvCxnSpPr>
                <a:stCxn id="16" idx="0"/>
                <a:endCxn id="12" idx="1"/>
              </p:cNvCxnSpPr>
              <p:nvPr/>
            </p:nvCxnSpPr>
            <p:spPr bwMode="auto">
              <a:xfrm rot="16200000" flipH="1">
                <a:off x="2905467" y="1018833"/>
                <a:ext cx="323166" cy="4076700"/>
              </a:xfrm>
              <a:prstGeom prst="bentConnector4">
                <a:avLst>
                  <a:gd name="adj1" fmla="val -70738"/>
                  <a:gd name="adj2" fmla="val 93234"/>
                </a:avLst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triangle"/>
              </a:ln>
              <a:effectLst/>
            </p:spPr>
          </p:cxnSp>
        </p:grpSp>
        <p:sp>
          <p:nvSpPr>
            <p:cNvPr id="28" name="TextBox 27"/>
            <p:cNvSpPr txBox="1"/>
            <p:nvPr/>
          </p:nvSpPr>
          <p:spPr>
            <a:xfrm>
              <a:off x="1219200" y="2362200"/>
              <a:ext cx="2286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C00000"/>
                  </a:solidFill>
                </a:rPr>
                <a:t>Wave Heating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809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altLang="en-US" sz="2400" dirty="0" smtClean="0">
                <a:solidFill>
                  <a:srgbClr val="0000FF"/>
                </a:solidFill>
              </a:rPr>
              <a:t>HAARP Artificial Ionization Cloud Formed Around 4.325 MHz  </a:t>
            </a:r>
            <a:endParaRPr lang="en-US" altLang="en-US" sz="3200" dirty="0" smtClean="0">
              <a:solidFill>
                <a:srgbClr val="0000FF"/>
              </a:solidFill>
            </a:endParaRPr>
          </a:p>
        </p:txBody>
      </p:sp>
      <p:grpSp>
        <p:nvGrpSpPr>
          <p:cNvPr id="9219" name="Group 42"/>
          <p:cNvGrpSpPr>
            <a:grpSpLocks/>
          </p:cNvGrpSpPr>
          <p:nvPr/>
        </p:nvGrpSpPr>
        <p:grpSpPr bwMode="auto">
          <a:xfrm>
            <a:off x="533400" y="457200"/>
            <a:ext cx="7912100" cy="6473825"/>
            <a:chOff x="533400" y="457200"/>
            <a:chExt cx="7912510" cy="6474542"/>
          </a:xfrm>
        </p:grpSpPr>
        <p:sp>
          <p:nvSpPr>
            <p:cNvPr id="44" name="Rectangle 43"/>
            <p:cNvSpPr/>
            <p:nvPr/>
          </p:nvSpPr>
          <p:spPr>
            <a:xfrm>
              <a:off x="533400" y="457200"/>
              <a:ext cx="7912510" cy="64745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grpSp>
          <p:nvGrpSpPr>
            <p:cNvPr id="9222" name="Group 2"/>
            <p:cNvGrpSpPr>
              <a:grpSpLocks/>
            </p:cNvGrpSpPr>
            <p:nvPr/>
          </p:nvGrpSpPr>
          <p:grpSpPr bwMode="auto">
            <a:xfrm>
              <a:off x="609600" y="533400"/>
              <a:ext cx="7748588" cy="6324600"/>
              <a:chOff x="609600" y="504092"/>
              <a:chExt cx="7748954" cy="6325333"/>
            </a:xfrm>
          </p:grpSpPr>
          <p:grpSp>
            <p:nvGrpSpPr>
              <p:cNvPr id="9223" name="Group 4"/>
              <p:cNvGrpSpPr>
                <a:grpSpLocks/>
              </p:cNvGrpSpPr>
              <p:nvPr/>
            </p:nvGrpSpPr>
            <p:grpSpPr bwMode="auto">
              <a:xfrm>
                <a:off x="609600" y="533400"/>
                <a:ext cx="7696200" cy="6296025"/>
                <a:chOff x="609600" y="533400"/>
                <a:chExt cx="7696200" cy="6296042"/>
              </a:xfrm>
            </p:grpSpPr>
            <p:pic>
              <p:nvPicPr>
                <p:cNvPr id="9234" name="Picture 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9600" y="533400"/>
                  <a:ext cx="7696200" cy="62960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235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1241425" y="762001"/>
                  <a:ext cx="838200" cy="3667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 dirty="0" smtClean="0">
                      <a:solidFill>
                        <a:srgbClr val="000000"/>
                      </a:solidFill>
                    </a:rPr>
                    <a:t>05:30</a:t>
                  </a:r>
                </a:p>
              </p:txBody>
            </p:sp>
            <p:sp>
              <p:nvSpPr>
                <p:cNvPr id="9236" name="TextBox 17"/>
                <p:cNvSpPr txBox="1">
                  <a:spLocks noChangeArrowheads="1"/>
                </p:cNvSpPr>
                <p:nvPr/>
              </p:nvSpPr>
              <p:spPr bwMode="auto">
                <a:xfrm>
                  <a:off x="4876800" y="762001"/>
                  <a:ext cx="838200" cy="3667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 dirty="0" smtClean="0">
                      <a:solidFill>
                        <a:srgbClr val="000000"/>
                      </a:solidFill>
                    </a:rPr>
                    <a:t>05:31</a:t>
                  </a:r>
                </a:p>
              </p:txBody>
            </p:sp>
            <p:sp>
              <p:nvSpPr>
                <p:cNvPr id="9237" name="TextBox 18"/>
                <p:cNvSpPr txBox="1">
                  <a:spLocks noChangeArrowheads="1"/>
                </p:cNvSpPr>
                <p:nvPr/>
              </p:nvSpPr>
              <p:spPr bwMode="auto">
                <a:xfrm>
                  <a:off x="1241425" y="3657608"/>
                  <a:ext cx="838200" cy="3667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 dirty="0" smtClean="0">
                      <a:solidFill>
                        <a:srgbClr val="000000"/>
                      </a:solidFill>
                    </a:rPr>
                    <a:t>05:32</a:t>
                  </a:r>
                </a:p>
              </p:txBody>
            </p:sp>
            <p:sp>
              <p:nvSpPr>
                <p:cNvPr id="9238" name="TextBox 19"/>
                <p:cNvSpPr txBox="1">
                  <a:spLocks noChangeArrowheads="1"/>
                </p:cNvSpPr>
                <p:nvPr/>
              </p:nvSpPr>
              <p:spPr bwMode="auto">
                <a:xfrm>
                  <a:off x="4876800" y="3657608"/>
                  <a:ext cx="838200" cy="3667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 dirty="0" smtClean="0">
                      <a:solidFill>
                        <a:srgbClr val="000000"/>
                      </a:solidFill>
                    </a:rPr>
                    <a:t>05:33</a:t>
                  </a:r>
                </a:p>
              </p:txBody>
            </p:sp>
          </p:grpSp>
          <p:sp>
            <p:nvSpPr>
              <p:cNvPr id="9224" name="TextBox 11"/>
              <p:cNvSpPr txBox="1">
                <a:spLocks noChangeArrowheads="1"/>
              </p:cNvSpPr>
              <p:nvPr/>
            </p:nvSpPr>
            <p:spPr bwMode="auto">
              <a:xfrm>
                <a:off x="4878589" y="6183872"/>
                <a:ext cx="3473615" cy="2445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600" dirty="0" smtClean="0">
                    <a:solidFill>
                      <a:srgbClr val="000000"/>
                    </a:solidFill>
                  </a:rPr>
                  <a:t>1        2        3       4        5       6        7 </a:t>
                </a:r>
              </a:p>
            </p:txBody>
          </p:sp>
          <p:sp>
            <p:nvSpPr>
              <p:cNvPr id="9225" name="TextBox 12"/>
              <p:cNvSpPr txBox="1">
                <a:spLocks noChangeArrowheads="1"/>
              </p:cNvSpPr>
              <p:nvPr/>
            </p:nvSpPr>
            <p:spPr bwMode="auto">
              <a:xfrm>
                <a:off x="966804" y="580301"/>
                <a:ext cx="357205" cy="27276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1600" dirty="0" smtClean="0">
                  <a:solidFill>
                    <a:srgbClr val="000000"/>
                  </a:solidFill>
                </a:endParaRPr>
              </a:p>
              <a:p>
                <a:pPr algn="ctr">
                  <a:spcBef>
                    <a:spcPct val="0"/>
                  </a:spcBef>
                  <a:spcAft>
                    <a:spcPts val="1600"/>
                  </a:spcAft>
                  <a:buFontTx/>
                  <a:buNone/>
                </a:pPr>
                <a:r>
                  <a:rPr lang="en-US" altLang="en-US" sz="1600" dirty="0" smtClean="0">
                    <a:solidFill>
                      <a:srgbClr val="000000"/>
                    </a:solidFill>
                  </a:rPr>
                  <a:t>600</a:t>
                </a:r>
              </a:p>
              <a:p>
                <a:pPr algn="ctr">
                  <a:spcBef>
                    <a:spcPct val="0"/>
                  </a:spcBef>
                  <a:spcAft>
                    <a:spcPts val="1600"/>
                  </a:spcAft>
                  <a:buFontTx/>
                  <a:buNone/>
                </a:pPr>
                <a:r>
                  <a:rPr lang="en-US" altLang="en-US" sz="1600" dirty="0" smtClean="0">
                    <a:solidFill>
                      <a:srgbClr val="000000"/>
                    </a:solidFill>
                  </a:rPr>
                  <a:t>500</a:t>
                </a:r>
              </a:p>
              <a:p>
                <a:pPr algn="ctr">
                  <a:spcBef>
                    <a:spcPct val="0"/>
                  </a:spcBef>
                  <a:spcAft>
                    <a:spcPts val="1600"/>
                  </a:spcAft>
                  <a:buFontTx/>
                  <a:buNone/>
                </a:pPr>
                <a:r>
                  <a:rPr lang="en-US" altLang="en-US" sz="1600" dirty="0" smtClean="0">
                    <a:solidFill>
                      <a:srgbClr val="000000"/>
                    </a:solidFill>
                  </a:rPr>
                  <a:t>400</a:t>
                </a:r>
              </a:p>
              <a:p>
                <a:pPr algn="ctr">
                  <a:spcBef>
                    <a:spcPct val="0"/>
                  </a:spcBef>
                  <a:spcAft>
                    <a:spcPts val="1600"/>
                  </a:spcAft>
                  <a:buFontTx/>
                  <a:buNone/>
                </a:pPr>
                <a:r>
                  <a:rPr lang="en-US" altLang="en-US" sz="1600" dirty="0" smtClean="0">
                    <a:solidFill>
                      <a:srgbClr val="000000"/>
                    </a:solidFill>
                  </a:rPr>
                  <a:t>300</a:t>
                </a:r>
              </a:p>
              <a:p>
                <a:pPr algn="ctr">
                  <a:spcBef>
                    <a:spcPct val="0"/>
                  </a:spcBef>
                  <a:spcAft>
                    <a:spcPts val="1600"/>
                  </a:spcAft>
                  <a:buFontTx/>
                  <a:buNone/>
                </a:pPr>
                <a:r>
                  <a:rPr lang="en-US" altLang="en-US" sz="1600" dirty="0" smtClean="0">
                    <a:solidFill>
                      <a:srgbClr val="000000"/>
                    </a:solidFill>
                  </a:rPr>
                  <a:t>200</a:t>
                </a:r>
              </a:p>
              <a:p>
                <a:pPr algn="ctr">
                  <a:spcBef>
                    <a:spcPct val="0"/>
                  </a:spcBef>
                  <a:spcAft>
                    <a:spcPts val="1600"/>
                  </a:spcAft>
                  <a:buFontTx/>
                  <a:buNone/>
                </a:pPr>
                <a:r>
                  <a:rPr lang="en-US" altLang="en-US" sz="1600" dirty="0" smtClean="0">
                    <a:solidFill>
                      <a:srgbClr val="000000"/>
                    </a:solidFill>
                  </a:rPr>
                  <a:t>100</a:t>
                </a:r>
              </a:p>
            </p:txBody>
          </p:sp>
          <p:sp>
            <p:nvSpPr>
              <p:cNvPr id="9226" name="TextBox 16"/>
              <p:cNvSpPr txBox="1">
                <a:spLocks noChangeArrowheads="1"/>
              </p:cNvSpPr>
              <p:nvPr/>
            </p:nvSpPr>
            <p:spPr bwMode="auto">
              <a:xfrm>
                <a:off x="4607114" y="608879"/>
                <a:ext cx="357204" cy="27276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1600" dirty="0" smtClean="0">
                  <a:solidFill>
                    <a:srgbClr val="000000"/>
                  </a:solidFill>
                </a:endParaRPr>
              </a:p>
              <a:p>
                <a:pPr algn="ctr">
                  <a:spcBef>
                    <a:spcPct val="0"/>
                  </a:spcBef>
                  <a:spcAft>
                    <a:spcPts val="1600"/>
                  </a:spcAft>
                  <a:buFontTx/>
                  <a:buNone/>
                </a:pPr>
                <a:r>
                  <a:rPr lang="en-US" altLang="en-US" sz="1600" dirty="0" smtClean="0">
                    <a:solidFill>
                      <a:srgbClr val="000000"/>
                    </a:solidFill>
                  </a:rPr>
                  <a:t>600</a:t>
                </a:r>
              </a:p>
              <a:p>
                <a:pPr algn="ctr">
                  <a:spcBef>
                    <a:spcPct val="0"/>
                  </a:spcBef>
                  <a:spcAft>
                    <a:spcPts val="1600"/>
                  </a:spcAft>
                  <a:buFontTx/>
                  <a:buNone/>
                </a:pPr>
                <a:r>
                  <a:rPr lang="en-US" altLang="en-US" sz="1600" dirty="0" smtClean="0">
                    <a:solidFill>
                      <a:srgbClr val="000000"/>
                    </a:solidFill>
                  </a:rPr>
                  <a:t>500</a:t>
                </a:r>
              </a:p>
              <a:p>
                <a:pPr algn="ctr">
                  <a:spcBef>
                    <a:spcPct val="0"/>
                  </a:spcBef>
                  <a:spcAft>
                    <a:spcPts val="1600"/>
                  </a:spcAft>
                  <a:buFontTx/>
                  <a:buNone/>
                </a:pPr>
                <a:r>
                  <a:rPr lang="en-US" altLang="en-US" sz="1600" dirty="0" smtClean="0">
                    <a:solidFill>
                      <a:srgbClr val="000000"/>
                    </a:solidFill>
                  </a:rPr>
                  <a:t>400</a:t>
                </a:r>
              </a:p>
              <a:p>
                <a:pPr algn="ctr">
                  <a:spcBef>
                    <a:spcPct val="0"/>
                  </a:spcBef>
                  <a:spcAft>
                    <a:spcPts val="1600"/>
                  </a:spcAft>
                  <a:buFontTx/>
                  <a:buNone/>
                </a:pPr>
                <a:r>
                  <a:rPr lang="en-US" altLang="en-US" sz="1600" dirty="0" smtClean="0">
                    <a:solidFill>
                      <a:srgbClr val="000000"/>
                    </a:solidFill>
                  </a:rPr>
                  <a:t>300</a:t>
                </a:r>
              </a:p>
              <a:p>
                <a:pPr algn="ctr">
                  <a:spcBef>
                    <a:spcPct val="0"/>
                  </a:spcBef>
                  <a:spcAft>
                    <a:spcPts val="1600"/>
                  </a:spcAft>
                  <a:buFontTx/>
                  <a:buNone/>
                </a:pPr>
                <a:r>
                  <a:rPr lang="en-US" altLang="en-US" sz="1600" dirty="0" smtClean="0">
                    <a:solidFill>
                      <a:srgbClr val="000000"/>
                    </a:solidFill>
                  </a:rPr>
                  <a:t>200</a:t>
                </a:r>
              </a:p>
              <a:p>
                <a:pPr algn="ctr">
                  <a:spcBef>
                    <a:spcPct val="0"/>
                  </a:spcBef>
                  <a:spcAft>
                    <a:spcPts val="1600"/>
                  </a:spcAft>
                  <a:buFontTx/>
                  <a:buNone/>
                </a:pPr>
                <a:r>
                  <a:rPr lang="en-US" altLang="en-US" sz="1600" dirty="0" smtClean="0">
                    <a:solidFill>
                      <a:srgbClr val="000000"/>
                    </a:solidFill>
                  </a:rPr>
                  <a:t>100</a:t>
                </a:r>
              </a:p>
            </p:txBody>
          </p:sp>
          <p:sp>
            <p:nvSpPr>
              <p:cNvPr id="9227" name="TextBox 17"/>
              <p:cNvSpPr txBox="1">
                <a:spLocks noChangeArrowheads="1"/>
              </p:cNvSpPr>
              <p:nvPr/>
            </p:nvSpPr>
            <p:spPr bwMode="auto">
              <a:xfrm>
                <a:off x="973155" y="3487350"/>
                <a:ext cx="357204" cy="27276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1600" dirty="0" smtClean="0">
                  <a:solidFill>
                    <a:srgbClr val="000000"/>
                  </a:solidFill>
                </a:endParaRPr>
              </a:p>
              <a:p>
                <a:pPr algn="ctr">
                  <a:spcBef>
                    <a:spcPct val="0"/>
                  </a:spcBef>
                  <a:spcAft>
                    <a:spcPts val="1600"/>
                  </a:spcAft>
                  <a:buFontTx/>
                  <a:buNone/>
                </a:pPr>
                <a:r>
                  <a:rPr lang="en-US" altLang="en-US" sz="1600" dirty="0" smtClean="0">
                    <a:solidFill>
                      <a:srgbClr val="000000"/>
                    </a:solidFill>
                  </a:rPr>
                  <a:t>600</a:t>
                </a:r>
              </a:p>
              <a:p>
                <a:pPr algn="ctr">
                  <a:spcBef>
                    <a:spcPct val="0"/>
                  </a:spcBef>
                  <a:spcAft>
                    <a:spcPts val="1600"/>
                  </a:spcAft>
                  <a:buFontTx/>
                  <a:buNone/>
                </a:pPr>
                <a:r>
                  <a:rPr lang="en-US" altLang="en-US" sz="1600" dirty="0" smtClean="0">
                    <a:solidFill>
                      <a:srgbClr val="000000"/>
                    </a:solidFill>
                  </a:rPr>
                  <a:t>500</a:t>
                </a:r>
              </a:p>
              <a:p>
                <a:pPr algn="ctr">
                  <a:spcBef>
                    <a:spcPct val="0"/>
                  </a:spcBef>
                  <a:spcAft>
                    <a:spcPts val="1600"/>
                  </a:spcAft>
                  <a:buFontTx/>
                  <a:buNone/>
                </a:pPr>
                <a:r>
                  <a:rPr lang="en-US" altLang="en-US" sz="1600" dirty="0" smtClean="0">
                    <a:solidFill>
                      <a:srgbClr val="000000"/>
                    </a:solidFill>
                  </a:rPr>
                  <a:t>400</a:t>
                </a:r>
              </a:p>
              <a:p>
                <a:pPr algn="ctr">
                  <a:spcBef>
                    <a:spcPct val="0"/>
                  </a:spcBef>
                  <a:spcAft>
                    <a:spcPts val="1600"/>
                  </a:spcAft>
                  <a:buFontTx/>
                  <a:buNone/>
                </a:pPr>
                <a:r>
                  <a:rPr lang="en-US" altLang="en-US" sz="1600" dirty="0" smtClean="0">
                    <a:solidFill>
                      <a:srgbClr val="000000"/>
                    </a:solidFill>
                  </a:rPr>
                  <a:t>300</a:t>
                </a:r>
              </a:p>
              <a:p>
                <a:pPr algn="ctr">
                  <a:spcBef>
                    <a:spcPct val="0"/>
                  </a:spcBef>
                  <a:spcAft>
                    <a:spcPts val="1600"/>
                  </a:spcAft>
                  <a:buFontTx/>
                  <a:buNone/>
                </a:pPr>
                <a:r>
                  <a:rPr lang="en-US" altLang="en-US" sz="1600" dirty="0" smtClean="0">
                    <a:solidFill>
                      <a:srgbClr val="000000"/>
                    </a:solidFill>
                  </a:rPr>
                  <a:t>200</a:t>
                </a:r>
              </a:p>
              <a:p>
                <a:pPr algn="ctr">
                  <a:spcBef>
                    <a:spcPct val="0"/>
                  </a:spcBef>
                  <a:spcAft>
                    <a:spcPts val="1600"/>
                  </a:spcAft>
                  <a:buFontTx/>
                  <a:buNone/>
                </a:pPr>
                <a:r>
                  <a:rPr lang="en-US" altLang="en-US" sz="1600" dirty="0" smtClean="0">
                    <a:solidFill>
                      <a:srgbClr val="000000"/>
                    </a:solidFill>
                  </a:rPr>
                  <a:t>100</a:t>
                </a:r>
              </a:p>
            </p:txBody>
          </p:sp>
          <p:sp>
            <p:nvSpPr>
              <p:cNvPr id="9228" name="TextBox 18"/>
              <p:cNvSpPr txBox="1">
                <a:spLocks noChangeArrowheads="1"/>
              </p:cNvSpPr>
              <p:nvPr/>
            </p:nvSpPr>
            <p:spPr bwMode="auto">
              <a:xfrm>
                <a:off x="4613464" y="3517516"/>
                <a:ext cx="357205" cy="27276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1600" dirty="0" smtClean="0">
                  <a:solidFill>
                    <a:srgbClr val="000000"/>
                  </a:solidFill>
                </a:endParaRPr>
              </a:p>
              <a:p>
                <a:pPr algn="ctr">
                  <a:spcBef>
                    <a:spcPct val="0"/>
                  </a:spcBef>
                  <a:spcAft>
                    <a:spcPts val="1600"/>
                  </a:spcAft>
                  <a:buFontTx/>
                  <a:buNone/>
                </a:pPr>
                <a:r>
                  <a:rPr lang="en-US" altLang="en-US" sz="1600" dirty="0" smtClean="0">
                    <a:solidFill>
                      <a:srgbClr val="000000"/>
                    </a:solidFill>
                  </a:rPr>
                  <a:t>600</a:t>
                </a:r>
              </a:p>
              <a:p>
                <a:pPr algn="ctr">
                  <a:spcBef>
                    <a:spcPct val="0"/>
                  </a:spcBef>
                  <a:spcAft>
                    <a:spcPts val="1600"/>
                  </a:spcAft>
                  <a:buFontTx/>
                  <a:buNone/>
                </a:pPr>
                <a:r>
                  <a:rPr lang="en-US" altLang="en-US" sz="1600" dirty="0" smtClean="0">
                    <a:solidFill>
                      <a:srgbClr val="000000"/>
                    </a:solidFill>
                  </a:rPr>
                  <a:t>500</a:t>
                </a:r>
              </a:p>
              <a:p>
                <a:pPr algn="ctr">
                  <a:spcBef>
                    <a:spcPct val="0"/>
                  </a:spcBef>
                  <a:spcAft>
                    <a:spcPts val="1600"/>
                  </a:spcAft>
                  <a:buFontTx/>
                  <a:buNone/>
                </a:pPr>
                <a:r>
                  <a:rPr lang="en-US" altLang="en-US" sz="1600" dirty="0" smtClean="0">
                    <a:solidFill>
                      <a:srgbClr val="000000"/>
                    </a:solidFill>
                  </a:rPr>
                  <a:t>400</a:t>
                </a:r>
              </a:p>
              <a:p>
                <a:pPr algn="ctr">
                  <a:spcBef>
                    <a:spcPct val="0"/>
                  </a:spcBef>
                  <a:spcAft>
                    <a:spcPts val="1600"/>
                  </a:spcAft>
                  <a:buFontTx/>
                  <a:buNone/>
                </a:pPr>
                <a:r>
                  <a:rPr lang="en-US" altLang="en-US" sz="1600" dirty="0" smtClean="0">
                    <a:solidFill>
                      <a:srgbClr val="000000"/>
                    </a:solidFill>
                  </a:rPr>
                  <a:t>300</a:t>
                </a:r>
              </a:p>
              <a:p>
                <a:pPr algn="ctr">
                  <a:spcBef>
                    <a:spcPct val="0"/>
                  </a:spcBef>
                  <a:spcAft>
                    <a:spcPts val="1600"/>
                  </a:spcAft>
                  <a:buFontTx/>
                  <a:buNone/>
                </a:pPr>
                <a:r>
                  <a:rPr lang="en-US" altLang="en-US" sz="1600" dirty="0" smtClean="0">
                    <a:solidFill>
                      <a:srgbClr val="000000"/>
                    </a:solidFill>
                  </a:rPr>
                  <a:t>200</a:t>
                </a:r>
              </a:p>
              <a:p>
                <a:pPr algn="ctr">
                  <a:spcBef>
                    <a:spcPct val="0"/>
                  </a:spcBef>
                  <a:spcAft>
                    <a:spcPts val="1600"/>
                  </a:spcAft>
                  <a:buFontTx/>
                  <a:buNone/>
                </a:pPr>
                <a:r>
                  <a:rPr lang="en-US" altLang="en-US" sz="1600" dirty="0" smtClean="0">
                    <a:solidFill>
                      <a:srgbClr val="000000"/>
                    </a:solidFill>
                  </a:rPr>
                  <a:t>100</a:t>
                </a:r>
              </a:p>
            </p:txBody>
          </p:sp>
          <p:sp>
            <p:nvSpPr>
              <p:cNvPr id="9229" name="TextBox 19"/>
              <p:cNvSpPr txBox="1">
                <a:spLocks noChangeArrowheads="1"/>
              </p:cNvSpPr>
              <p:nvPr/>
            </p:nvSpPr>
            <p:spPr bwMode="auto">
              <a:xfrm>
                <a:off x="1248507" y="515779"/>
                <a:ext cx="3474720" cy="2462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600" dirty="0" smtClean="0">
                    <a:solidFill>
                      <a:srgbClr val="000000"/>
                    </a:solidFill>
                  </a:rPr>
                  <a:t>Gakona 1 May 2012</a:t>
                </a:r>
              </a:p>
            </p:txBody>
          </p:sp>
          <p:sp>
            <p:nvSpPr>
              <p:cNvPr id="9230" name="TextBox 20"/>
              <p:cNvSpPr txBox="1">
                <a:spLocks noChangeArrowheads="1"/>
              </p:cNvSpPr>
              <p:nvPr/>
            </p:nvSpPr>
            <p:spPr bwMode="auto">
              <a:xfrm>
                <a:off x="4883834" y="504092"/>
                <a:ext cx="3474720" cy="2462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600" dirty="0" smtClean="0">
                    <a:solidFill>
                      <a:srgbClr val="000000"/>
                    </a:solidFill>
                  </a:rPr>
                  <a:t>Gakona 1 May 2012</a:t>
                </a:r>
              </a:p>
            </p:txBody>
          </p:sp>
          <p:sp>
            <p:nvSpPr>
              <p:cNvPr id="9231" name="TextBox 10"/>
              <p:cNvSpPr txBox="1">
                <a:spLocks noChangeArrowheads="1"/>
              </p:cNvSpPr>
              <p:nvPr/>
            </p:nvSpPr>
            <p:spPr bwMode="auto">
              <a:xfrm>
                <a:off x="1219229" y="6179110"/>
                <a:ext cx="3475202" cy="2445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600" dirty="0" smtClean="0">
                    <a:solidFill>
                      <a:srgbClr val="000000"/>
                    </a:solidFill>
                  </a:rPr>
                  <a:t>1        2        3       4        5       6        7 </a:t>
                </a:r>
              </a:p>
            </p:txBody>
          </p:sp>
          <p:sp>
            <p:nvSpPr>
              <p:cNvPr id="9232" name="TextBox 1"/>
              <p:cNvSpPr txBox="1">
                <a:spLocks noChangeArrowheads="1"/>
              </p:cNvSpPr>
              <p:nvPr/>
            </p:nvSpPr>
            <p:spPr bwMode="auto">
              <a:xfrm>
                <a:off x="1243042" y="3314148"/>
                <a:ext cx="3473615" cy="3109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600" dirty="0" smtClean="0">
                    <a:solidFill>
                      <a:srgbClr val="000000"/>
                    </a:solidFill>
                  </a:rPr>
                  <a:t>1        2        3       4        5       6        7 </a:t>
                </a:r>
              </a:p>
            </p:txBody>
          </p:sp>
          <p:sp>
            <p:nvSpPr>
              <p:cNvPr id="9233" name="TextBox 9"/>
              <p:cNvSpPr txBox="1">
                <a:spLocks noChangeArrowheads="1"/>
              </p:cNvSpPr>
              <p:nvPr/>
            </p:nvSpPr>
            <p:spPr bwMode="auto">
              <a:xfrm>
                <a:off x="4878589" y="3326848"/>
                <a:ext cx="3473615" cy="3109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600" dirty="0" smtClean="0">
                    <a:solidFill>
                      <a:srgbClr val="000000"/>
                    </a:solidFill>
                  </a:rPr>
                  <a:t>1        2        3       4        5       6        7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0214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549275"/>
          </a:xfrm>
        </p:spPr>
        <p:txBody>
          <a:bodyPr/>
          <a:lstStyle/>
          <a:p>
            <a:pPr eaLnBrk="1" hangingPunct="1"/>
            <a:r>
              <a:rPr lang="en-US" altLang="en-US" sz="2400" dirty="0" smtClean="0">
                <a:solidFill>
                  <a:srgbClr val="0000FF"/>
                </a:solidFill>
              </a:rPr>
              <a:t>Simulations of Plane EM Wave Interactions with Plasma Plate and Ring</a:t>
            </a:r>
          </a:p>
        </p:txBody>
      </p:sp>
      <p:grpSp>
        <p:nvGrpSpPr>
          <p:cNvPr id="14339" name="Group 20"/>
          <p:cNvGrpSpPr>
            <a:grpSpLocks/>
          </p:cNvGrpSpPr>
          <p:nvPr/>
        </p:nvGrpSpPr>
        <p:grpSpPr bwMode="auto">
          <a:xfrm>
            <a:off x="412750" y="457200"/>
            <a:ext cx="8229600" cy="6400800"/>
            <a:chOff x="412173" y="457200"/>
            <a:chExt cx="8229600" cy="6400800"/>
          </a:xfrm>
        </p:grpSpPr>
        <p:sp>
          <p:nvSpPr>
            <p:cNvPr id="22" name="Rectangle 21"/>
            <p:cNvSpPr/>
            <p:nvPr/>
          </p:nvSpPr>
          <p:spPr>
            <a:xfrm>
              <a:off x="412173" y="457200"/>
              <a:ext cx="8229600" cy="640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grpSp>
          <p:nvGrpSpPr>
            <p:cNvPr id="14342" name="Group 18"/>
            <p:cNvGrpSpPr>
              <a:grpSpLocks/>
            </p:cNvGrpSpPr>
            <p:nvPr/>
          </p:nvGrpSpPr>
          <p:grpSpPr bwMode="auto">
            <a:xfrm>
              <a:off x="517525" y="519113"/>
              <a:ext cx="8026400" cy="6210300"/>
              <a:chOff x="326" y="327"/>
              <a:chExt cx="5056" cy="3912"/>
            </a:xfrm>
          </p:grpSpPr>
          <p:pic>
            <p:nvPicPr>
              <p:cNvPr id="14343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29" t="18584" r="20792" b="18709"/>
              <a:stretch>
                <a:fillRect/>
              </a:stretch>
            </p:blipFill>
            <p:spPr bwMode="auto">
              <a:xfrm>
                <a:off x="377" y="2166"/>
                <a:ext cx="2103" cy="20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44" name="Picture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51" t="19061" r="25284" b="19067"/>
              <a:stretch>
                <a:fillRect/>
              </a:stretch>
            </p:blipFill>
            <p:spPr bwMode="auto">
              <a:xfrm>
                <a:off x="3262" y="2165"/>
                <a:ext cx="2120" cy="20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45" name="Picture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344" t="13345" r="26949" b="7747"/>
              <a:stretch>
                <a:fillRect/>
              </a:stretch>
            </p:blipFill>
            <p:spPr bwMode="auto">
              <a:xfrm>
                <a:off x="668" y="327"/>
                <a:ext cx="1544" cy="18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46" name="Picture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788" t="14037" r="27177" b="7851"/>
              <a:stretch>
                <a:fillRect/>
              </a:stretch>
            </p:blipFill>
            <p:spPr bwMode="auto">
              <a:xfrm>
                <a:off x="3547" y="346"/>
                <a:ext cx="1555" cy="1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47" name="Picture 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259" t="2879" r="1073" b="75360"/>
              <a:stretch>
                <a:fillRect/>
              </a:stretch>
            </p:blipFill>
            <p:spPr bwMode="auto">
              <a:xfrm>
                <a:off x="2696" y="2304"/>
                <a:ext cx="359" cy="1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48" name="TextBox 9"/>
              <p:cNvSpPr txBox="1">
                <a:spLocks noChangeArrowheads="1"/>
              </p:cNvSpPr>
              <p:nvPr/>
            </p:nvSpPr>
            <p:spPr bwMode="auto">
              <a:xfrm>
                <a:off x="2480" y="2055"/>
                <a:ext cx="782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4572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4572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4572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4572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r>
                  <a:rPr lang="en-US" altLang="en-US" sz="1800" dirty="0" smtClean="0">
                    <a:solidFill>
                      <a:srgbClr val="000000"/>
                    </a:solidFill>
                  </a:rPr>
                  <a:t>|E| (V/m)</a:t>
                </a:r>
              </a:p>
            </p:txBody>
          </p:sp>
          <p:sp>
            <p:nvSpPr>
              <p:cNvPr id="14349" name="TextBox 10"/>
              <p:cNvSpPr txBox="1">
                <a:spLocks noChangeArrowheads="1"/>
              </p:cNvSpPr>
              <p:nvPr/>
            </p:nvSpPr>
            <p:spPr bwMode="auto">
              <a:xfrm>
                <a:off x="759" y="1700"/>
                <a:ext cx="78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4572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4572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4572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4572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r>
                  <a:rPr lang="en-US" altLang="en-US" sz="1800" dirty="0" smtClean="0">
                    <a:solidFill>
                      <a:srgbClr val="000000"/>
                    </a:solidFill>
                  </a:rPr>
                  <a:t>Plasma Plate</a:t>
                </a:r>
              </a:p>
            </p:txBody>
          </p:sp>
          <p:sp>
            <p:nvSpPr>
              <p:cNvPr id="14350" name="TextBox 11"/>
              <p:cNvSpPr txBox="1">
                <a:spLocks noChangeArrowheads="1"/>
              </p:cNvSpPr>
              <p:nvPr/>
            </p:nvSpPr>
            <p:spPr bwMode="auto">
              <a:xfrm>
                <a:off x="3641" y="1694"/>
                <a:ext cx="78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4572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4572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4572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4572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r>
                  <a:rPr lang="en-US" altLang="en-US" sz="1800" dirty="0" smtClean="0">
                    <a:solidFill>
                      <a:srgbClr val="000000"/>
                    </a:solidFill>
                  </a:rPr>
                  <a:t>Plasma Ring</a:t>
                </a:r>
              </a:p>
            </p:txBody>
          </p:sp>
          <p:sp>
            <p:nvSpPr>
              <p:cNvPr id="14351" name="Rectangle 12"/>
              <p:cNvSpPr>
                <a:spLocks noChangeArrowheads="1"/>
              </p:cNvSpPr>
              <p:nvPr/>
            </p:nvSpPr>
            <p:spPr bwMode="auto">
              <a:xfrm>
                <a:off x="2058" y="366"/>
                <a:ext cx="1643" cy="4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4572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4572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4572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4572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r>
                  <a:rPr lang="en-US" altLang="en-US" sz="1800" dirty="0" smtClean="0">
                    <a:solidFill>
                      <a:srgbClr val="0000FF"/>
                    </a:solidFill>
                  </a:rPr>
                  <a:t>3 MHz Pump</a:t>
                </a:r>
              </a:p>
              <a:p>
                <a:pPr algn="ctr"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r>
                  <a:rPr lang="en-US" altLang="en-US" sz="1800" dirty="0" smtClean="0">
                    <a:solidFill>
                      <a:srgbClr val="0000FF"/>
                    </a:solidFill>
                  </a:rPr>
                  <a:t>0.9 km Diameter Cloud </a:t>
                </a:r>
                <a:endParaRPr lang="en-US" altLang="en-US" sz="1800" dirty="0" smtClean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33" name="Straight Arrow Connector 32"/>
              <p:cNvCxnSpPr/>
              <p:nvPr/>
            </p:nvCxnSpPr>
            <p:spPr>
              <a:xfrm flipV="1">
                <a:off x="960" y="3288"/>
                <a:ext cx="336" cy="480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53" name="TextBox 3"/>
              <p:cNvSpPr txBox="1">
                <a:spLocks noChangeArrowheads="1"/>
              </p:cNvSpPr>
              <p:nvPr/>
            </p:nvSpPr>
            <p:spPr bwMode="auto">
              <a:xfrm>
                <a:off x="326" y="3725"/>
                <a:ext cx="1296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 smtClean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Enhanced Fields and AI on Bottom</a:t>
                </a:r>
              </a:p>
            </p:txBody>
          </p:sp>
          <p:cxnSp>
            <p:nvCxnSpPr>
              <p:cNvPr id="35" name="Straight Arrow Connector 34"/>
              <p:cNvCxnSpPr/>
              <p:nvPr/>
            </p:nvCxnSpPr>
            <p:spPr>
              <a:xfrm flipV="1">
                <a:off x="3696" y="2976"/>
                <a:ext cx="626" cy="288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 flipV="1">
                <a:off x="3694" y="3408"/>
                <a:ext cx="626" cy="288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56" name="TextBox 20"/>
              <p:cNvSpPr txBox="1">
                <a:spLocks noChangeArrowheads="1"/>
              </p:cNvSpPr>
              <p:nvPr/>
            </p:nvSpPr>
            <p:spPr bwMode="auto">
              <a:xfrm>
                <a:off x="3264" y="3648"/>
                <a:ext cx="839" cy="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 smtClean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Focused Fields and AI on Axis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815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4"/>
          <p:cNvSpPr>
            <a:spLocks noGrp="1"/>
          </p:cNvSpPr>
          <p:nvPr>
            <p:ph type="title" idx="4294967295"/>
          </p:nvPr>
        </p:nvSpPr>
        <p:spPr>
          <a:xfrm>
            <a:off x="76200" y="307975"/>
            <a:ext cx="8991600" cy="679450"/>
          </a:xfrm>
        </p:spPr>
        <p:txBody>
          <a:bodyPr/>
          <a:lstStyle/>
          <a:p>
            <a:pPr eaLnBrk="1" hangingPunct="1"/>
            <a:r>
              <a:rPr lang="en-US" altLang="en-US" sz="2400" dirty="0" smtClean="0">
                <a:solidFill>
                  <a:srgbClr val="0000CC"/>
                </a:solidFill>
              </a:rPr>
              <a:t>14 March 2013 01:00 to 01:20 GMT</a:t>
            </a:r>
            <a:br>
              <a:rPr lang="en-US" altLang="en-US" sz="2400" dirty="0" smtClean="0">
                <a:solidFill>
                  <a:srgbClr val="0000CC"/>
                </a:solidFill>
              </a:rPr>
            </a:br>
            <a:r>
              <a:rPr lang="en-US" altLang="en-US" sz="2400" dirty="0" smtClean="0">
                <a:solidFill>
                  <a:srgbClr val="0000CC"/>
                </a:solidFill>
              </a:rPr>
              <a:t>Extended Artificial Ionization with 5.8 MHz Twisted Beam</a:t>
            </a:r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143000"/>
            <a:ext cx="91186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12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AntNS-5820000Hz_20120505_0449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4200"/>
            <a:ext cx="4953000" cy="371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3200" smtClean="0">
                <a:solidFill>
                  <a:srgbClr val="0000FF"/>
                </a:solidFill>
              </a:rPr>
              <a:t>Plasma Cloud Formation Physics:</a:t>
            </a:r>
            <a:br>
              <a:rPr lang="en-US" altLang="en-US" sz="3200" smtClean="0">
                <a:solidFill>
                  <a:srgbClr val="0000FF"/>
                </a:solidFill>
              </a:rPr>
            </a:br>
            <a:r>
              <a:rPr lang="en-US" altLang="en-US" sz="3200" smtClean="0"/>
              <a:t>Ionization by Beaming of High Power HF Waves</a:t>
            </a: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7945438" cy="211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C8AB2BA-CA26-4B71-9B31-0FF90F1A456F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15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ARI130312_05595719_0_NF_clip_1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69846" y="3182938"/>
            <a:ext cx="3621754" cy="3621754"/>
          </a:xfrm>
          <a:prstGeom prst="rect">
            <a:avLst/>
          </a:prstGeom>
        </p:spPr>
      </p:pic>
      <p:sp>
        <p:nvSpPr>
          <p:cNvPr id="10" name="TextBox 15"/>
          <p:cNvSpPr txBox="1">
            <a:spLocks noChangeArrowheads="1"/>
          </p:cNvSpPr>
          <p:nvPr/>
        </p:nvSpPr>
        <p:spPr bwMode="auto">
          <a:xfrm>
            <a:off x="5685298" y="3200400"/>
            <a:ext cx="29908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rgbClr val="FF0000"/>
                </a:solidFill>
              </a:rPr>
              <a:t>777.4 </a:t>
            </a:r>
            <a:r>
              <a:rPr lang="en-US" dirty="0">
                <a:solidFill>
                  <a:srgbClr val="FF0000"/>
                </a:solidFill>
              </a:rPr>
              <a:t>nm Artificial Plasma</a:t>
            </a:r>
          </a:p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Glow Discharge </a:t>
            </a:r>
            <a:r>
              <a:rPr lang="en-US" dirty="0" smtClean="0">
                <a:solidFill>
                  <a:srgbClr val="FF0000"/>
                </a:solidFill>
              </a:rPr>
              <a:t>Ionization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246" name="TextBox 15"/>
          <p:cNvSpPr txBox="1">
            <a:spLocks noChangeArrowheads="1"/>
          </p:cNvSpPr>
          <p:nvPr/>
        </p:nvSpPr>
        <p:spPr bwMode="auto">
          <a:xfrm>
            <a:off x="6339840" y="6416040"/>
            <a:ext cx="2651760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solidFill>
                  <a:srgbClr val="FF0000"/>
                </a:solidFill>
                <a:latin typeface="Arial" panose="020B0604020202020204" pitchFamily="34" charset="0"/>
              </a:rPr>
              <a:t>Robert </a:t>
            </a:r>
            <a:r>
              <a:rPr lang="en-US" altLang="en-US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Michell</a:t>
            </a:r>
            <a:r>
              <a:rPr lang="en-US" altLang="en-US" dirty="0" smtClean="0">
                <a:solidFill>
                  <a:srgbClr val="FF0000"/>
                </a:solidFill>
                <a:latin typeface="Arial" panose="020B0604020202020204" pitchFamily="34" charset="0"/>
              </a:rPr>
              <a:t>, SWRI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219200" y="4648200"/>
            <a:ext cx="0" cy="76200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33400" y="392566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Ionization Signature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83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" y="60960"/>
            <a:ext cx="9235440" cy="673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3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7030A0"/>
                </a:solidFill>
              </a:rPr>
              <a:t>630 nm Airglow Modulated by 5.125 MHz 100 MW Transmissions from the Arecibo HF Facility</a:t>
            </a:r>
            <a:br>
              <a:rPr lang="en-US" sz="3600" dirty="0" smtClean="0">
                <a:solidFill>
                  <a:srgbClr val="7030A0"/>
                </a:solidFill>
              </a:rPr>
            </a:br>
            <a:r>
              <a:rPr lang="en-US" sz="2700" dirty="0" smtClean="0"/>
              <a:t>(Sources: Jeff Baumgardner, Boston Univ. and Juanita Ricobono, Sci-Sol)</a:t>
            </a: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143000"/>
            <a:ext cx="7620000" cy="54178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29000" y="6581001"/>
            <a:ext cx="21336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/>
              <a:t>unclassified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50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380" name="Group 3"/>
          <p:cNvGrpSpPr>
            <a:grpSpLocks noChangeAspect="1"/>
          </p:cNvGrpSpPr>
          <p:nvPr/>
        </p:nvGrpSpPr>
        <p:grpSpPr bwMode="auto">
          <a:xfrm>
            <a:off x="76200" y="1096617"/>
            <a:ext cx="4752975" cy="4686300"/>
            <a:chOff x="1056" y="522"/>
            <a:chExt cx="3744" cy="3692"/>
          </a:xfrm>
        </p:grpSpPr>
        <p:pic>
          <p:nvPicPr>
            <p:cNvPr id="186391" name="Picture 4" descr="rothr_cov_350_2500"/>
            <p:cNvPicPr>
              <a:picLocks noChangeAspect="1" noChangeArrowheads="1"/>
            </p:cNvPicPr>
            <p:nvPr/>
          </p:nvPicPr>
          <p:blipFill>
            <a:blip r:embed="rId3"/>
            <a:srcRect l="15625" t="5550" r="16667" b="5664"/>
            <a:stretch>
              <a:fillRect/>
            </a:stretch>
          </p:blipFill>
          <p:spPr bwMode="auto">
            <a:xfrm>
              <a:off x="1056" y="528"/>
              <a:ext cx="3744" cy="36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6392" name="Oval 5"/>
            <p:cNvSpPr>
              <a:spLocks noChangeAspect="1" noChangeArrowheads="1"/>
            </p:cNvSpPr>
            <p:nvPr/>
          </p:nvSpPr>
          <p:spPr bwMode="auto">
            <a:xfrm>
              <a:off x="3181" y="1718"/>
              <a:ext cx="58" cy="5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altLang="en-US" dirty="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186393" name="Oval 6"/>
            <p:cNvSpPr>
              <a:spLocks noChangeAspect="1" noChangeArrowheads="1"/>
            </p:cNvSpPr>
            <p:nvPr/>
          </p:nvSpPr>
          <p:spPr bwMode="auto">
            <a:xfrm>
              <a:off x="2736" y="778"/>
              <a:ext cx="58" cy="5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altLang="en-US" dirty="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186394" name="Oval 7"/>
            <p:cNvSpPr>
              <a:spLocks noChangeAspect="1" noChangeArrowheads="1"/>
            </p:cNvSpPr>
            <p:nvPr/>
          </p:nvSpPr>
          <p:spPr bwMode="auto">
            <a:xfrm>
              <a:off x="1730" y="1225"/>
              <a:ext cx="58" cy="5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altLang="en-US" dirty="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186395" name="Text Box 8"/>
            <p:cNvSpPr txBox="1">
              <a:spLocks noChangeAspect="1" noChangeArrowheads="1"/>
            </p:cNvSpPr>
            <p:nvPr/>
          </p:nvSpPr>
          <p:spPr bwMode="auto">
            <a:xfrm>
              <a:off x="1440" y="1056"/>
              <a:ext cx="576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en-US" sz="1200" dirty="0">
                  <a:solidFill>
                    <a:srgbClr val="000000"/>
                  </a:solidFill>
                  <a:latin typeface="Calibri" panose="020F0502020204030204"/>
                </a:rPr>
                <a:t>Texas</a:t>
              </a:r>
            </a:p>
          </p:txBody>
        </p:sp>
        <p:sp>
          <p:nvSpPr>
            <p:cNvPr id="186396" name="Text Box 9"/>
            <p:cNvSpPr txBox="1">
              <a:spLocks noChangeAspect="1" noChangeArrowheads="1"/>
            </p:cNvSpPr>
            <p:nvPr/>
          </p:nvSpPr>
          <p:spPr bwMode="auto">
            <a:xfrm>
              <a:off x="2246" y="702"/>
              <a:ext cx="576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en-US" sz="1200" dirty="0">
                  <a:solidFill>
                    <a:srgbClr val="000000"/>
                  </a:solidFill>
                  <a:latin typeface="Calibri" panose="020F0502020204030204"/>
                </a:rPr>
                <a:t>Virginia</a:t>
              </a:r>
            </a:p>
          </p:txBody>
        </p:sp>
        <p:sp>
          <p:nvSpPr>
            <p:cNvPr id="186397" name="Text Box 10"/>
            <p:cNvSpPr txBox="1">
              <a:spLocks noChangeAspect="1" noChangeArrowheads="1"/>
            </p:cNvSpPr>
            <p:nvPr/>
          </p:nvSpPr>
          <p:spPr bwMode="auto">
            <a:xfrm>
              <a:off x="3121" y="1561"/>
              <a:ext cx="575" cy="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en-US" sz="1200" dirty="0">
                  <a:solidFill>
                    <a:srgbClr val="000000"/>
                  </a:solidFill>
                  <a:latin typeface="Calibri" panose="020F0502020204030204"/>
                </a:rPr>
                <a:t>Puerto Rico</a:t>
              </a:r>
            </a:p>
          </p:txBody>
        </p:sp>
        <p:graphicFrame>
          <p:nvGraphicFramePr>
            <p:cNvPr id="186379" name="Object 11"/>
            <p:cNvGraphicFramePr>
              <a:graphicFrameLocks noChangeAspect="1"/>
            </p:cNvGraphicFramePr>
            <p:nvPr/>
          </p:nvGraphicFramePr>
          <p:xfrm>
            <a:off x="1403" y="522"/>
            <a:ext cx="3315" cy="35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5821" name="Photo Editor Photo" r:id="rId4" imgW="4389500" imgH="4755292" progId="">
                    <p:embed/>
                  </p:oleObj>
                </mc:Choice>
                <mc:Fallback>
                  <p:oleObj name="Photo Editor Photo" r:id="rId4" imgW="4389500" imgH="4755292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03" y="522"/>
                          <a:ext cx="3315" cy="35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6381" name="Text Box 12"/>
          <p:cNvSpPr txBox="1">
            <a:spLocks noChangeArrowheads="1"/>
          </p:cNvSpPr>
          <p:nvPr/>
        </p:nvSpPr>
        <p:spPr bwMode="auto">
          <a:xfrm>
            <a:off x="2743200" y="1172817"/>
            <a:ext cx="1905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altLang="en-US" sz="2000" dirty="0">
                <a:solidFill>
                  <a:srgbClr val="FFFFFF"/>
                </a:solidFill>
                <a:latin typeface="Calibri" panose="020F0502020204030204"/>
              </a:rPr>
              <a:t>Operational ROTHR and </a:t>
            </a:r>
            <a:r>
              <a:rPr lang="en-US" altLang="en-US" sz="2000" dirty="0">
                <a:solidFill>
                  <a:srgbClr val="FFFF00"/>
                </a:solidFill>
                <a:latin typeface="Calibri" panose="020F0502020204030204"/>
              </a:rPr>
              <a:t>Arecibo Heater</a:t>
            </a:r>
          </a:p>
        </p:txBody>
      </p:sp>
      <p:pic>
        <p:nvPicPr>
          <p:cNvPr id="186382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53000" y="944217"/>
            <a:ext cx="3368675" cy="231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83" name="Picture 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87963" y="3306417"/>
            <a:ext cx="2789237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6384" name="Text Box 15"/>
          <p:cNvSpPr txBox="1">
            <a:spLocks noChangeArrowheads="1"/>
          </p:cNvSpPr>
          <p:nvPr/>
        </p:nvSpPr>
        <p:spPr bwMode="auto">
          <a:xfrm>
            <a:off x="5105400" y="88230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altLang="en-US" dirty="0">
                <a:solidFill>
                  <a:srgbClr val="FFFFFF"/>
                </a:solidFill>
                <a:latin typeface="Calibri" panose="020F0502020204030204"/>
              </a:rPr>
              <a:t>Arecibo Dish in Puerto Rico</a:t>
            </a:r>
          </a:p>
        </p:txBody>
      </p:sp>
      <p:sp>
        <p:nvSpPr>
          <p:cNvPr id="186385" name="Text Box 16"/>
          <p:cNvSpPr txBox="1">
            <a:spLocks noChangeArrowheads="1"/>
          </p:cNvSpPr>
          <p:nvPr/>
        </p:nvSpPr>
        <p:spPr bwMode="auto">
          <a:xfrm>
            <a:off x="7848600" y="3382617"/>
            <a:ext cx="1066800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altLang="en-US" sz="1200" dirty="0">
                <a:solidFill>
                  <a:srgbClr val="000000"/>
                </a:solidFill>
                <a:latin typeface="Calibri" panose="020F0502020204030204"/>
              </a:rPr>
              <a:t>600 kw HF Transmitters Feeding HF Antenna Suspended Over 324 m Arecibo Dish</a:t>
            </a:r>
          </a:p>
        </p:txBody>
      </p:sp>
      <p:sp>
        <p:nvSpPr>
          <p:cNvPr id="186386" name="Oval 17"/>
          <p:cNvSpPr>
            <a:spLocks noChangeArrowheads="1"/>
          </p:cNvSpPr>
          <p:nvPr/>
        </p:nvSpPr>
        <p:spPr bwMode="auto">
          <a:xfrm>
            <a:off x="2735263" y="2572992"/>
            <a:ext cx="152400" cy="1524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86387" name="Text Box 18"/>
          <p:cNvSpPr txBox="1">
            <a:spLocks noChangeArrowheads="1"/>
          </p:cNvSpPr>
          <p:nvPr/>
        </p:nvSpPr>
        <p:spPr bwMode="auto">
          <a:xfrm>
            <a:off x="685800" y="6117880"/>
            <a:ext cx="7848600" cy="461962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2400" i="1" dirty="0">
                <a:solidFill>
                  <a:srgbClr val="000000"/>
                </a:solidFill>
                <a:latin typeface="Calibri" panose="020F0502020204030204"/>
              </a:rPr>
              <a:t>Artificial Irregularities in the Path of the Virginia ROTHR</a:t>
            </a:r>
          </a:p>
        </p:txBody>
      </p:sp>
      <p:sp>
        <p:nvSpPr>
          <p:cNvPr id="2" name="Rectangle 1"/>
          <p:cNvSpPr/>
          <p:nvPr/>
        </p:nvSpPr>
        <p:spPr>
          <a:xfrm>
            <a:off x="838200" y="76200"/>
            <a:ext cx="1752600" cy="10747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63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"/>
            <a:ext cx="9144000" cy="914400"/>
          </a:xfrm>
          <a:solidFill>
            <a:schemeClr val="bg1"/>
          </a:solidFill>
        </p:spPr>
        <p:txBody>
          <a:bodyPr/>
          <a:lstStyle/>
          <a:p>
            <a:pPr defTabSz="114300" eaLnBrk="1" hangingPunct="1"/>
            <a:r>
              <a:rPr lang="en-US" altLang="en-US" sz="2800" dirty="0" smtClean="0">
                <a:solidFill>
                  <a:srgbClr val="0000CC"/>
                </a:solidFill>
              </a:rPr>
              <a:t>New Ionospheric Heating Facility at Arecibo Puerto Rico Modifies the Ionosphere of the Virginia/Texas ROTHR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1061" y="83820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NRL/QinetiQ HEX Campaign March 2017</a:t>
            </a:r>
            <a:endParaRPr lang="en-US" dirty="0"/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3079143" y="3042699"/>
            <a:ext cx="91440" cy="914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43200" y="2830635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Trinidad</a:t>
            </a:r>
            <a:endParaRPr lang="en-US" sz="1200" dirty="0">
              <a:solidFill>
                <a:srgbClr val="FF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581400" y="2925417"/>
            <a:ext cx="1195388" cy="738664"/>
            <a:chOff x="3376612" y="2590800"/>
            <a:chExt cx="1195388" cy="738664"/>
          </a:xfrm>
        </p:grpSpPr>
        <p:sp>
          <p:nvSpPr>
            <p:cNvPr id="24" name="TextBox 5"/>
            <p:cNvSpPr txBox="1">
              <a:spLocks noChangeArrowheads="1"/>
            </p:cNvSpPr>
            <p:nvPr/>
          </p:nvSpPr>
          <p:spPr bwMode="auto">
            <a:xfrm>
              <a:off x="3733800" y="2590800"/>
              <a:ext cx="838200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en-US" sz="1600" dirty="0">
                  <a:solidFill>
                    <a:srgbClr val="FFC000"/>
                  </a:solidFill>
                  <a:latin typeface="Calibri" pitchFamily="34" charset="0"/>
                </a:rPr>
                <a:t>Satellite Radio </a:t>
              </a:r>
              <a:r>
                <a:rPr lang="en-US" altLang="en-US" sz="1600" dirty="0" smtClean="0">
                  <a:solidFill>
                    <a:srgbClr val="FFC000"/>
                  </a:solidFill>
                  <a:latin typeface="Calibri" pitchFamily="34" charset="0"/>
                </a:rPr>
                <a:t>Receiver</a:t>
              </a:r>
              <a:endParaRPr lang="en-US" altLang="en-US" sz="1600" dirty="0">
                <a:solidFill>
                  <a:srgbClr val="FFC000"/>
                </a:solidFill>
                <a:latin typeface="Calibri" pitchFamily="34" charset="0"/>
              </a:endParaRPr>
            </a:p>
          </p:txBody>
        </p:sp>
        <p:pic>
          <p:nvPicPr>
            <p:cNvPr id="25" name="Picture 15" descr="Cassiope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76612" y="2819400"/>
              <a:ext cx="585788" cy="422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" name="TextBox 26"/>
          <p:cNvSpPr txBox="1"/>
          <p:nvPr/>
        </p:nvSpPr>
        <p:spPr>
          <a:xfrm>
            <a:off x="3429000" y="6581001"/>
            <a:ext cx="21336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/>
              <a:t>unclassified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16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0"/>
            <a:ext cx="7620000" cy="1066799"/>
          </a:xfrm>
          <a:noFill/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0" dirty="0" smtClean="0">
                <a:solidFill>
                  <a:srgbClr val="FF9900"/>
                </a:solidFill>
              </a:rPr>
              <a:t>Radar Ion Line Data Over Arecibo</a:t>
            </a:r>
            <a:br>
              <a:rPr lang="en-US" sz="3600" b="0" dirty="0" smtClean="0">
                <a:solidFill>
                  <a:srgbClr val="FF9900"/>
                </a:solidFill>
              </a:rPr>
            </a:br>
            <a:r>
              <a:rPr lang="en-US" sz="3600" b="0" dirty="0" smtClean="0">
                <a:solidFill>
                  <a:srgbClr val="FF9900"/>
                </a:solidFill>
              </a:rPr>
              <a:t>18 March 2017 AST</a:t>
            </a:r>
            <a:endParaRPr lang="en-US" sz="3600" b="0" dirty="0">
              <a:solidFill>
                <a:srgbClr val="FF99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2"/>
          <a:stretch/>
        </p:blipFill>
        <p:spPr>
          <a:xfrm>
            <a:off x="304800" y="1272702"/>
            <a:ext cx="8659385" cy="52042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03704" y="6117396"/>
            <a:ext cx="2819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Local Time (AST)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-832366" y="3434834"/>
            <a:ext cx="2819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Altitude (km)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19400" y="22098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A50021"/>
                </a:solidFill>
              </a:rPr>
              <a:t>HF Enhanced Ion Acoustic Waves</a:t>
            </a:r>
            <a:endParaRPr lang="en-US" dirty="0">
              <a:solidFill>
                <a:srgbClr val="A5002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3810000" y="2819400"/>
            <a:ext cx="304800" cy="5334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A5002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4800600" y="1286470"/>
            <a:ext cx="205740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66"/>
                </a:solidFill>
              </a:rPr>
              <a:t>Large Scale Plasma Irregularities</a:t>
            </a:r>
            <a:endParaRPr lang="en-US" dirty="0">
              <a:solidFill>
                <a:srgbClr val="000066"/>
              </a:solidFill>
            </a:endParaRPr>
          </a:p>
        </p:txBody>
      </p:sp>
      <p:cxnSp>
        <p:nvCxnSpPr>
          <p:cNvPr id="10" name="Straight Arrow Connector 9"/>
          <p:cNvCxnSpPr>
            <a:stCxn id="9" idx="2"/>
          </p:cNvCxnSpPr>
          <p:nvPr/>
        </p:nvCxnSpPr>
        <p:spPr bwMode="auto">
          <a:xfrm>
            <a:off x="5829300" y="2209800"/>
            <a:ext cx="266700" cy="457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66"/>
            </a:solidFill>
            <a:prstDash val="solid"/>
            <a:round/>
            <a:headEnd type="none" w="sm" len="sm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66045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381000"/>
          </a:xfrm>
        </p:spPr>
        <p:txBody>
          <a:bodyPr/>
          <a:lstStyle/>
          <a:p>
            <a:pPr eaLnBrk="1" hangingPunct="1"/>
            <a:r>
              <a:rPr lang="en-US" altLang="en-US" sz="3200" dirty="0" smtClean="0">
                <a:solidFill>
                  <a:schemeClr val="accent2"/>
                </a:solidFill>
              </a:rPr>
              <a:t>Remote Sensing with Active Experiments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09600"/>
            <a:ext cx="8229600" cy="6096000"/>
          </a:xfrm>
        </p:spPr>
        <p:txBody>
          <a:bodyPr/>
          <a:lstStyle/>
          <a:p>
            <a:pPr eaLnBrk="1" hangingPunct="1"/>
            <a:r>
              <a:rPr lang="en-US" altLang="en-US" sz="2000" dirty="0" smtClean="0"/>
              <a:t>Ionospheric Modification Physics Overview</a:t>
            </a:r>
          </a:p>
          <a:p>
            <a:pPr eaLnBrk="1" hangingPunct="1"/>
            <a:r>
              <a:rPr lang="en-US" altLang="en-US" sz="2000" dirty="0" smtClean="0"/>
              <a:t>Ionospheric Modification Experiments</a:t>
            </a:r>
          </a:p>
          <a:p>
            <a:pPr lvl="1" eaLnBrk="1" hangingPunct="1"/>
            <a:r>
              <a:rPr lang="en-US" altLang="en-US" sz="1800" dirty="0" smtClean="0"/>
              <a:t>Chemical Releases</a:t>
            </a:r>
          </a:p>
          <a:p>
            <a:pPr lvl="1" eaLnBrk="1" hangingPunct="1"/>
            <a:r>
              <a:rPr lang="en-US" altLang="en-US" sz="1800" dirty="0" smtClean="0"/>
              <a:t>High Power Radio Waves</a:t>
            </a:r>
          </a:p>
          <a:p>
            <a:pPr eaLnBrk="1" hangingPunct="1"/>
            <a:r>
              <a:rPr lang="en-US" altLang="en-US" sz="2000" dirty="0" smtClean="0"/>
              <a:t>Ionospheric Modification Effects</a:t>
            </a:r>
          </a:p>
          <a:p>
            <a:pPr lvl="1" eaLnBrk="1" hangingPunct="1"/>
            <a:r>
              <a:rPr lang="en-US" altLang="en-US" sz="1800" dirty="0" smtClean="0"/>
              <a:t>Mid- and High-Latitude Density, Temperature, Composition, and Irregularities</a:t>
            </a:r>
          </a:p>
          <a:p>
            <a:pPr lvl="2" eaLnBrk="1" hangingPunct="1"/>
            <a:r>
              <a:rPr lang="en-US" altLang="en-US" sz="1800" dirty="0" smtClean="0"/>
              <a:t>Field Aligned Irregularity with HF Excitation</a:t>
            </a:r>
          </a:p>
          <a:p>
            <a:pPr lvl="2" eaLnBrk="1" hangingPunct="1"/>
            <a:r>
              <a:rPr lang="en-US" altLang="en-US" sz="1800" dirty="0" smtClean="0"/>
              <a:t>Enhanced VHF/UHF Scintillations</a:t>
            </a:r>
          </a:p>
          <a:p>
            <a:pPr lvl="2" eaLnBrk="1" hangingPunct="1"/>
            <a:r>
              <a:rPr lang="en-US" altLang="en-US" sz="1800" dirty="0" smtClean="0"/>
              <a:t>Artificial Plasma Clouds and Associated Plasma Glow</a:t>
            </a:r>
          </a:p>
          <a:p>
            <a:pPr lvl="2" eaLnBrk="1" hangingPunct="1"/>
            <a:r>
              <a:rPr lang="en-US" altLang="en-US" sz="1800" dirty="0" smtClean="0"/>
              <a:t>Stimulated Electromagnetic Emissions (SEE)</a:t>
            </a:r>
          </a:p>
          <a:p>
            <a:pPr lvl="1" eaLnBrk="1" hangingPunct="1"/>
            <a:r>
              <a:rPr lang="en-US" altLang="en-US" sz="1800" dirty="0" smtClean="0"/>
              <a:t>Plasma Wave Generation and Propagation</a:t>
            </a:r>
          </a:p>
          <a:p>
            <a:pPr lvl="2" eaLnBrk="1" hangingPunct="1"/>
            <a:r>
              <a:rPr lang="en-US" altLang="en-US" sz="1800" dirty="0" smtClean="0"/>
              <a:t>MHD Waves from Explosive Injection of Neutrals</a:t>
            </a:r>
          </a:p>
          <a:p>
            <a:pPr lvl="2" eaLnBrk="1" hangingPunct="1"/>
            <a:r>
              <a:rPr lang="en-US" altLang="en-US" sz="1800" dirty="0" smtClean="0"/>
              <a:t>Ion Acoustic Wave Turbulence from Streaming Pickup Ions</a:t>
            </a:r>
          </a:p>
          <a:p>
            <a:pPr eaLnBrk="1" hangingPunct="1"/>
            <a:r>
              <a:rPr lang="en-US" altLang="en-US" sz="2000" dirty="0" smtClean="0"/>
              <a:t>Applications of Ionospheric Modification</a:t>
            </a:r>
          </a:p>
          <a:p>
            <a:pPr lvl="1" eaLnBrk="1" hangingPunct="1"/>
            <a:r>
              <a:rPr lang="en-US" altLang="en-US" sz="1800" dirty="0" smtClean="0"/>
              <a:t>HF Radar Artificial Backscatter Generation and Clutter Generation</a:t>
            </a:r>
          </a:p>
          <a:p>
            <a:pPr lvl="1" eaLnBrk="1" hangingPunct="1"/>
            <a:r>
              <a:rPr lang="en-US" altLang="en-US" sz="1800" dirty="0" smtClean="0"/>
              <a:t>In Situ Sensor Tests with Chemical and Dust Injections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1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00CC"/>
                </a:solidFill>
              </a:rPr>
              <a:t>13-19 March 2017 </a:t>
            </a:r>
            <a:r>
              <a:rPr lang="en-US" sz="3200" dirty="0" err="1" smtClean="0">
                <a:solidFill>
                  <a:srgbClr val="0000CC"/>
                </a:solidFill>
              </a:rPr>
              <a:t>ePOP</a:t>
            </a:r>
            <a:r>
              <a:rPr lang="en-US" sz="3200" dirty="0" smtClean="0">
                <a:solidFill>
                  <a:srgbClr val="0000CC"/>
                </a:solidFill>
              </a:rPr>
              <a:t> Satellite Passes</a:t>
            </a:r>
            <a:endParaRPr lang="en-US" sz="3200" dirty="0">
              <a:solidFill>
                <a:srgbClr val="0000CC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62000" y="762000"/>
            <a:ext cx="7620000" cy="6096000"/>
            <a:chOff x="762000" y="762000"/>
            <a:chExt cx="7620000" cy="6096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762000"/>
              <a:ext cx="7620000" cy="6096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83640" y="5678269"/>
              <a:ext cx="2133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Calibri" panose="020F0502020204030204"/>
                </a:rPr>
                <a:t>f</a:t>
              </a:r>
              <a:r>
                <a:rPr lang="en-US" baseline="-25000" dirty="0" smtClean="0">
                  <a:solidFill>
                    <a:prstClr val="black"/>
                  </a:solidFill>
                  <a:latin typeface="Calibri" panose="020F0502020204030204"/>
                </a:rPr>
                <a:t>0</a:t>
              </a:r>
              <a:r>
                <a:rPr lang="en-US" dirty="0" smtClean="0">
                  <a:solidFill>
                    <a:prstClr val="black"/>
                  </a:solidFill>
                  <a:latin typeface="Calibri" panose="020F0502020204030204"/>
                </a:rPr>
                <a:t>F2 ~ 5.1 MHz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Calibri" panose="020F0502020204030204"/>
                </a:rPr>
                <a:t>Orbit Near 1260 km</a:t>
              </a: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" name="Isosceles Triangle 2"/>
            <p:cNvSpPr/>
            <p:nvPr/>
          </p:nvSpPr>
          <p:spPr>
            <a:xfrm rot="17206781">
              <a:off x="4120319" y="1569325"/>
              <a:ext cx="365760" cy="3723483"/>
            </a:xfrm>
            <a:prstGeom prst="triangle">
              <a:avLst/>
            </a:prstGeom>
            <a:solidFill>
              <a:srgbClr val="9900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" name="Isosceles Triangle 7"/>
            <p:cNvSpPr/>
            <p:nvPr/>
          </p:nvSpPr>
          <p:spPr>
            <a:xfrm rot="19903410">
              <a:off x="5276983" y="1614993"/>
              <a:ext cx="365760" cy="3723483"/>
            </a:xfrm>
            <a:prstGeom prst="triangle">
              <a:avLst/>
            </a:prstGeom>
            <a:solidFill>
              <a:srgbClr val="9900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864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CC"/>
                </a:solidFill>
              </a:rPr>
              <a:t>Arecibo Profile and </a:t>
            </a:r>
            <a:r>
              <a:rPr lang="en-US" sz="3600" dirty="0" err="1" smtClean="0">
                <a:solidFill>
                  <a:srgbClr val="0000CC"/>
                </a:solidFill>
              </a:rPr>
              <a:t>ePOP</a:t>
            </a:r>
            <a:r>
              <a:rPr lang="en-US" sz="3600" dirty="0" smtClean="0">
                <a:solidFill>
                  <a:srgbClr val="0000CC"/>
                </a:solidFill>
              </a:rPr>
              <a:t> Data 19 March 2017</a:t>
            </a:r>
            <a:endParaRPr lang="en-US" sz="3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652" y="762000"/>
            <a:ext cx="3249858" cy="56081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4824"/>
          <a:stretch/>
        </p:blipFill>
        <p:spPr>
          <a:xfrm>
            <a:off x="0" y="1352786"/>
            <a:ext cx="2819400" cy="4914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269" y="1364344"/>
            <a:ext cx="3605731" cy="463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9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71244" y="152400"/>
            <a:ext cx="7115556" cy="833735"/>
          </a:xfrm>
        </p:spPr>
        <p:txBody>
          <a:bodyPr/>
          <a:lstStyle/>
          <a:p>
            <a:r>
              <a:rPr lang="en-US" b="0" dirty="0" smtClean="0">
                <a:solidFill>
                  <a:srgbClr val="FFC000"/>
                </a:solidFill>
              </a:rPr>
              <a:t>Medium Power Plasma Pancake Formation Employing Photoionization</a:t>
            </a:r>
            <a:endParaRPr lang="en-US" b="0" dirty="0">
              <a:solidFill>
                <a:srgbClr val="FFC000"/>
              </a:solidFill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1371600" y="1619071"/>
            <a:ext cx="5562600" cy="2054662"/>
            <a:chOff x="1219200" y="1487269"/>
            <a:chExt cx="5562600" cy="2054662"/>
          </a:xfrm>
        </p:grpSpPr>
        <p:sp>
          <p:nvSpPr>
            <p:cNvPr id="10" name="TextBox 9"/>
            <p:cNvSpPr txBox="1"/>
            <p:nvPr/>
          </p:nvSpPr>
          <p:spPr>
            <a:xfrm>
              <a:off x="1219200" y="1487269"/>
              <a:ext cx="2286000" cy="646331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Solar Extreme Ultraviolet Radiation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581400" y="2514600"/>
              <a:ext cx="2286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C00000"/>
                  </a:solidFill>
                </a:rPr>
                <a:t>Photoionization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19700" y="2895600"/>
              <a:ext cx="1562100" cy="646331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~1 eV Photo- Electrons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286000" y="2895600"/>
              <a:ext cx="2362200" cy="646331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Plasma with 0.1 eV Thermal Electrons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962400" y="1487269"/>
              <a:ext cx="1447800" cy="646331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Neutral Atmosphere</a:t>
              </a:r>
              <a:endParaRPr lang="en-US" dirty="0"/>
            </a:p>
          </p:txBody>
        </p:sp>
        <p:cxnSp>
          <p:nvCxnSpPr>
            <p:cNvPr id="18" name="Straight Arrow Connector 17"/>
            <p:cNvCxnSpPr>
              <a:stCxn id="10" idx="3"/>
              <a:endCxn id="15" idx="1"/>
            </p:cNvCxnSpPr>
            <p:nvPr/>
          </p:nvCxnSpPr>
          <p:spPr bwMode="auto">
            <a:xfrm>
              <a:off x="3505200" y="1810435"/>
              <a:ext cx="4572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/>
            </a:ln>
            <a:effectLst/>
          </p:spPr>
        </p:cxnSp>
        <p:cxnSp>
          <p:nvCxnSpPr>
            <p:cNvPr id="20" name="Straight Arrow Connector 19"/>
            <p:cNvCxnSpPr>
              <a:stCxn id="15" idx="2"/>
              <a:endCxn id="12" idx="0"/>
            </p:cNvCxnSpPr>
            <p:nvPr/>
          </p:nvCxnSpPr>
          <p:spPr bwMode="auto">
            <a:xfrm>
              <a:off x="4686300" y="2133600"/>
              <a:ext cx="1314450" cy="7620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/>
            </a:ln>
            <a:effectLst/>
          </p:spPr>
        </p:cxnSp>
        <p:cxnSp>
          <p:nvCxnSpPr>
            <p:cNvPr id="29" name="Straight Arrow Connector 28"/>
            <p:cNvCxnSpPr>
              <a:stCxn id="15" idx="2"/>
              <a:endCxn id="14" idx="0"/>
            </p:cNvCxnSpPr>
            <p:nvPr/>
          </p:nvCxnSpPr>
          <p:spPr bwMode="auto">
            <a:xfrm flipH="1">
              <a:off x="3467100" y="2133600"/>
              <a:ext cx="1219200" cy="7620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/>
            </a:ln>
            <a:effectLst/>
          </p:spPr>
        </p:cxnSp>
      </p:grpSp>
      <p:grpSp>
        <p:nvGrpSpPr>
          <p:cNvPr id="72" name="Group 71"/>
          <p:cNvGrpSpPr/>
          <p:nvPr/>
        </p:nvGrpSpPr>
        <p:grpSpPr>
          <a:xfrm>
            <a:off x="381000" y="3027402"/>
            <a:ext cx="5105400" cy="2611398"/>
            <a:chOff x="228600" y="2895600"/>
            <a:chExt cx="5105400" cy="2611398"/>
          </a:xfrm>
        </p:grpSpPr>
        <p:sp>
          <p:nvSpPr>
            <p:cNvPr id="16" name="TextBox 15"/>
            <p:cNvSpPr txBox="1"/>
            <p:nvPr/>
          </p:nvSpPr>
          <p:spPr>
            <a:xfrm>
              <a:off x="228600" y="2895600"/>
              <a:ext cx="1600200" cy="646331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High Power HF Waves</a:t>
              </a:r>
              <a:endParaRPr lang="en-US" dirty="0"/>
            </a:p>
          </p:txBody>
        </p:sp>
        <p:cxnSp>
          <p:nvCxnSpPr>
            <p:cNvPr id="32" name="Straight Arrow Connector 31"/>
            <p:cNvCxnSpPr>
              <a:stCxn id="16" idx="3"/>
              <a:endCxn id="14" idx="1"/>
            </p:cNvCxnSpPr>
            <p:nvPr/>
          </p:nvCxnSpPr>
          <p:spPr bwMode="auto">
            <a:xfrm>
              <a:off x="1828800" y="3218766"/>
              <a:ext cx="5334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/>
            </a:ln>
            <a:effectLst/>
          </p:spPr>
        </p:cxnSp>
        <p:sp>
          <p:nvSpPr>
            <p:cNvPr id="35" name="TextBox 34"/>
            <p:cNvSpPr txBox="1"/>
            <p:nvPr/>
          </p:nvSpPr>
          <p:spPr>
            <a:xfrm>
              <a:off x="1524000" y="3733800"/>
              <a:ext cx="2743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C00000"/>
                  </a:solidFill>
                </a:rPr>
                <a:t>Parametric Decay,</a:t>
              </a:r>
            </a:p>
            <a:p>
              <a:pPr algn="ctr"/>
              <a:r>
                <a:rPr lang="en-US" dirty="0" smtClean="0">
                  <a:solidFill>
                    <a:srgbClr val="C00000"/>
                  </a:solidFill>
                </a:rPr>
                <a:t>Langmuir Turbulence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971800" y="4306669"/>
              <a:ext cx="2362200" cy="1200329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HIGH FREQUENCY Langmuir Waves</a:t>
              </a:r>
            </a:p>
            <a:p>
              <a:pPr algn="ctr"/>
              <a:r>
                <a:rPr lang="en-US" dirty="0" smtClean="0"/>
                <a:t>Upper Hybrid Waves</a:t>
              </a:r>
            </a:p>
            <a:p>
              <a:pPr algn="ctr"/>
              <a:r>
                <a:rPr lang="en-US" dirty="0" smtClean="0"/>
                <a:t>Electron Bernstein</a:t>
              </a:r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81000" y="4306669"/>
              <a:ext cx="2362200" cy="1200329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LOW FREQUENCY</a:t>
              </a:r>
            </a:p>
            <a:p>
              <a:pPr algn="ctr"/>
              <a:r>
                <a:rPr lang="en-US" dirty="0" smtClean="0"/>
                <a:t>Ion Acoustic Waves</a:t>
              </a:r>
            </a:p>
            <a:p>
              <a:pPr algn="ctr"/>
              <a:r>
                <a:rPr lang="en-US" dirty="0" smtClean="0"/>
                <a:t>Lower Hybrid Waves</a:t>
              </a:r>
            </a:p>
            <a:p>
              <a:pPr algn="ctr"/>
              <a:r>
                <a:rPr lang="en-US" dirty="0" smtClean="0"/>
                <a:t>Ion Bernstein</a:t>
              </a:r>
              <a:endParaRPr lang="en-US" dirty="0"/>
            </a:p>
          </p:txBody>
        </p:sp>
        <p:cxnSp>
          <p:nvCxnSpPr>
            <p:cNvPr id="38" name="Straight Arrow Connector 37"/>
            <p:cNvCxnSpPr>
              <a:stCxn id="14" idx="2"/>
              <a:endCxn id="36" idx="0"/>
            </p:cNvCxnSpPr>
            <p:nvPr/>
          </p:nvCxnSpPr>
          <p:spPr bwMode="auto">
            <a:xfrm>
              <a:off x="3543300" y="3541931"/>
              <a:ext cx="609600" cy="76473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/>
            </a:ln>
            <a:effectLst/>
          </p:spPr>
        </p:cxnSp>
        <p:cxnSp>
          <p:nvCxnSpPr>
            <p:cNvPr id="39" name="Straight Arrow Connector 38"/>
            <p:cNvCxnSpPr>
              <a:stCxn id="14" idx="2"/>
              <a:endCxn id="37" idx="0"/>
            </p:cNvCxnSpPr>
            <p:nvPr/>
          </p:nvCxnSpPr>
          <p:spPr bwMode="auto">
            <a:xfrm flipH="1">
              <a:off x="1562100" y="3541931"/>
              <a:ext cx="1981200" cy="76473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/>
            </a:ln>
            <a:effectLst/>
          </p:spPr>
        </p:cxnSp>
      </p:grpSp>
      <p:grpSp>
        <p:nvGrpSpPr>
          <p:cNvPr id="5" name="Group 4"/>
          <p:cNvGrpSpPr/>
          <p:nvPr/>
        </p:nvGrpSpPr>
        <p:grpSpPr>
          <a:xfrm>
            <a:off x="4995040" y="1611868"/>
            <a:ext cx="3615560" cy="3764172"/>
            <a:chOff x="4995040" y="1611868"/>
            <a:chExt cx="3615560" cy="3764172"/>
          </a:xfrm>
        </p:grpSpPr>
        <p:grpSp>
          <p:nvGrpSpPr>
            <p:cNvPr id="73" name="Group 72"/>
            <p:cNvGrpSpPr/>
            <p:nvPr/>
          </p:nvGrpSpPr>
          <p:grpSpPr>
            <a:xfrm>
              <a:off x="4995040" y="1942237"/>
              <a:ext cx="3615560" cy="3433803"/>
              <a:chOff x="4918840" y="1793672"/>
              <a:chExt cx="3615560" cy="3433803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6858000" y="4581144"/>
                <a:ext cx="1676400" cy="646331"/>
              </a:xfrm>
              <a:prstGeom prst="rect">
                <a:avLst/>
              </a:prstGeom>
              <a:noFill/>
              <a:ln>
                <a:solidFill>
                  <a:srgbClr val="0000CC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10 eV Ionizing Electrons</a:t>
                </a:r>
                <a:endParaRPr lang="en-US" dirty="0"/>
              </a:p>
            </p:txBody>
          </p:sp>
          <p:cxnSp>
            <p:nvCxnSpPr>
              <p:cNvPr id="45" name="Straight Arrow Connector 44"/>
              <p:cNvCxnSpPr>
                <a:stCxn id="12" idx="2"/>
                <a:endCxn id="44" idx="1"/>
              </p:cNvCxnSpPr>
              <p:nvPr/>
            </p:nvCxnSpPr>
            <p:spPr bwMode="auto">
              <a:xfrm>
                <a:off x="6076950" y="3525168"/>
                <a:ext cx="781050" cy="1379142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triangle"/>
              </a:ln>
              <a:effectLst/>
            </p:spPr>
          </p:cxnSp>
          <p:cxnSp>
            <p:nvCxnSpPr>
              <p:cNvPr id="49" name="Straight Arrow Connector 48"/>
              <p:cNvCxnSpPr>
                <a:stCxn id="36" idx="3"/>
                <a:endCxn id="44" idx="1"/>
              </p:cNvCxnSpPr>
              <p:nvPr/>
            </p:nvCxnSpPr>
            <p:spPr bwMode="auto">
              <a:xfrm flipV="1">
                <a:off x="5410200" y="4904310"/>
                <a:ext cx="1447800" cy="252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triangle"/>
              </a:ln>
              <a:effectLst/>
            </p:spPr>
          </p:cxnSp>
          <p:sp>
            <p:nvSpPr>
              <p:cNvPr id="54" name="TextBox 53"/>
              <p:cNvSpPr txBox="1"/>
              <p:nvPr/>
            </p:nvSpPr>
            <p:spPr>
              <a:xfrm>
                <a:off x="4918840" y="4306669"/>
                <a:ext cx="2286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C00000"/>
                    </a:solidFill>
                  </a:rPr>
                  <a:t>Resonance Acceleration</a:t>
                </a:r>
                <a:endParaRPr lang="en-US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57" name="Elbow Connector 56"/>
              <p:cNvCxnSpPr>
                <a:stCxn id="44" idx="0"/>
                <a:endCxn id="15" idx="3"/>
              </p:cNvCxnSpPr>
              <p:nvPr/>
            </p:nvCxnSpPr>
            <p:spPr bwMode="auto">
              <a:xfrm rot="16200000" flipV="1">
                <a:off x="5197564" y="2082508"/>
                <a:ext cx="2787472" cy="2209800"/>
              </a:xfrm>
              <a:prstGeom prst="bentConnector2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triangle"/>
              </a:ln>
              <a:effectLst/>
            </p:spPr>
          </p:cxnSp>
        </p:grpSp>
        <p:sp>
          <p:nvSpPr>
            <p:cNvPr id="30" name="TextBox 29"/>
            <p:cNvSpPr txBox="1"/>
            <p:nvPr/>
          </p:nvSpPr>
          <p:spPr>
            <a:xfrm>
              <a:off x="5562600" y="1611868"/>
              <a:ext cx="2286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C00000"/>
                  </a:solidFill>
                </a:rPr>
                <a:t>Collisional Ionization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48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7315069" cy="393192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00200" y="152400"/>
            <a:ext cx="7543800" cy="762000"/>
          </a:xfrm>
        </p:spPr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FF9900"/>
                </a:solidFill>
              </a:rPr>
              <a:t>Plasma Line Profile Showing Descending</a:t>
            </a:r>
            <a:br>
              <a:rPr lang="en-US" dirty="0" smtClean="0">
                <a:solidFill>
                  <a:srgbClr val="FF9900"/>
                </a:solidFill>
              </a:rPr>
            </a:br>
            <a:r>
              <a:rPr lang="en-US" dirty="0" smtClean="0">
                <a:solidFill>
                  <a:srgbClr val="FF9900"/>
                </a:solidFill>
              </a:rPr>
              <a:t>Artificial Plasma Pancake Layers</a:t>
            </a:r>
            <a:endParaRPr lang="en-US" dirty="0">
              <a:solidFill>
                <a:srgbClr val="FF99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t="11499" r="2499" b="3333"/>
          <a:stretch/>
        </p:blipFill>
        <p:spPr>
          <a:xfrm>
            <a:off x="4754880" y="3967205"/>
            <a:ext cx="4389120" cy="288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5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7315200" cy="3931991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600200" y="152400"/>
            <a:ext cx="7543800" cy="762000"/>
          </a:xfrm>
        </p:spPr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FF9900"/>
                </a:solidFill>
              </a:rPr>
              <a:t>Plasma Line Profile Showing Descending</a:t>
            </a:r>
            <a:r>
              <a:rPr lang="en-US" dirty="0" smtClean="0">
                <a:solidFill>
                  <a:srgbClr val="FF9900"/>
                </a:solidFill>
              </a:rPr>
              <a:t/>
            </a:r>
            <a:br>
              <a:rPr lang="en-US" dirty="0" smtClean="0">
                <a:solidFill>
                  <a:srgbClr val="FF9900"/>
                </a:solidFill>
              </a:rPr>
            </a:br>
            <a:r>
              <a:rPr lang="en-US" dirty="0" smtClean="0">
                <a:solidFill>
                  <a:srgbClr val="FF9900"/>
                </a:solidFill>
              </a:rPr>
              <a:t>Artificial Plasma Pancake Layers</a:t>
            </a:r>
            <a:endParaRPr lang="en-US" dirty="0">
              <a:solidFill>
                <a:srgbClr val="FF99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1499" r="4167" b="3333"/>
          <a:stretch/>
        </p:blipFill>
        <p:spPr>
          <a:xfrm>
            <a:off x="4754880" y="3918497"/>
            <a:ext cx="4389120" cy="293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1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7315200" cy="393198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600200" y="152400"/>
            <a:ext cx="7543800" cy="762000"/>
          </a:xfrm>
        </p:spPr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FF9900"/>
                </a:solidFill>
              </a:rPr>
              <a:t>Plasma Line Profile Showing Descending</a:t>
            </a:r>
            <a:r>
              <a:rPr lang="en-US" dirty="0" smtClean="0">
                <a:solidFill>
                  <a:srgbClr val="FF9900"/>
                </a:solidFill>
              </a:rPr>
              <a:t/>
            </a:r>
            <a:br>
              <a:rPr lang="en-US" dirty="0" smtClean="0">
                <a:solidFill>
                  <a:srgbClr val="FF9900"/>
                </a:solidFill>
              </a:rPr>
            </a:br>
            <a:r>
              <a:rPr lang="en-US" dirty="0" smtClean="0">
                <a:solidFill>
                  <a:srgbClr val="FF9900"/>
                </a:solidFill>
              </a:rPr>
              <a:t>Artificial Plasma Pancake Layers</a:t>
            </a:r>
            <a:endParaRPr lang="en-US" dirty="0">
              <a:solidFill>
                <a:srgbClr val="FF99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12667" r="4166" b="3333"/>
          <a:stretch/>
        </p:blipFill>
        <p:spPr>
          <a:xfrm>
            <a:off x="4754880" y="3931920"/>
            <a:ext cx="4389120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7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7315200" cy="393198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00200" y="152400"/>
            <a:ext cx="7543800" cy="762000"/>
          </a:xfrm>
        </p:spPr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FF9900"/>
                </a:solidFill>
              </a:rPr>
              <a:t>Plasma Line Profile Showing Descending</a:t>
            </a:r>
            <a:r>
              <a:rPr lang="en-US" dirty="0" smtClean="0">
                <a:solidFill>
                  <a:srgbClr val="FF9900"/>
                </a:solidFill>
              </a:rPr>
              <a:t/>
            </a:r>
            <a:br>
              <a:rPr lang="en-US" dirty="0" smtClean="0">
                <a:solidFill>
                  <a:srgbClr val="FF9900"/>
                </a:solidFill>
              </a:rPr>
            </a:br>
            <a:r>
              <a:rPr lang="en-US" dirty="0" smtClean="0">
                <a:solidFill>
                  <a:srgbClr val="FF9900"/>
                </a:solidFill>
              </a:rPr>
              <a:t>Artificial Plasma Pancake Layers</a:t>
            </a:r>
            <a:endParaRPr lang="en-US" dirty="0">
              <a:solidFill>
                <a:srgbClr val="FF99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12667" r="4166" b="3333"/>
          <a:stretch/>
        </p:blipFill>
        <p:spPr>
          <a:xfrm>
            <a:off x="4754880" y="3931920"/>
            <a:ext cx="4389120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1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81001"/>
            <a:ext cx="7886700" cy="4571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Conclusions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19200"/>
            <a:ext cx="7886700" cy="51054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Ionospheric Control by Chemical Releases</a:t>
            </a:r>
          </a:p>
          <a:p>
            <a:pPr lvl="1"/>
            <a:r>
              <a:rPr lang="en-US" sz="2000" dirty="0" smtClean="0"/>
              <a:t>Dedicated Firings of On-Orbit Thrusters (SEITE/SIMPLEX)</a:t>
            </a:r>
          </a:p>
          <a:p>
            <a:pPr lvl="1"/>
            <a:r>
              <a:rPr lang="en-US" sz="2000" dirty="0" smtClean="0"/>
              <a:t>Sounding Rocket Injection of Chemicals and Dust (CARE)</a:t>
            </a:r>
          </a:p>
          <a:p>
            <a:r>
              <a:rPr lang="en-US" sz="2400" dirty="0" smtClean="0"/>
              <a:t>Ionospheric Control by High Power Radio Waves</a:t>
            </a:r>
          </a:p>
          <a:p>
            <a:pPr lvl="1"/>
            <a:r>
              <a:rPr lang="en-US" sz="2000" dirty="0" smtClean="0"/>
              <a:t>Ground HF Facilities (Arecibo, HAARP)</a:t>
            </a:r>
          </a:p>
          <a:p>
            <a:pPr lvl="1"/>
            <a:r>
              <a:rPr lang="en-US" sz="2000" dirty="0" smtClean="0"/>
              <a:t>Supporting Radar and Optical Diagnostics</a:t>
            </a:r>
          </a:p>
          <a:p>
            <a:pPr lvl="1"/>
            <a:r>
              <a:rPr lang="en-US" sz="2000" dirty="0" smtClean="0"/>
              <a:t>Plasma Cloud Generation and Irregularity Formation with only 100 GW ERP</a:t>
            </a:r>
          </a:p>
          <a:p>
            <a:pPr lvl="1"/>
            <a:r>
              <a:rPr lang="en-US" sz="2000" dirty="0" smtClean="0"/>
              <a:t>Tests of Ionospheric Modification Physics</a:t>
            </a:r>
          </a:p>
          <a:p>
            <a:r>
              <a:rPr lang="en-US" sz="2400" dirty="0" smtClean="0"/>
              <a:t>Ionospheric Modification Supports DoD R&amp;D Efforts</a:t>
            </a:r>
          </a:p>
          <a:p>
            <a:pPr lvl="1"/>
            <a:r>
              <a:rPr lang="en-US" sz="2000" dirty="0" smtClean="0"/>
              <a:t>Simulates Components of Operational Systems</a:t>
            </a:r>
          </a:p>
          <a:p>
            <a:pPr lvl="2"/>
            <a:r>
              <a:rPr lang="en-US" sz="1800" dirty="0" smtClean="0"/>
              <a:t>Radio Scintillations from High Altitude Nuclear Explosion</a:t>
            </a:r>
          </a:p>
          <a:p>
            <a:pPr lvl="2"/>
            <a:r>
              <a:rPr lang="en-US" sz="1800" dirty="0" smtClean="0"/>
              <a:t>OTH Radar Clutter Sources</a:t>
            </a:r>
          </a:p>
          <a:p>
            <a:pPr lvl="2"/>
            <a:r>
              <a:rPr lang="en-US" sz="1800" dirty="0" smtClean="0"/>
              <a:t>ICBM Thrust Termination Events</a:t>
            </a:r>
          </a:p>
          <a:p>
            <a:pPr lvl="1"/>
            <a:r>
              <a:rPr lang="en-US" sz="2000" dirty="0" smtClean="0"/>
              <a:t>Low Cost Surrogates for Concept Testing and Demonstrations</a:t>
            </a:r>
          </a:p>
          <a:p>
            <a:pPr lvl="2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4569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748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765" y="2362200"/>
            <a:ext cx="2200435" cy="379721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667000"/>
            <a:ext cx="2667000" cy="3428547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>
            <a:off x="4343400" y="2133600"/>
            <a:ext cx="685800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5181600" y="1676400"/>
            <a:ext cx="685800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362200" y="1524000"/>
            <a:ext cx="685800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812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/>
          <p:cNvGrpSpPr>
            <a:grpSpLocks/>
          </p:cNvGrpSpPr>
          <p:nvPr/>
        </p:nvGrpSpPr>
        <p:grpSpPr bwMode="auto">
          <a:xfrm>
            <a:off x="457200" y="1841500"/>
            <a:ext cx="8382000" cy="1881188"/>
            <a:chOff x="457200" y="1841957"/>
            <a:chExt cx="8382000" cy="1880386"/>
          </a:xfrm>
        </p:grpSpPr>
        <p:cxnSp>
          <p:nvCxnSpPr>
            <p:cNvPr id="90" name="Straight Arrow Connector 89"/>
            <p:cNvCxnSpPr>
              <a:stCxn id="57382" idx="2"/>
              <a:endCxn id="57392" idx="0"/>
            </p:cNvCxnSpPr>
            <p:nvPr/>
          </p:nvCxnSpPr>
          <p:spPr>
            <a:xfrm flipH="1">
              <a:off x="2209800" y="1968903"/>
              <a:ext cx="2438400" cy="122026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390" name="TextBox 23"/>
            <p:cNvSpPr txBox="1">
              <a:spLocks noChangeArrowheads="1"/>
            </p:cNvSpPr>
            <p:nvPr/>
          </p:nvSpPr>
          <p:spPr bwMode="auto">
            <a:xfrm>
              <a:off x="5410200" y="3199123"/>
              <a:ext cx="914400" cy="523220"/>
            </a:xfrm>
            <a:prstGeom prst="rect">
              <a:avLst/>
            </a:prstGeom>
            <a:noFill/>
            <a:ln w="19050">
              <a:solidFill>
                <a:srgbClr val="FFC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dirty="0"/>
                <a:t>Optical Clouds</a:t>
              </a:r>
            </a:p>
          </p:txBody>
        </p:sp>
        <p:cxnSp>
          <p:nvCxnSpPr>
            <p:cNvPr id="25" name="Straight Arrow Connector 24"/>
            <p:cNvCxnSpPr>
              <a:stCxn id="57382" idx="2"/>
              <a:endCxn id="57390" idx="0"/>
            </p:cNvCxnSpPr>
            <p:nvPr/>
          </p:nvCxnSpPr>
          <p:spPr>
            <a:xfrm>
              <a:off x="4648200" y="1968903"/>
              <a:ext cx="1219200" cy="12297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392" name="TextBox 59"/>
            <p:cNvSpPr txBox="1">
              <a:spLocks noChangeArrowheads="1"/>
            </p:cNvSpPr>
            <p:nvPr/>
          </p:nvSpPr>
          <p:spPr bwMode="auto">
            <a:xfrm>
              <a:off x="1600200" y="3188943"/>
              <a:ext cx="1219200" cy="523220"/>
            </a:xfrm>
            <a:prstGeom prst="rect">
              <a:avLst/>
            </a:prstGeom>
            <a:noFill/>
            <a:ln w="19050">
              <a:solidFill>
                <a:srgbClr val="703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dirty="0"/>
                <a:t>Plasma Irregularities</a:t>
              </a:r>
            </a:p>
          </p:txBody>
        </p:sp>
        <p:cxnSp>
          <p:nvCxnSpPr>
            <p:cNvPr id="16413" name="Straight Arrow Connector 16412"/>
            <p:cNvCxnSpPr>
              <a:stCxn id="57381" idx="2"/>
              <a:endCxn id="57392" idx="0"/>
            </p:cNvCxnSpPr>
            <p:nvPr/>
          </p:nvCxnSpPr>
          <p:spPr>
            <a:xfrm flipH="1">
              <a:off x="2209800" y="1968903"/>
              <a:ext cx="723900" cy="122026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394" name="TextBox 65"/>
            <p:cNvSpPr txBox="1">
              <a:spLocks noChangeArrowheads="1"/>
            </p:cNvSpPr>
            <p:nvPr/>
          </p:nvSpPr>
          <p:spPr bwMode="auto">
            <a:xfrm>
              <a:off x="457200" y="3188943"/>
              <a:ext cx="914400" cy="523220"/>
            </a:xfrm>
            <a:prstGeom prst="rect">
              <a:avLst/>
            </a:prstGeom>
            <a:noFill/>
            <a:ln w="19050">
              <a:solidFill>
                <a:srgbClr val="703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dirty="0"/>
                <a:t>Thermal Cavities</a:t>
              </a:r>
            </a:p>
          </p:txBody>
        </p:sp>
        <p:cxnSp>
          <p:nvCxnSpPr>
            <p:cNvPr id="33" name="Straight Arrow Connector 32"/>
            <p:cNvCxnSpPr>
              <a:stCxn id="57379" idx="2"/>
              <a:endCxn id="57394" idx="0"/>
            </p:cNvCxnSpPr>
            <p:nvPr/>
          </p:nvCxnSpPr>
          <p:spPr>
            <a:xfrm flipH="1">
              <a:off x="914400" y="1841957"/>
              <a:ext cx="304800" cy="134721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396" name="TextBox 82"/>
            <p:cNvSpPr txBox="1">
              <a:spLocks noChangeArrowheads="1"/>
            </p:cNvSpPr>
            <p:nvPr/>
          </p:nvSpPr>
          <p:spPr bwMode="auto">
            <a:xfrm>
              <a:off x="3048000" y="3188943"/>
              <a:ext cx="838200" cy="523220"/>
            </a:xfrm>
            <a:prstGeom prst="rect">
              <a:avLst/>
            </a:prstGeom>
            <a:noFill/>
            <a:ln w="19050">
              <a:solidFill>
                <a:srgbClr val="99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dirty="0"/>
                <a:t>Plasma Waves</a:t>
              </a:r>
            </a:p>
          </p:txBody>
        </p:sp>
        <p:cxnSp>
          <p:nvCxnSpPr>
            <p:cNvPr id="84" name="Straight Arrow Connector 83"/>
            <p:cNvCxnSpPr>
              <a:stCxn id="57381" idx="2"/>
              <a:endCxn id="57396" idx="0"/>
            </p:cNvCxnSpPr>
            <p:nvPr/>
          </p:nvCxnSpPr>
          <p:spPr>
            <a:xfrm>
              <a:off x="2933700" y="1968903"/>
              <a:ext cx="533400" cy="122026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398" name="TextBox 92"/>
            <p:cNvSpPr txBox="1">
              <a:spLocks noChangeArrowheads="1"/>
            </p:cNvSpPr>
            <p:nvPr/>
          </p:nvSpPr>
          <p:spPr bwMode="auto">
            <a:xfrm>
              <a:off x="6553200" y="3199123"/>
              <a:ext cx="838200" cy="523220"/>
            </a:xfrm>
            <a:prstGeom prst="rect">
              <a:avLst/>
            </a:prstGeom>
            <a:noFill/>
            <a:ln w="19050">
              <a:solidFill>
                <a:srgbClr val="703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dirty="0"/>
                <a:t>Plasma Holes</a:t>
              </a:r>
            </a:p>
          </p:txBody>
        </p:sp>
        <p:cxnSp>
          <p:nvCxnSpPr>
            <p:cNvPr id="98" name="Straight Arrow Connector 97"/>
            <p:cNvCxnSpPr>
              <a:stCxn id="57380" idx="2"/>
              <a:endCxn id="57398" idx="0"/>
            </p:cNvCxnSpPr>
            <p:nvPr/>
          </p:nvCxnSpPr>
          <p:spPr>
            <a:xfrm>
              <a:off x="6286500" y="1968903"/>
              <a:ext cx="685800" cy="12297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400" name="TextBox 100"/>
            <p:cNvSpPr txBox="1">
              <a:spLocks noChangeArrowheads="1"/>
            </p:cNvSpPr>
            <p:nvPr/>
          </p:nvSpPr>
          <p:spPr bwMode="auto">
            <a:xfrm>
              <a:off x="4114800" y="3188943"/>
              <a:ext cx="1066800" cy="523220"/>
            </a:xfrm>
            <a:prstGeom prst="rect">
              <a:avLst/>
            </a:prstGeom>
            <a:noFill/>
            <a:ln w="19050">
              <a:solidFill>
                <a:srgbClr val="703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dirty="0"/>
                <a:t>Artificial Ionization</a:t>
              </a:r>
            </a:p>
          </p:txBody>
        </p:sp>
        <p:cxnSp>
          <p:nvCxnSpPr>
            <p:cNvPr id="102" name="Straight Arrow Connector 101"/>
            <p:cNvCxnSpPr>
              <a:stCxn id="57382" idx="2"/>
              <a:endCxn id="57400" idx="0"/>
            </p:cNvCxnSpPr>
            <p:nvPr/>
          </p:nvCxnSpPr>
          <p:spPr>
            <a:xfrm>
              <a:off x="4648200" y="1968903"/>
              <a:ext cx="0" cy="122026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>
              <a:stCxn id="57372" idx="2"/>
              <a:endCxn id="57400" idx="0"/>
            </p:cNvCxnSpPr>
            <p:nvPr/>
          </p:nvCxnSpPr>
          <p:spPr>
            <a:xfrm>
              <a:off x="3924300" y="2797225"/>
              <a:ext cx="723900" cy="39194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/>
            <p:cNvCxnSpPr>
              <a:stCxn id="57375" idx="2"/>
              <a:endCxn id="57396" idx="0"/>
            </p:cNvCxnSpPr>
            <p:nvPr/>
          </p:nvCxnSpPr>
          <p:spPr>
            <a:xfrm>
              <a:off x="1820863" y="2797225"/>
              <a:ext cx="1646237" cy="39194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>
              <a:stCxn id="57380" idx="2"/>
              <a:endCxn id="57390" idx="0"/>
            </p:cNvCxnSpPr>
            <p:nvPr/>
          </p:nvCxnSpPr>
          <p:spPr>
            <a:xfrm flipH="1">
              <a:off x="5867400" y="1968903"/>
              <a:ext cx="419100" cy="12297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>
              <a:stCxn id="57400" idx="1"/>
              <a:endCxn id="57396" idx="3"/>
            </p:cNvCxnSpPr>
            <p:nvPr/>
          </p:nvCxnSpPr>
          <p:spPr>
            <a:xfrm flipH="1">
              <a:off x="3886200" y="3450996"/>
              <a:ext cx="2286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406" name="TextBox 80"/>
            <p:cNvSpPr txBox="1">
              <a:spLocks noChangeArrowheads="1"/>
            </p:cNvSpPr>
            <p:nvPr/>
          </p:nvSpPr>
          <p:spPr bwMode="auto">
            <a:xfrm>
              <a:off x="7848600" y="3341132"/>
              <a:ext cx="990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600" dirty="0"/>
                <a:t>Effects</a:t>
              </a:r>
            </a:p>
          </p:txBody>
        </p:sp>
        <p:cxnSp>
          <p:nvCxnSpPr>
            <p:cNvPr id="103" name="Straight Arrow Connector 102"/>
            <p:cNvCxnSpPr>
              <a:stCxn id="57372" idx="2"/>
              <a:endCxn id="57396" idx="0"/>
            </p:cNvCxnSpPr>
            <p:nvPr/>
          </p:nvCxnSpPr>
          <p:spPr>
            <a:xfrm flipH="1">
              <a:off x="3467100" y="2797225"/>
              <a:ext cx="457200" cy="39194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>
              <a:stCxn id="57372" idx="2"/>
              <a:endCxn id="57390" idx="0"/>
            </p:cNvCxnSpPr>
            <p:nvPr/>
          </p:nvCxnSpPr>
          <p:spPr>
            <a:xfrm>
              <a:off x="3924300" y="2797225"/>
              <a:ext cx="1943100" cy="40146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81000"/>
          </a:xfrm>
        </p:spPr>
        <p:txBody>
          <a:bodyPr/>
          <a:lstStyle/>
          <a:p>
            <a:pPr eaLnBrk="1" hangingPunct="1"/>
            <a:r>
              <a:rPr lang="en-US" altLang="en-US" sz="3200" dirty="0" smtClean="0">
                <a:solidFill>
                  <a:schemeClr val="accent2"/>
                </a:solidFill>
              </a:rPr>
              <a:t>Ionospheric Modification Overview: References</a:t>
            </a:r>
          </a:p>
        </p:txBody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029200"/>
            <a:ext cx="8229600" cy="1752600"/>
          </a:xfrm>
        </p:spPr>
        <p:txBody>
          <a:bodyPr/>
          <a:lstStyle/>
          <a:p>
            <a:pPr eaLnBrk="1" hangingPunct="1"/>
            <a:r>
              <a:rPr lang="en-US" altLang="en-US" sz="1400" dirty="0" smtClean="0"/>
              <a:t>Reference Papers, Lectures and Tutorials</a:t>
            </a:r>
          </a:p>
          <a:p>
            <a:pPr lvl="1" eaLnBrk="1" hangingPunct="1"/>
            <a:r>
              <a:rPr lang="en-US" altLang="en-US" sz="1000" dirty="0" smtClean="0"/>
              <a:t>Chemical Release Applications, Observations and Modeling , </a:t>
            </a:r>
            <a:r>
              <a:rPr lang="en-US" altLang="en-US" sz="1000" dirty="0" smtClean="0">
                <a:hlinkClick r:id="rId2"/>
              </a:rPr>
              <a:t>http://cedarweb.vsp.ucar.edu/wiki/images/3/3e/Bernhardt04.pdf</a:t>
            </a:r>
            <a:r>
              <a:rPr lang="en-US" altLang="en-US" sz="1000" dirty="0" smtClean="0"/>
              <a:t>, CEDAR, 2004.</a:t>
            </a:r>
          </a:p>
          <a:p>
            <a:pPr lvl="1" eaLnBrk="1" hangingPunct="1"/>
            <a:r>
              <a:rPr lang="en-US" altLang="en-US" sz="1000" dirty="0" smtClean="0"/>
              <a:t>Using Active Experiments to SEE and HEAR the Ionosphere, (Video Lecture ), </a:t>
            </a:r>
            <a:r>
              <a:rPr lang="en-US" altLang="en-US" sz="1000" dirty="0" smtClean="0">
                <a:hlinkClick r:id="rId3"/>
              </a:rPr>
              <a:t>https://cedarweb.vsp.ucar.edu/wiki/index.php/Workshop:CEDAR_Prize</a:t>
            </a:r>
            <a:r>
              <a:rPr lang="en-US" altLang="en-US" sz="1000" dirty="0" smtClean="0"/>
              <a:t>, CEDAR Prize Lecture 2010.</a:t>
            </a:r>
          </a:p>
          <a:p>
            <a:pPr lvl="1" eaLnBrk="1" hangingPunct="1"/>
            <a:r>
              <a:rPr lang="en-US" altLang="en-US" sz="1000" dirty="0" smtClean="0"/>
              <a:t>Bernhardt, P. A., et al. (2016), Large ionospheric disturbances produced by the HAARP HF facility, </a:t>
            </a:r>
            <a:r>
              <a:rPr lang="en-US" altLang="en-US" sz="1000" b="1" dirty="0" smtClean="0"/>
              <a:t>Radio Sci.</a:t>
            </a:r>
            <a:r>
              <a:rPr lang="en-US" altLang="en-US" sz="1000" dirty="0" smtClean="0"/>
              <a:t>, 51, 1081–1093, doi:10.1002/2015RS005883.</a:t>
            </a:r>
          </a:p>
          <a:p>
            <a:pPr lvl="1" eaLnBrk="1" hangingPunct="1"/>
            <a:r>
              <a:rPr lang="en-US" altLang="en-US" sz="1000" dirty="0" smtClean="0"/>
              <a:t>Paul A. Bernhardt, et al., A Physics Based Model for the Ionization of Samarium by the MOSC Chemical Releases in the Upper Atmosphere, </a:t>
            </a:r>
            <a:r>
              <a:rPr lang="en-US" altLang="en-US" sz="1000" b="1" dirty="0" smtClean="0"/>
              <a:t>Radio Science</a:t>
            </a:r>
            <a:r>
              <a:rPr lang="en-US" altLang="en-US" sz="1000" dirty="0" smtClean="0"/>
              <a:t>, (in press), 2017.</a:t>
            </a:r>
          </a:p>
          <a:p>
            <a:pPr eaLnBrk="1" hangingPunct="1"/>
            <a:endParaRPr lang="en-US" altLang="en-US" sz="1400" dirty="0" smtClean="0"/>
          </a:p>
        </p:txBody>
      </p:sp>
      <p:grpSp>
        <p:nvGrpSpPr>
          <p:cNvPr id="62" name="Group 61"/>
          <p:cNvGrpSpPr>
            <a:grpSpLocks/>
          </p:cNvGrpSpPr>
          <p:nvPr/>
        </p:nvGrpSpPr>
        <p:grpSpPr bwMode="auto">
          <a:xfrm>
            <a:off x="762000" y="979488"/>
            <a:ext cx="8077200" cy="990600"/>
            <a:chOff x="762000" y="978932"/>
            <a:chExt cx="8077200" cy="990600"/>
          </a:xfrm>
        </p:grpSpPr>
        <p:sp>
          <p:nvSpPr>
            <p:cNvPr id="57379" name="TextBox 6"/>
            <p:cNvSpPr txBox="1">
              <a:spLocks noChangeArrowheads="1"/>
            </p:cNvSpPr>
            <p:nvPr/>
          </p:nvSpPr>
          <p:spPr bwMode="auto">
            <a:xfrm>
              <a:off x="762000" y="1503403"/>
              <a:ext cx="914400" cy="33855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600" dirty="0"/>
                <a:t>Heating</a:t>
              </a:r>
            </a:p>
          </p:txBody>
        </p:sp>
        <p:sp>
          <p:nvSpPr>
            <p:cNvPr id="57380" name="TextBox 7"/>
            <p:cNvSpPr txBox="1">
              <a:spLocks noChangeArrowheads="1"/>
            </p:cNvSpPr>
            <p:nvPr/>
          </p:nvSpPr>
          <p:spPr bwMode="auto">
            <a:xfrm>
              <a:off x="5715000" y="1384757"/>
              <a:ext cx="1143000" cy="58477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600" dirty="0"/>
                <a:t>Electron Reduction</a:t>
              </a:r>
            </a:p>
          </p:txBody>
        </p:sp>
        <p:sp>
          <p:nvSpPr>
            <p:cNvPr id="57381" name="TextBox 9"/>
            <p:cNvSpPr txBox="1">
              <a:spLocks noChangeArrowheads="1"/>
            </p:cNvSpPr>
            <p:nvPr/>
          </p:nvSpPr>
          <p:spPr bwMode="auto">
            <a:xfrm>
              <a:off x="2286000" y="1384757"/>
              <a:ext cx="1295400" cy="58477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600" dirty="0"/>
                <a:t>Nonlinear Interactions</a:t>
              </a:r>
            </a:p>
          </p:txBody>
        </p:sp>
        <p:sp>
          <p:nvSpPr>
            <p:cNvPr id="57382" name="TextBox 10"/>
            <p:cNvSpPr txBox="1">
              <a:spLocks noChangeArrowheads="1"/>
            </p:cNvSpPr>
            <p:nvPr/>
          </p:nvSpPr>
          <p:spPr bwMode="auto">
            <a:xfrm>
              <a:off x="3886200" y="1384757"/>
              <a:ext cx="1524000" cy="58477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600" dirty="0"/>
                <a:t>Electron Enhancement</a:t>
              </a:r>
            </a:p>
          </p:txBody>
        </p:sp>
        <p:cxnSp>
          <p:nvCxnSpPr>
            <p:cNvPr id="4" name="Straight Arrow Connector 3"/>
            <p:cNvCxnSpPr>
              <a:stCxn id="57376" idx="2"/>
              <a:endCxn id="57379" idx="0"/>
            </p:cNvCxnSpPr>
            <p:nvPr/>
          </p:nvCxnSpPr>
          <p:spPr>
            <a:xfrm flipH="1">
              <a:off x="1219200" y="978932"/>
              <a:ext cx="952500" cy="523875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57376" idx="2"/>
              <a:endCxn id="57381" idx="0"/>
            </p:cNvCxnSpPr>
            <p:nvPr/>
          </p:nvCxnSpPr>
          <p:spPr>
            <a:xfrm>
              <a:off x="2171700" y="978932"/>
              <a:ext cx="762000" cy="406400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57377" idx="2"/>
              <a:endCxn id="57380" idx="0"/>
            </p:cNvCxnSpPr>
            <p:nvPr/>
          </p:nvCxnSpPr>
          <p:spPr>
            <a:xfrm>
              <a:off x="5257800" y="978932"/>
              <a:ext cx="1028700" cy="40640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57377" idx="2"/>
              <a:endCxn id="57382" idx="0"/>
            </p:cNvCxnSpPr>
            <p:nvPr/>
          </p:nvCxnSpPr>
          <p:spPr>
            <a:xfrm flipH="1">
              <a:off x="4648200" y="978932"/>
              <a:ext cx="609600" cy="40640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15" name="Straight Arrow Connector 16414"/>
            <p:cNvCxnSpPr>
              <a:stCxn id="57377" idx="2"/>
              <a:endCxn id="57381" idx="0"/>
            </p:cNvCxnSpPr>
            <p:nvPr/>
          </p:nvCxnSpPr>
          <p:spPr>
            <a:xfrm flipH="1">
              <a:off x="2933700" y="978932"/>
              <a:ext cx="2324100" cy="40640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388" name="TextBox 57"/>
            <p:cNvSpPr txBox="1">
              <a:spLocks noChangeArrowheads="1"/>
            </p:cNvSpPr>
            <p:nvPr/>
          </p:nvSpPr>
          <p:spPr bwMode="auto">
            <a:xfrm>
              <a:off x="7848600" y="1384757"/>
              <a:ext cx="9906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600" dirty="0"/>
                <a:t>Basic Process</a:t>
              </a:r>
            </a:p>
          </p:txBody>
        </p:sp>
      </p:grpSp>
      <p:grpSp>
        <p:nvGrpSpPr>
          <p:cNvPr id="57350" name="Group 60"/>
          <p:cNvGrpSpPr>
            <a:grpSpLocks/>
          </p:cNvGrpSpPr>
          <p:nvPr/>
        </p:nvGrpSpPr>
        <p:grpSpPr bwMode="auto">
          <a:xfrm>
            <a:off x="762000" y="609600"/>
            <a:ext cx="8077200" cy="369888"/>
            <a:chOff x="762000" y="609600"/>
            <a:chExt cx="8077200" cy="369332"/>
          </a:xfrm>
        </p:grpSpPr>
        <p:sp>
          <p:nvSpPr>
            <p:cNvPr id="57376" name="TextBox 1"/>
            <p:cNvSpPr txBox="1">
              <a:spLocks noChangeArrowheads="1"/>
            </p:cNvSpPr>
            <p:nvPr/>
          </p:nvSpPr>
          <p:spPr bwMode="auto">
            <a:xfrm>
              <a:off x="762000" y="609600"/>
              <a:ext cx="2819400" cy="369332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dirty="0"/>
                <a:t>High Power Radio Waves</a:t>
              </a:r>
            </a:p>
          </p:txBody>
        </p:sp>
        <p:sp>
          <p:nvSpPr>
            <p:cNvPr id="57377" name="TextBox 4"/>
            <p:cNvSpPr txBox="1">
              <a:spLocks noChangeArrowheads="1"/>
            </p:cNvSpPr>
            <p:nvPr/>
          </p:nvSpPr>
          <p:spPr bwMode="auto">
            <a:xfrm>
              <a:off x="4114800" y="609600"/>
              <a:ext cx="2286000" cy="369332"/>
            </a:xfrm>
            <a:prstGeom prst="rect">
              <a:avLst/>
            </a:prstGeom>
            <a:noFill/>
            <a:ln w="19050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dirty="0"/>
                <a:t>Chemical Releases</a:t>
              </a:r>
            </a:p>
          </p:txBody>
        </p:sp>
        <p:sp>
          <p:nvSpPr>
            <p:cNvPr id="57378" name="TextBox 81"/>
            <p:cNvSpPr txBox="1">
              <a:spLocks noChangeArrowheads="1"/>
            </p:cNvSpPr>
            <p:nvPr/>
          </p:nvSpPr>
          <p:spPr bwMode="auto">
            <a:xfrm>
              <a:off x="7848600" y="609600"/>
              <a:ext cx="990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600" dirty="0"/>
                <a:t>Source</a:t>
              </a:r>
            </a:p>
          </p:txBody>
        </p:sp>
      </p:grpSp>
      <p:grpSp>
        <p:nvGrpSpPr>
          <p:cNvPr id="63" name="Group 62"/>
          <p:cNvGrpSpPr>
            <a:grpSpLocks/>
          </p:cNvGrpSpPr>
          <p:nvPr/>
        </p:nvGrpSpPr>
        <p:grpSpPr bwMode="auto">
          <a:xfrm>
            <a:off x="1219200" y="1841500"/>
            <a:ext cx="7772400" cy="966788"/>
            <a:chOff x="1219200" y="1841957"/>
            <a:chExt cx="7772400" cy="965775"/>
          </a:xfrm>
        </p:grpSpPr>
        <p:cxnSp>
          <p:nvCxnSpPr>
            <p:cNvPr id="35" name="Straight Arrow Connector 34"/>
            <p:cNvCxnSpPr>
              <a:stCxn id="57379" idx="2"/>
              <a:endCxn id="57375" idx="0"/>
            </p:cNvCxnSpPr>
            <p:nvPr/>
          </p:nvCxnSpPr>
          <p:spPr>
            <a:xfrm>
              <a:off x="1219200" y="1841957"/>
              <a:ext cx="601663" cy="43293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>
              <a:stCxn id="57381" idx="2"/>
              <a:endCxn id="57375" idx="0"/>
            </p:cNvCxnSpPr>
            <p:nvPr/>
          </p:nvCxnSpPr>
          <p:spPr>
            <a:xfrm flipH="1">
              <a:off x="1820863" y="1968824"/>
              <a:ext cx="1112837" cy="30606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372" name="TextBox 87"/>
            <p:cNvSpPr txBox="1">
              <a:spLocks noChangeArrowheads="1"/>
            </p:cNvSpPr>
            <p:nvPr/>
          </p:nvSpPr>
          <p:spPr bwMode="auto">
            <a:xfrm>
              <a:off x="3429000" y="2274543"/>
              <a:ext cx="990600" cy="5232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dirty="0"/>
                <a:t>Energize Electrons</a:t>
              </a:r>
            </a:p>
          </p:txBody>
        </p:sp>
        <p:cxnSp>
          <p:nvCxnSpPr>
            <p:cNvPr id="89" name="Straight Arrow Connector 88"/>
            <p:cNvCxnSpPr>
              <a:stCxn id="57381" idx="2"/>
              <a:endCxn id="57372" idx="0"/>
            </p:cNvCxnSpPr>
            <p:nvPr/>
          </p:nvCxnSpPr>
          <p:spPr>
            <a:xfrm>
              <a:off x="2933700" y="1968824"/>
              <a:ext cx="990600" cy="30606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374" name="TextBox 58"/>
            <p:cNvSpPr txBox="1">
              <a:spLocks noChangeArrowheads="1"/>
            </p:cNvSpPr>
            <p:nvPr/>
          </p:nvSpPr>
          <p:spPr bwMode="auto">
            <a:xfrm>
              <a:off x="7620000" y="2222957"/>
              <a:ext cx="13716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600" dirty="0"/>
                <a:t>Intermediate Process</a:t>
              </a:r>
            </a:p>
          </p:txBody>
        </p:sp>
        <p:sp>
          <p:nvSpPr>
            <p:cNvPr id="57375" name="TextBox 64"/>
            <p:cNvSpPr txBox="1">
              <a:spLocks noChangeArrowheads="1"/>
            </p:cNvSpPr>
            <p:nvPr/>
          </p:nvSpPr>
          <p:spPr bwMode="auto">
            <a:xfrm>
              <a:off x="1295400" y="2274332"/>
              <a:ext cx="1050235" cy="5232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dirty="0"/>
                <a:t>Current Modulation</a:t>
              </a:r>
            </a:p>
          </p:txBody>
        </p:sp>
      </p:grpSp>
      <p:grpSp>
        <p:nvGrpSpPr>
          <p:cNvPr id="67" name="Group 66"/>
          <p:cNvGrpSpPr>
            <a:grpSpLocks/>
          </p:cNvGrpSpPr>
          <p:nvPr/>
        </p:nvGrpSpPr>
        <p:grpSpPr bwMode="auto">
          <a:xfrm>
            <a:off x="914400" y="3711575"/>
            <a:ext cx="7924800" cy="1277938"/>
            <a:chOff x="914400" y="3712163"/>
            <a:chExt cx="7924800" cy="1277568"/>
          </a:xfrm>
        </p:grpSpPr>
        <p:sp>
          <p:nvSpPr>
            <p:cNvPr id="57353" name="TextBox 112"/>
            <p:cNvSpPr txBox="1">
              <a:spLocks noChangeArrowheads="1"/>
            </p:cNvSpPr>
            <p:nvPr/>
          </p:nvSpPr>
          <p:spPr bwMode="auto">
            <a:xfrm>
              <a:off x="6248400" y="4331943"/>
              <a:ext cx="1447800" cy="646331"/>
            </a:xfrm>
            <a:prstGeom prst="rect">
              <a:avLst/>
            </a:prstGeom>
            <a:noFill/>
            <a:ln w="19050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dirty="0"/>
                <a:t>Change Conductivity</a:t>
              </a:r>
            </a:p>
          </p:txBody>
        </p:sp>
        <p:cxnSp>
          <p:nvCxnSpPr>
            <p:cNvPr id="114" name="Straight Arrow Connector 113"/>
            <p:cNvCxnSpPr>
              <a:stCxn id="57400" idx="2"/>
              <a:endCxn id="57353" idx="0"/>
            </p:cNvCxnSpPr>
            <p:nvPr/>
          </p:nvCxnSpPr>
          <p:spPr>
            <a:xfrm>
              <a:off x="4648200" y="3712163"/>
              <a:ext cx="2324100" cy="620533"/>
            </a:xfrm>
            <a:prstGeom prst="straightConnector1">
              <a:avLst/>
            </a:prstGeom>
            <a:ln w="19050">
              <a:solidFill>
                <a:srgbClr val="99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355" name="TextBox 116"/>
            <p:cNvSpPr txBox="1">
              <a:spLocks noChangeArrowheads="1"/>
            </p:cNvSpPr>
            <p:nvPr/>
          </p:nvSpPr>
          <p:spPr bwMode="auto">
            <a:xfrm>
              <a:off x="4572000" y="4342123"/>
              <a:ext cx="1447800" cy="646331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dirty="0"/>
                <a:t>Change EM Propagation</a:t>
              </a:r>
            </a:p>
          </p:txBody>
        </p:sp>
        <p:cxnSp>
          <p:nvCxnSpPr>
            <p:cNvPr id="71" name="Straight Arrow Connector 70"/>
            <p:cNvCxnSpPr>
              <a:stCxn id="57394" idx="2"/>
              <a:endCxn id="57355" idx="0"/>
            </p:cNvCxnSpPr>
            <p:nvPr/>
          </p:nvCxnSpPr>
          <p:spPr>
            <a:xfrm>
              <a:off x="914400" y="3712163"/>
              <a:ext cx="4381500" cy="63005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/>
            <p:cNvCxnSpPr>
              <a:stCxn id="57392" idx="2"/>
              <a:endCxn id="57355" idx="0"/>
            </p:cNvCxnSpPr>
            <p:nvPr/>
          </p:nvCxnSpPr>
          <p:spPr>
            <a:xfrm>
              <a:off x="2209800" y="3712163"/>
              <a:ext cx="3086100" cy="63005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>
              <a:stCxn id="57400" idx="2"/>
              <a:endCxn id="57355" idx="0"/>
            </p:cNvCxnSpPr>
            <p:nvPr/>
          </p:nvCxnSpPr>
          <p:spPr>
            <a:xfrm>
              <a:off x="4648200" y="3712163"/>
              <a:ext cx="647700" cy="63005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/>
            <p:cNvCxnSpPr>
              <a:stCxn id="57398" idx="2"/>
              <a:endCxn id="57355" idx="0"/>
            </p:cNvCxnSpPr>
            <p:nvPr/>
          </p:nvCxnSpPr>
          <p:spPr>
            <a:xfrm flipH="1">
              <a:off x="5295900" y="3721685"/>
              <a:ext cx="1676400" cy="62053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360" name="TextBox 162"/>
            <p:cNvSpPr txBox="1">
              <a:spLocks noChangeArrowheads="1"/>
            </p:cNvSpPr>
            <p:nvPr/>
          </p:nvSpPr>
          <p:spPr bwMode="auto">
            <a:xfrm>
              <a:off x="2590800" y="4343400"/>
              <a:ext cx="1752600" cy="646331"/>
            </a:xfrm>
            <a:prstGeom prst="rect">
              <a:avLst/>
            </a:prstGeom>
            <a:noFill/>
            <a:ln w="19050">
              <a:solidFill>
                <a:srgbClr val="FF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dirty="0"/>
                <a:t>Radiation Belt Remediation</a:t>
              </a:r>
            </a:p>
          </p:txBody>
        </p:sp>
        <p:cxnSp>
          <p:nvCxnSpPr>
            <p:cNvPr id="164" name="Straight Arrow Connector 163"/>
            <p:cNvCxnSpPr>
              <a:stCxn id="57396" idx="2"/>
              <a:endCxn id="57360" idx="0"/>
            </p:cNvCxnSpPr>
            <p:nvPr/>
          </p:nvCxnSpPr>
          <p:spPr>
            <a:xfrm>
              <a:off x="3467100" y="3712163"/>
              <a:ext cx="0" cy="631642"/>
            </a:xfrm>
            <a:prstGeom prst="straightConnector1">
              <a:avLst/>
            </a:prstGeom>
            <a:ln w="19050">
              <a:solidFill>
                <a:srgbClr val="FF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Arrow Connector 172"/>
            <p:cNvCxnSpPr>
              <a:stCxn id="57396" idx="2"/>
              <a:endCxn id="57355" idx="0"/>
            </p:cNvCxnSpPr>
            <p:nvPr/>
          </p:nvCxnSpPr>
          <p:spPr>
            <a:xfrm>
              <a:off x="3467100" y="3712163"/>
              <a:ext cx="1828800" cy="63005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363" name="TextBox 75"/>
            <p:cNvSpPr txBox="1">
              <a:spLocks noChangeArrowheads="1"/>
            </p:cNvSpPr>
            <p:nvPr/>
          </p:nvSpPr>
          <p:spPr bwMode="auto">
            <a:xfrm>
              <a:off x="1143000" y="4331732"/>
              <a:ext cx="1219200" cy="646331"/>
            </a:xfrm>
            <a:prstGeom prst="rect">
              <a:avLst/>
            </a:prstGeom>
            <a:noFill/>
            <a:ln w="19050">
              <a:solidFill>
                <a:srgbClr val="66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dirty="0"/>
                <a:t>Plasma Detection</a:t>
              </a:r>
            </a:p>
          </p:txBody>
        </p:sp>
        <p:cxnSp>
          <p:nvCxnSpPr>
            <p:cNvPr id="77" name="Straight Arrow Connector 76"/>
            <p:cNvCxnSpPr>
              <a:stCxn id="57396" idx="2"/>
              <a:endCxn id="57363" idx="0"/>
            </p:cNvCxnSpPr>
            <p:nvPr/>
          </p:nvCxnSpPr>
          <p:spPr>
            <a:xfrm flipH="1">
              <a:off x="1752600" y="3712163"/>
              <a:ext cx="1714500" cy="618946"/>
            </a:xfrm>
            <a:prstGeom prst="straightConnector1">
              <a:avLst/>
            </a:prstGeom>
            <a:ln w="19050">
              <a:solidFill>
                <a:srgbClr val="6600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365" name="TextBox 79"/>
            <p:cNvSpPr txBox="1">
              <a:spLocks noChangeArrowheads="1"/>
            </p:cNvSpPr>
            <p:nvPr/>
          </p:nvSpPr>
          <p:spPr bwMode="auto">
            <a:xfrm>
              <a:off x="7848600" y="4483921"/>
              <a:ext cx="990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600" dirty="0"/>
                <a:t>Utility</a:t>
              </a:r>
            </a:p>
          </p:txBody>
        </p:sp>
        <p:cxnSp>
          <p:nvCxnSpPr>
            <p:cNvPr id="85" name="Straight Arrow Connector 84"/>
            <p:cNvCxnSpPr>
              <a:stCxn id="57392" idx="2"/>
              <a:endCxn id="57363" idx="0"/>
            </p:cNvCxnSpPr>
            <p:nvPr/>
          </p:nvCxnSpPr>
          <p:spPr>
            <a:xfrm flipH="1">
              <a:off x="1752600" y="3712163"/>
              <a:ext cx="457200" cy="618946"/>
            </a:xfrm>
            <a:prstGeom prst="straightConnector1">
              <a:avLst/>
            </a:prstGeom>
            <a:ln w="19050">
              <a:solidFill>
                <a:srgbClr val="6600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>
              <a:stCxn id="57400" idx="2"/>
              <a:endCxn id="57363" idx="0"/>
            </p:cNvCxnSpPr>
            <p:nvPr/>
          </p:nvCxnSpPr>
          <p:spPr>
            <a:xfrm flipH="1">
              <a:off x="1752600" y="3712163"/>
              <a:ext cx="2895600" cy="618946"/>
            </a:xfrm>
            <a:prstGeom prst="straightConnector1">
              <a:avLst/>
            </a:prstGeom>
            <a:ln w="19050">
              <a:solidFill>
                <a:srgbClr val="6600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>
              <a:stCxn id="57398" idx="2"/>
              <a:endCxn id="57353" idx="0"/>
            </p:cNvCxnSpPr>
            <p:nvPr/>
          </p:nvCxnSpPr>
          <p:spPr>
            <a:xfrm>
              <a:off x="6972300" y="3721685"/>
              <a:ext cx="0" cy="611011"/>
            </a:xfrm>
            <a:prstGeom prst="straightConnector1">
              <a:avLst/>
            </a:prstGeom>
            <a:ln w="19050">
              <a:solidFill>
                <a:srgbClr val="99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>
              <a:stCxn id="57390" idx="2"/>
              <a:endCxn id="57363" idx="0"/>
            </p:cNvCxnSpPr>
            <p:nvPr/>
          </p:nvCxnSpPr>
          <p:spPr>
            <a:xfrm flipH="1">
              <a:off x="1752600" y="3721685"/>
              <a:ext cx="4114800" cy="609424"/>
            </a:xfrm>
            <a:prstGeom prst="straightConnector1">
              <a:avLst/>
            </a:prstGeom>
            <a:ln w="19050">
              <a:solidFill>
                <a:srgbClr val="6600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30" y="975360"/>
            <a:ext cx="8206740" cy="557784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600" dirty="0" smtClean="0"/>
              <a:t>Barium Release in Sunlight as a Surrogate for a Nuclear Detonation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0535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accent2"/>
                </a:solidFill>
              </a:rPr>
              <a:t>Chemicals Used in High Altitude Release Experiments</a:t>
            </a:r>
          </a:p>
        </p:txBody>
      </p:sp>
      <p:graphicFrame>
        <p:nvGraphicFramePr>
          <p:cNvPr id="80899" name="Group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382000" cy="4864101"/>
        </p:xfrm>
        <a:graphic>
          <a:graphicData uri="http://schemas.openxmlformats.org/drawingml/2006/table">
            <a:tbl>
              <a:tblPr/>
              <a:tblGrid>
                <a:gridCol w="1697038"/>
                <a:gridCol w="1517650"/>
                <a:gridCol w="1738312"/>
                <a:gridCol w="1477963"/>
                <a:gridCol w="1951037"/>
              </a:tblGrid>
              <a:tr h="54142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Purpose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Materials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Optical Emissions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Fastest Rate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Reaction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699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Plasma Clouds: Photo-ionization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Li, Na, Sr, Cs, Ba, Eu, U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553.5 nm (Ba)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455.4 nm (Ba</a:t>
                      </a:r>
                      <a:r>
                        <a:rPr kumimoji="0" lang="en-US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0.05 s</a:t>
                      </a:r>
                      <a:r>
                        <a:rPr kumimoji="0" lang="en-US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-1 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(Ba)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0.005 s</a:t>
                      </a:r>
                      <a:r>
                        <a:rPr kumimoji="0" lang="en-US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-1 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(Eu)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0.00029 s</a:t>
                      </a:r>
                      <a:r>
                        <a:rPr kumimoji="0" lang="en-US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-1 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(Li)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Ba + h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n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Mathematica1" pitchFamily="2" charset="2"/>
                        </a:rPr>
                        <a:t>→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Mathematica1" pitchFamily="2" charset="2"/>
                        </a:rPr>
                        <a:t> Ba</a:t>
                      </a:r>
                      <a:r>
                        <a:rPr kumimoji="0" lang="en-US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Mathematica1" pitchFamily="2" charset="2"/>
                        </a:rPr>
                        <a:t>+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Mathematica1" pitchFamily="2" charset="2"/>
                        </a:rPr>
                        <a:t> + e</a:t>
                      </a:r>
                      <a:r>
                        <a:rPr kumimoji="0" lang="en-US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Mathematica1" pitchFamily="2" charset="2"/>
                        </a:rPr>
                        <a:t>-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69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Plasma Clouds: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Associative Ionization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Sm, La, Nd, Ti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Molecular Bands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of SmO (656 to 570 nm)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3.7 x 10</a:t>
                      </a:r>
                      <a:r>
                        <a:rPr kumimoji="0" lang="en-US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-10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(Sm)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~ 10</a:t>
                      </a:r>
                      <a:r>
                        <a:rPr kumimoji="0" lang="en-US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-8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(Sm)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Sm + O 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Mathematica1" pitchFamily="2" charset="2"/>
                        </a:rPr>
                        <a:t>→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Mathematica1" pitchFamily="2" charset="2"/>
                        </a:rPr>
                        <a:t> SmO</a:t>
                      </a:r>
                      <a:r>
                        <a:rPr kumimoji="0" lang="en-US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Mathematica1" pitchFamily="2" charset="2"/>
                        </a:rPr>
                        <a:t>+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Mathematica1" pitchFamily="2" charset="2"/>
                        </a:rPr>
                        <a:t> + e</a:t>
                      </a:r>
                      <a:r>
                        <a:rPr kumimoji="0" lang="en-US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Mathematica1" pitchFamily="2" charset="2"/>
                        </a:rPr>
                        <a:t>-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+ 0.22 eV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Mathematica1" pitchFamily="2" charset="2"/>
                        </a:rPr>
                        <a:t>SmO</a:t>
                      </a:r>
                      <a:r>
                        <a:rPr kumimoji="0" lang="en-US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Mathematica1" pitchFamily="2" charset="2"/>
                        </a:rPr>
                        <a:t>+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Mathematica1" pitchFamily="2" charset="2"/>
                        </a:rPr>
                        <a:t> + e</a:t>
                      </a:r>
                      <a:r>
                        <a:rPr kumimoji="0" lang="en-US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Mathematica1" pitchFamily="2" charset="2"/>
                        </a:rPr>
                        <a:t>-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Mathematica1" pitchFamily="2" charset="2"/>
                        </a:rPr>
                        <a:t>→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Sm + O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503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Plasma Holes: Electron Attachment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SF</a:t>
                      </a:r>
                      <a:r>
                        <a:rPr kumimoji="0" lang="en-US" alt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 CF</a:t>
                      </a:r>
                      <a:r>
                        <a:rPr kumimoji="0" lang="en-US" alt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Br, Ni(CO)</a:t>
                      </a:r>
                      <a:r>
                        <a:rPr kumimoji="0" lang="en-US" alt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777.4 nm (SF</a:t>
                      </a:r>
                      <a:r>
                        <a:rPr kumimoji="0" lang="en-US" alt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2.2 10</a:t>
                      </a:r>
                      <a:r>
                        <a:rPr kumimoji="0" lang="en-US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-7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cm</a:t>
                      </a:r>
                      <a:r>
                        <a:rPr kumimoji="0" lang="en-US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/s (SF</a:t>
                      </a:r>
                      <a:r>
                        <a:rPr kumimoji="0" lang="en-US" alt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SF</a:t>
                      </a:r>
                      <a:r>
                        <a:rPr kumimoji="0" lang="en-US" alt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+ e- 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Mathematica1" pitchFamily="2" charset="2"/>
                        </a:rPr>
                        <a:t>→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Mathematica1" pitchFamily="2" charset="2"/>
                        </a:rPr>
                        <a:t> SF</a:t>
                      </a:r>
                      <a:r>
                        <a:rPr kumimoji="0" lang="en-US" alt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Mathematica1" pitchFamily="2" charset="2"/>
                        </a:rPr>
                        <a:t>5</a:t>
                      </a:r>
                      <a:r>
                        <a:rPr kumimoji="0" lang="en-US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Mathematica1" pitchFamily="2" charset="2"/>
                        </a:rPr>
                        <a:t>-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Mathematica1" pitchFamily="2" charset="2"/>
                        </a:rPr>
                        <a:t> + F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Mathematica1" pitchFamily="2" charset="2"/>
                        </a:rPr>
                        <a:t>- 0.25 eV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Mathematica1" pitchFamily="2" charset="2"/>
                        </a:rPr>
                        <a:t>SF</a:t>
                      </a:r>
                      <a:r>
                        <a:rPr kumimoji="0" lang="en-US" alt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Mathematica1" pitchFamily="2" charset="2"/>
                        </a:rPr>
                        <a:t>5</a:t>
                      </a:r>
                      <a:r>
                        <a:rPr kumimoji="0" lang="en-US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Mathematica1" pitchFamily="2" charset="2"/>
                        </a:rPr>
                        <a:t>-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Mathematica1" pitchFamily="2" charset="2"/>
                        </a:rPr>
                        <a:t> + O</a:t>
                      </a:r>
                      <a:r>
                        <a:rPr kumimoji="0" lang="en-US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Mathematica1" pitchFamily="2" charset="2"/>
                        </a:rPr>
                        <a:t>+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Mathematica1" pitchFamily="2" charset="2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Mathematica1" pitchFamily="2" charset="2"/>
                        </a:rPr>
                        <a:t>→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Mathematica1" pitchFamily="2" charset="2"/>
                        </a:rPr>
                        <a:t> SF</a:t>
                      </a:r>
                      <a:r>
                        <a:rPr kumimoji="0" lang="en-US" alt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Mathematica1" pitchFamily="2" charset="2"/>
                        </a:rPr>
                        <a:t>5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Mathematica1" pitchFamily="2" charset="2"/>
                        </a:rPr>
                        <a:t> + O* + 9.91 eV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86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Plasma Holes: Ion-Molecule Charge Exchange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  <a:r>
                        <a:rPr kumimoji="0" lang="en-US" alt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, H</a:t>
                      </a:r>
                      <a:r>
                        <a:rPr kumimoji="0" lang="en-US" alt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0, CO</a:t>
                      </a:r>
                      <a:r>
                        <a:rPr kumimoji="0" lang="en-US" alt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630 nm (CO</a:t>
                      </a:r>
                      <a:r>
                        <a:rPr kumimoji="0" lang="en-US" alt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3.2 10</a:t>
                      </a:r>
                      <a:r>
                        <a:rPr kumimoji="0" lang="en-US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-9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 cm</a:t>
                      </a:r>
                      <a:r>
                        <a:rPr kumimoji="0" lang="en-US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-3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 (H</a:t>
                      </a:r>
                      <a:r>
                        <a:rPr kumimoji="0" lang="en-US" alt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0)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  <a:r>
                        <a:rPr kumimoji="0" lang="en-US" alt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O + O</a:t>
                      </a:r>
                      <a:r>
                        <a:rPr kumimoji="0" lang="en-US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+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Mathematica1" pitchFamily="2" charset="2"/>
                        </a:rPr>
                        <a:t>→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Mathematica1" pitchFamily="2" charset="2"/>
                        </a:rPr>
                        <a:t> H</a:t>
                      </a:r>
                      <a:r>
                        <a:rPr kumimoji="0" lang="en-US" alt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Mathematica1" pitchFamily="2" charset="2"/>
                        </a:rPr>
                        <a:t>2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Mathematica1" pitchFamily="2" charset="2"/>
                        </a:rPr>
                        <a:t>O</a:t>
                      </a:r>
                      <a:r>
                        <a:rPr kumimoji="0" lang="en-US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Mathematica1" pitchFamily="2" charset="2"/>
                        </a:rPr>
                        <a:t>+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Mathematica1" pitchFamily="2" charset="2"/>
                        </a:rPr>
                        <a:t> + 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Mathematica1" pitchFamily="2" charset="2"/>
                        </a:rPr>
                        <a:t>H</a:t>
                      </a:r>
                      <a:r>
                        <a:rPr kumimoji="0" lang="en-US" alt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Mathematica1" pitchFamily="2" charset="2"/>
                        </a:rPr>
                        <a:t>2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Mathematica1" pitchFamily="2" charset="2"/>
                        </a:rPr>
                        <a:t>O</a:t>
                      </a:r>
                      <a:r>
                        <a:rPr kumimoji="0" lang="en-US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Mathematica1" pitchFamily="2" charset="2"/>
                        </a:rPr>
                        <a:t>+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Mathematica1" pitchFamily="2" charset="2"/>
                        </a:rPr>
                        <a:t> + e</a:t>
                      </a:r>
                      <a:r>
                        <a:rPr kumimoji="0" lang="en-US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Mathematica1" pitchFamily="2" charset="2"/>
                        </a:rPr>
                        <a:t>-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Mathematica1" pitchFamily="2" charset="2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Mathematica1" pitchFamily="2" charset="2"/>
                        </a:rPr>
                        <a:t>→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Mathematica1" pitchFamily="2" charset="2"/>
                        </a:rPr>
                        <a:t> OH* + H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503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Neutral Wind Tracer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Al, NO, Na, Al(CH</a:t>
                      </a:r>
                      <a:r>
                        <a:rPr kumimoji="0" lang="en-US" alt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  <a:r>
                        <a:rPr kumimoji="0" lang="en-US" alt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 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 Fe(CO)</a:t>
                      </a:r>
                      <a:r>
                        <a:rPr kumimoji="0" lang="en-US" alt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 Ni(CO)</a:t>
                      </a:r>
                      <a:r>
                        <a:rPr kumimoji="0" lang="en-US" alt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Molecular Bands of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AlO (484, 508, 465, 534 nm)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--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Al(CH</a:t>
                      </a:r>
                      <a:r>
                        <a:rPr kumimoji="0" lang="en-US" alt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  <a:r>
                        <a:rPr kumimoji="0" lang="en-US" alt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 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 O 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Mathematica1" pitchFamily="2" charset="2"/>
                        </a:rPr>
                        <a:t>→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Mathematica1" pitchFamily="2" charset="2"/>
                        </a:rPr>
                        <a:t> AlO* + ...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429000" y="6581001"/>
            <a:ext cx="21336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/>
              <a:t>unclassified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471613" y="552450"/>
            <a:ext cx="6400800" cy="34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1600" b="1" dirty="0" smtClean="0">
                <a:solidFill>
                  <a:schemeClr val="bg1"/>
                </a:solidFill>
              </a:rPr>
              <a:t>Motivation -- Dome of Light Observations</a:t>
            </a:r>
            <a:r>
              <a:rPr lang="en-US" altLang="en-US" sz="1600" b="1" dirty="0" smtClean="0">
                <a:solidFill>
                  <a:schemeClr val="accent2"/>
                </a:solidFill>
              </a:rPr>
              <a:t/>
            </a:r>
            <a:br>
              <a:rPr lang="en-US" altLang="en-US" sz="1600" b="1" dirty="0" smtClean="0">
                <a:solidFill>
                  <a:schemeClr val="accent2"/>
                </a:solidFill>
              </a:rPr>
            </a:br>
            <a:r>
              <a:rPr lang="en-US" altLang="en-US" sz="1600" b="1" dirty="0" smtClean="0">
                <a:solidFill>
                  <a:schemeClr val="accent2"/>
                </a:solidFill>
              </a:rPr>
              <a:t/>
            </a:r>
            <a:br>
              <a:rPr lang="en-US" altLang="en-US" sz="1600" b="1" dirty="0" smtClean="0">
                <a:solidFill>
                  <a:schemeClr val="accent2"/>
                </a:solidFill>
              </a:rPr>
            </a:br>
            <a:endParaRPr lang="en-US" altLang="en-US" sz="1600" b="1" dirty="0" smtClean="0">
              <a:solidFill>
                <a:schemeClr val="accent2"/>
              </a:solidFill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304800" y="1600200"/>
            <a:ext cx="4038600" cy="4495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1400" dirty="0" smtClean="0"/>
              <a:t>1987 - US and the Soviet Union signed the Intermediate-Range Nuclear Forces Treaty</a:t>
            </a:r>
          </a:p>
          <a:p>
            <a:pPr eaLnBrk="1" hangingPunct="1"/>
            <a:r>
              <a:rPr lang="en-US" altLang="en-US" sz="1400" dirty="0" smtClean="0"/>
              <a:t>1988 - Iridescent spheres </a:t>
            </a:r>
          </a:p>
          <a:p>
            <a:pPr lvl="1" eaLnBrk="1" hangingPunct="1"/>
            <a:r>
              <a:rPr lang="en-US" altLang="en-US" sz="1200" dirty="0" smtClean="0"/>
              <a:t>Appeared above the atmosphere off Scandinavia and northern China </a:t>
            </a:r>
          </a:p>
          <a:p>
            <a:pPr lvl="1" eaLnBrk="1" hangingPunct="1"/>
            <a:r>
              <a:rPr lang="en-US" altLang="en-US" sz="1200" dirty="0" smtClean="0"/>
              <a:t>Domes expanded at around 3 km/s</a:t>
            </a:r>
          </a:p>
          <a:p>
            <a:pPr lvl="1" eaLnBrk="1" hangingPunct="1"/>
            <a:r>
              <a:rPr lang="en-US" altLang="en-US" sz="1200" dirty="0" smtClean="0"/>
              <a:t>Centers remaining quite transparent. </a:t>
            </a:r>
          </a:p>
          <a:p>
            <a:pPr eaLnBrk="1" hangingPunct="1"/>
            <a:r>
              <a:rPr lang="en-US" altLang="en-US" sz="1400" dirty="0" smtClean="0"/>
              <a:t>Mid 1991 - Stopped appearing</a:t>
            </a:r>
          </a:p>
          <a:p>
            <a:pPr eaLnBrk="1" hangingPunct="1"/>
            <a:r>
              <a:rPr lang="en-US" altLang="en-US" sz="1400" dirty="0" smtClean="0"/>
              <a:t>June 1991 - All missiles with ranges of 1000–5600 km eliminated</a:t>
            </a:r>
          </a:p>
          <a:p>
            <a:pPr eaLnBrk="1" hangingPunct="1"/>
            <a:r>
              <a:rPr lang="en-US" altLang="en-US" sz="1400" dirty="0" smtClean="0"/>
              <a:t>Could the light domes have been related to testing a defense system against incoming missiles? </a:t>
            </a:r>
          </a:p>
          <a:p>
            <a:pPr eaLnBrk="1" hangingPunct="1"/>
            <a:r>
              <a:rPr lang="en-US" altLang="en-US" sz="1400" dirty="0" smtClean="0"/>
              <a:t>Could they result from self-destruct mechanisms on the missiles? </a:t>
            </a:r>
          </a:p>
          <a:p>
            <a:pPr eaLnBrk="1" hangingPunct="1"/>
            <a:r>
              <a:rPr lang="en-US" altLang="en-US" sz="1400" dirty="0" smtClean="0">
                <a:solidFill>
                  <a:srgbClr val="008000"/>
                </a:solidFill>
              </a:rPr>
              <a:t>To this day the origins of the domes of light are classified in Russia.</a:t>
            </a:r>
            <a:r>
              <a:rPr lang="en-US" altLang="en-US" sz="1400" dirty="0" smtClean="0"/>
              <a:t> </a:t>
            </a:r>
          </a:p>
          <a:p>
            <a:pPr eaLnBrk="1" hangingPunct="1"/>
            <a:r>
              <a:rPr lang="en-US" altLang="en-US" sz="1400" dirty="0" smtClean="0"/>
              <a:t>The dome phenomena happened</a:t>
            </a:r>
          </a:p>
          <a:p>
            <a:pPr eaLnBrk="1" hangingPunct="1"/>
            <a:r>
              <a:rPr lang="en-US" altLang="en-US" sz="1400" dirty="0" smtClean="0"/>
              <a:t>No one in the West really knows why.</a:t>
            </a:r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313" y="1331913"/>
            <a:ext cx="4267200" cy="296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Rectangle 5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4572000" y="3905250"/>
            <a:ext cx="4191000" cy="24384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233363" indent="-233363" defTabSz="914400" eaLnBrk="1" hangingPunct="1">
              <a:buFont typeface="Arial" panose="020B0604020202020204" pitchFamily="34" charset="0"/>
              <a:buNone/>
            </a:pPr>
            <a:r>
              <a:rPr lang="en-US" altLang="en-US" sz="2000" dirty="0" smtClean="0">
                <a:solidFill>
                  <a:schemeClr val="bg1"/>
                </a:solidFill>
              </a:rPr>
              <a:t>Chinese Image of DOL (1989)</a:t>
            </a:r>
          </a:p>
          <a:p>
            <a:pPr marL="347663" lvl="1" indent="0" defTabSz="914400" eaLnBrk="1" hangingPunct="1">
              <a:buFont typeface="Arial" panose="020B0604020202020204" pitchFamily="34" charset="0"/>
              <a:buNone/>
            </a:pPr>
            <a:r>
              <a:rPr lang="en-US" altLang="en-US" sz="1800" dirty="0" smtClean="0"/>
              <a:t>Source: Thomas C. Reed, Physics Today, p 47, September, 2008</a:t>
            </a:r>
          </a:p>
          <a:p>
            <a:pPr marL="571500" lvl="2" indent="0" defTabSz="914400" eaLnBrk="1" hangingPunct="1">
              <a:buFont typeface="Arial" panose="020B0604020202020204" pitchFamily="34" charset="0"/>
              <a:buNone/>
            </a:pPr>
            <a:r>
              <a:rPr lang="en-US" altLang="en-US" sz="1600" dirty="0" smtClean="0"/>
              <a:t>(Acquired from </a:t>
            </a:r>
            <a:r>
              <a:rPr lang="en-US" altLang="en-US" sz="1600" b="1" dirty="0" smtClean="0"/>
              <a:t>Shanghai Institute of Nuclear Research</a:t>
            </a:r>
            <a:r>
              <a:rPr lang="en-US" altLang="en-US" sz="1600" dirty="0" smtClean="0"/>
              <a:t> (SINR),  4 April 1990 by Danny Stillman, Director of the Technical Intelligence Division, </a:t>
            </a:r>
            <a:r>
              <a:rPr lang="en-US" altLang="en-US" sz="1600" b="1" dirty="0" smtClean="0"/>
              <a:t>Los Alamos National Laboratory)</a:t>
            </a:r>
            <a:r>
              <a:rPr lang="en-US" altLang="en-US" sz="1600" dirty="0" smtClean="0"/>
              <a:t> </a:t>
            </a:r>
          </a:p>
        </p:txBody>
      </p:sp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3721100" y="258763"/>
            <a:ext cx="17795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CARE II (NRL-0502)</a:t>
            </a:r>
          </a:p>
        </p:txBody>
      </p:sp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2800350" y="908050"/>
            <a:ext cx="3600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C0504D"/>
                </a:solidFill>
                <a:cs typeface="Arial" panose="020B0604020202020204" pitchFamily="34" charset="0"/>
              </a:rPr>
              <a:t>Physics Today September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8"/>
          <p:cNvSpPr txBox="1">
            <a:spLocks noChangeArrowheads="1"/>
          </p:cNvSpPr>
          <p:nvPr/>
        </p:nvSpPr>
        <p:spPr bwMode="auto">
          <a:xfrm>
            <a:off x="-1588" y="557213"/>
            <a:ext cx="9144001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 b="1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CARE II Observations</a:t>
            </a:r>
          </a:p>
        </p:txBody>
      </p:sp>
      <p:sp>
        <p:nvSpPr>
          <p:cNvPr id="66563" name="Text Box 8"/>
          <p:cNvSpPr txBox="1">
            <a:spLocks noChangeArrowheads="1"/>
          </p:cNvSpPr>
          <p:nvPr/>
        </p:nvSpPr>
        <p:spPr bwMode="auto">
          <a:xfrm>
            <a:off x="3175" y="249238"/>
            <a:ext cx="9144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 b="1" dirty="0">
                <a:solidFill>
                  <a:srgbClr val="00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CARE II (</a:t>
            </a:r>
            <a:r>
              <a:rPr lang="en-US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NRL-0502</a:t>
            </a:r>
            <a:r>
              <a:rPr lang="en-US" altLang="en-US" sz="1600" b="1" dirty="0">
                <a:solidFill>
                  <a:srgbClr val="00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6564" name="Rectangle 2"/>
          <p:cNvSpPr txBox="1">
            <a:spLocks noChangeArrowheads="1"/>
          </p:cNvSpPr>
          <p:nvPr/>
        </p:nvSpPr>
        <p:spPr bwMode="auto">
          <a:xfrm>
            <a:off x="1325563" y="803275"/>
            <a:ext cx="64008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solidFill>
                  <a:srgbClr val="C0504D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(Launch 19:06 GMT, 16 September 2015)</a:t>
            </a:r>
          </a:p>
        </p:txBody>
      </p:sp>
      <p:sp>
        <p:nvSpPr>
          <p:cNvPr id="66565" name="Rectangle 5"/>
          <p:cNvSpPr txBox="1">
            <a:spLocks noChangeArrowheads="1"/>
          </p:cNvSpPr>
          <p:nvPr/>
        </p:nvSpPr>
        <p:spPr bwMode="auto">
          <a:xfrm>
            <a:off x="3886200" y="3662363"/>
            <a:ext cx="2971800" cy="2590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233363" indent="-2333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CARE II Diagnostics 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	Rocket Instruments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	Aircraft Instruments	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	Ground Instruments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International Collaborators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	Universities, Laboratories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	(MOD England, IAP Germany, UIT Norway, SGO/FMI Finland, IRF Sweden)</a:t>
            </a:r>
          </a:p>
        </p:txBody>
      </p:sp>
      <p:pic>
        <p:nvPicPr>
          <p:cNvPr id="6656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08388"/>
            <a:ext cx="3657600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3509963"/>
            <a:ext cx="13335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1116013"/>
            <a:ext cx="6937375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9" name="TextBox 2"/>
          <p:cNvSpPr txBox="1">
            <a:spLocks noChangeArrowheads="1"/>
          </p:cNvSpPr>
          <p:nvPr/>
        </p:nvSpPr>
        <p:spPr bwMode="auto">
          <a:xfrm>
            <a:off x="8313738" y="4608513"/>
            <a:ext cx="8556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Launch</a:t>
            </a:r>
          </a:p>
        </p:txBody>
      </p:sp>
      <p:sp>
        <p:nvSpPr>
          <p:cNvPr id="66570" name="TextBox 3"/>
          <p:cNvSpPr txBox="1">
            <a:spLocks noChangeArrowheads="1"/>
          </p:cNvSpPr>
          <p:nvPr/>
        </p:nvSpPr>
        <p:spPr bwMode="auto">
          <a:xfrm>
            <a:off x="3268663" y="3063875"/>
            <a:ext cx="2613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558ED5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Aircraft Images of Release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0316" y="3276600"/>
            <a:ext cx="3423684" cy="3505200"/>
          </a:xfrm>
          <a:prstGeom prst="rect">
            <a:avLst/>
          </a:prstGeom>
        </p:spPr>
      </p:pic>
      <p:sp>
        <p:nvSpPr>
          <p:cNvPr id="67586" name="Title 1"/>
          <p:cNvSpPr>
            <a:spLocks noGrp="1"/>
          </p:cNvSpPr>
          <p:nvPr>
            <p:ph type="title"/>
          </p:nvPr>
        </p:nvSpPr>
        <p:spPr bwMode="auto">
          <a:xfrm>
            <a:off x="4800600" y="1371600"/>
            <a:ext cx="2379663" cy="819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ts val="2400"/>
              </a:lnSpc>
            </a:pPr>
            <a:r>
              <a:rPr lang="en-US" altLang="en-US" sz="2400" dirty="0" smtClean="0">
                <a:solidFill>
                  <a:srgbClr val="0000CC"/>
                </a:solidFill>
              </a:rPr>
              <a:t>Electric Fields in </a:t>
            </a:r>
            <a:br>
              <a:rPr lang="en-US" altLang="en-US" sz="2400" dirty="0" smtClean="0">
                <a:solidFill>
                  <a:srgbClr val="0000CC"/>
                </a:solidFill>
              </a:rPr>
            </a:br>
            <a:r>
              <a:rPr lang="en-US" altLang="en-US" sz="2400" dirty="0" smtClean="0">
                <a:solidFill>
                  <a:srgbClr val="0000CC"/>
                </a:solidFill>
              </a:rPr>
              <a:t>Dust Release</a:t>
            </a: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2151063" y="554038"/>
            <a:ext cx="48593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E-Field DATA RESULTS SHOWING PLASMA WAVES</a:t>
            </a: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3732213" y="273050"/>
            <a:ext cx="17795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CARE II (NRL-0502)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371600"/>
            <a:ext cx="6491469" cy="5162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22098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CC"/>
                </a:solidFill>
              </a:rPr>
              <a:t>Fast MHD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00400" y="22214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CC"/>
                </a:solidFill>
              </a:rPr>
              <a:t>Ion Acoustic</a:t>
            </a:r>
            <a:endParaRPr lang="en-US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990600"/>
          </a:xfrm>
        </p:spPr>
        <p:txBody>
          <a:bodyPr/>
          <a:lstStyle/>
          <a:p>
            <a:pPr eaLnBrk="1" hangingPunct="1"/>
            <a:r>
              <a:rPr lang="en-US" altLang="en-US" sz="3600" b="0" dirty="0" smtClean="0">
                <a:solidFill>
                  <a:schemeClr val="accent2"/>
                </a:solidFill>
              </a:rPr>
              <a:t>Past, Current and Future HF Ionospheric Modification Facilities</a:t>
            </a:r>
            <a:endParaRPr lang="en-US" altLang="en-US" b="0" dirty="0" smtClean="0">
              <a:solidFill>
                <a:schemeClr val="accent2"/>
              </a:solidFill>
            </a:endParaRPr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0" b="2643"/>
          <a:stretch>
            <a:fillRect/>
          </a:stretch>
        </p:blipFill>
        <p:spPr bwMode="auto">
          <a:xfrm>
            <a:off x="685800" y="1219200"/>
            <a:ext cx="7848600" cy="48768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685800" y="1219200"/>
            <a:ext cx="7848600" cy="487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25000"/>
              </a:spcBef>
              <a:buSzPct val="125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5000"/>
              </a:spcBef>
              <a:buSzPct val="100000"/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SzPct val="100000"/>
              <a:buChar char=" 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5000"/>
              </a:spcBef>
              <a:buSzPct val="100000"/>
              <a:buChar char=" 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5000"/>
              </a:spcBef>
              <a:buSzPct val="100000"/>
              <a:buChar char=" 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00000"/>
              <a:buChar char=" 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00000"/>
              <a:buChar char=" 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00000"/>
              <a:buChar char=" 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00000"/>
              <a:buChar char=" 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1800" b="0" dirty="0"/>
          </a:p>
        </p:txBody>
      </p:sp>
      <p:sp>
        <p:nvSpPr>
          <p:cNvPr id="69637" name="Oval 5"/>
          <p:cNvSpPr>
            <a:spLocks noChangeAspect="1" noChangeArrowheads="1"/>
          </p:cNvSpPr>
          <p:nvPr/>
        </p:nvSpPr>
        <p:spPr bwMode="auto">
          <a:xfrm>
            <a:off x="3733800" y="5310188"/>
            <a:ext cx="63500" cy="635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25000"/>
              </a:spcBef>
              <a:buSzPct val="125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5000"/>
              </a:spcBef>
              <a:buSzPct val="100000"/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SzPct val="100000"/>
              <a:buChar char=" 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5000"/>
              </a:spcBef>
              <a:buSzPct val="100000"/>
              <a:buChar char=" 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5000"/>
              </a:spcBef>
              <a:buSzPct val="100000"/>
              <a:buChar char=" 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00000"/>
              <a:buChar char=" 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00000"/>
              <a:buChar char=" 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00000"/>
              <a:buChar char=" 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00000"/>
              <a:buChar char=" 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1800" b="0" dirty="0"/>
          </a:p>
        </p:txBody>
      </p:sp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2446338" y="5145088"/>
            <a:ext cx="1447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5000"/>
              </a:spcBef>
              <a:buSzPct val="125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5000"/>
              </a:spcBef>
              <a:buSzPct val="100000"/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SzPct val="100000"/>
              <a:buChar char=" 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5000"/>
              </a:spcBef>
              <a:buSzPct val="100000"/>
              <a:buChar char=" 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5000"/>
              </a:spcBef>
              <a:buSzPct val="100000"/>
              <a:buChar char=" 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00000"/>
              <a:buChar char=" 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00000"/>
              <a:buChar char=" 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00000"/>
              <a:buChar char=" 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00000"/>
              <a:buChar char=" 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1600" i="1" dirty="0"/>
              <a:t>Jicamarca</a:t>
            </a:r>
          </a:p>
        </p:txBody>
      </p:sp>
      <p:sp>
        <p:nvSpPr>
          <p:cNvPr id="69639" name="Oval 7"/>
          <p:cNvSpPr>
            <a:spLocks noChangeAspect="1" noChangeArrowheads="1"/>
          </p:cNvSpPr>
          <p:nvPr/>
        </p:nvSpPr>
        <p:spPr bwMode="auto">
          <a:xfrm>
            <a:off x="4183063" y="6334125"/>
            <a:ext cx="63500" cy="635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25000"/>
              </a:spcBef>
              <a:buSzPct val="125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5000"/>
              </a:spcBef>
              <a:buSzPct val="100000"/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SzPct val="100000"/>
              <a:buChar char=" 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5000"/>
              </a:spcBef>
              <a:buSzPct val="100000"/>
              <a:buChar char=" 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5000"/>
              </a:spcBef>
              <a:buSzPct val="100000"/>
              <a:buChar char=" 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00000"/>
              <a:buChar char=" 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00000"/>
              <a:buChar char=" 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00000"/>
              <a:buChar char=" 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00000"/>
              <a:buChar char=" 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1800" b="0" dirty="0"/>
          </a:p>
        </p:txBody>
      </p:sp>
      <p:sp>
        <p:nvSpPr>
          <p:cNvPr id="69640" name="Text Box 8"/>
          <p:cNvSpPr txBox="1">
            <a:spLocks noChangeArrowheads="1"/>
          </p:cNvSpPr>
          <p:nvPr/>
        </p:nvSpPr>
        <p:spPr bwMode="auto">
          <a:xfrm>
            <a:off x="4038600" y="6048375"/>
            <a:ext cx="1447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5000"/>
              </a:spcBef>
              <a:buSzPct val="125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5000"/>
              </a:spcBef>
              <a:buSzPct val="100000"/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SzPct val="100000"/>
              <a:buChar char=" 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5000"/>
              </a:spcBef>
              <a:buSzPct val="100000"/>
              <a:buChar char=" 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5000"/>
              </a:spcBef>
              <a:buSzPct val="100000"/>
              <a:buChar char=" 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00000"/>
              <a:buChar char=" 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00000"/>
              <a:buChar char=" 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00000"/>
              <a:buChar char=" 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00000"/>
              <a:buChar char=" 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1600" i="1" dirty="0">
                <a:solidFill>
                  <a:srgbClr val="FF0000"/>
                </a:solidFill>
              </a:rPr>
              <a:t>Arecibo Conjugate</a:t>
            </a:r>
          </a:p>
        </p:txBody>
      </p:sp>
      <p:sp>
        <p:nvSpPr>
          <p:cNvPr id="69641" name="Rectangle 9"/>
          <p:cNvSpPr>
            <a:spLocks noChangeArrowheads="1"/>
          </p:cNvSpPr>
          <p:nvPr/>
        </p:nvSpPr>
        <p:spPr bwMode="auto">
          <a:xfrm>
            <a:off x="1343025" y="2474913"/>
            <a:ext cx="914400" cy="228600"/>
          </a:xfrm>
          <a:prstGeom prst="rect">
            <a:avLst/>
          </a:prstGeom>
          <a:noFill/>
          <a:ln w="19050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25000"/>
              </a:spcBef>
              <a:buSzPct val="125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5000"/>
              </a:spcBef>
              <a:buSzPct val="100000"/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SzPct val="100000"/>
              <a:buChar char=" 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5000"/>
              </a:spcBef>
              <a:buSzPct val="100000"/>
              <a:buChar char=" 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5000"/>
              </a:spcBef>
              <a:buSzPct val="100000"/>
              <a:buChar char=" 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00000"/>
              <a:buChar char=" 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00000"/>
              <a:buChar char=" 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00000"/>
              <a:buChar char=" 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00000"/>
              <a:buChar char=" 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1800" b="0" dirty="0"/>
          </a:p>
        </p:txBody>
      </p:sp>
      <p:sp>
        <p:nvSpPr>
          <p:cNvPr id="69642" name="Rectangle 10"/>
          <p:cNvSpPr>
            <a:spLocks noChangeArrowheads="1"/>
          </p:cNvSpPr>
          <p:nvPr/>
        </p:nvSpPr>
        <p:spPr bwMode="auto">
          <a:xfrm>
            <a:off x="3922713" y="4122738"/>
            <a:ext cx="914400" cy="228600"/>
          </a:xfrm>
          <a:prstGeom prst="rect">
            <a:avLst/>
          </a:prstGeom>
          <a:noFill/>
          <a:ln w="19050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25000"/>
              </a:spcBef>
              <a:buSzPct val="125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5000"/>
              </a:spcBef>
              <a:buSzPct val="100000"/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SzPct val="100000"/>
              <a:buChar char=" 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5000"/>
              </a:spcBef>
              <a:buSzPct val="100000"/>
              <a:buChar char=" 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5000"/>
              </a:spcBef>
              <a:buSzPct val="100000"/>
              <a:buChar char=" 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00000"/>
              <a:buChar char=" 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00000"/>
              <a:buChar char=" 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00000"/>
              <a:buChar char=" 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00000"/>
              <a:buChar char=" 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1800" b="0" dirty="0"/>
          </a:p>
        </p:txBody>
      </p:sp>
      <p:sp>
        <p:nvSpPr>
          <p:cNvPr id="69643" name="Rectangle 11"/>
          <p:cNvSpPr>
            <a:spLocks noChangeArrowheads="1"/>
          </p:cNvSpPr>
          <p:nvPr/>
        </p:nvSpPr>
        <p:spPr bwMode="auto">
          <a:xfrm>
            <a:off x="4106863" y="6062663"/>
            <a:ext cx="1219200" cy="577850"/>
          </a:xfrm>
          <a:prstGeom prst="rect">
            <a:avLst/>
          </a:prstGeom>
          <a:noFill/>
          <a:ln w="19050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25000"/>
              </a:spcBef>
              <a:buSzPct val="125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5000"/>
              </a:spcBef>
              <a:buSzPct val="100000"/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SzPct val="100000"/>
              <a:buChar char=" 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5000"/>
              </a:spcBef>
              <a:buSzPct val="100000"/>
              <a:buChar char=" 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5000"/>
              </a:spcBef>
              <a:buSzPct val="100000"/>
              <a:buChar char=" 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00000"/>
              <a:buChar char=" 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00000"/>
              <a:buChar char=" 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00000"/>
              <a:buChar char=" 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00000"/>
              <a:buChar char=" 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1800" b="0" dirty="0"/>
          </a:p>
        </p:txBody>
      </p:sp>
      <p:sp>
        <p:nvSpPr>
          <p:cNvPr id="12" name="TextBox 11"/>
          <p:cNvSpPr txBox="1"/>
          <p:nvPr/>
        </p:nvSpPr>
        <p:spPr>
          <a:xfrm>
            <a:off x="2209800" y="6581001"/>
            <a:ext cx="21336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/>
              <a:t>unclassified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nrl_templat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MIMO Ambiguity Function - ASILOMA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IMO Ambiguity Function - ASILOMAR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MO Ambiguity Function - ASILOMA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MO Ambiguity Function - ASILOMAR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MO Ambiguity Function - ASILOMAR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MO Ambiguity Function - ASILOMAR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MO Ambiguity Function - ASILOMAR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MO Ambiguity Function - ASILOMAR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rl_template_new_mod" id="{FA8EB29C-FA39-4B1B-89F8-2229D102E897}" vid="{B55A5505-F675-4487-BA55-10540465EDF6}"/>
    </a:ext>
  </a:extLst>
</a:theme>
</file>

<file path=ppt/theme/theme14.xml><?xml version="1.0" encoding="utf-8"?>
<a:theme xmlns:a="http://schemas.openxmlformats.org/drawingml/2006/main" name="1_nrl_templat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MIMO Ambiguity Function - ASILOMA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IMO Ambiguity Function - ASILOMAR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MO Ambiguity Function - ASILOMA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MO Ambiguity Function - ASILOMAR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MO Ambiguity Function - ASILOMAR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MO Ambiguity Function - ASILOMAR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MO Ambiguity Function - ASILOMAR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MO Ambiguity Function - ASILOMAR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rl_template_new_mod" id="{FA8EB29C-FA39-4B1B-89F8-2229D102E897}" vid="{B55A5505-F675-4487-BA55-10540465EDF6}"/>
    </a:ext>
  </a:extLst>
</a:theme>
</file>

<file path=ppt/theme/theme15.xml><?xml version="1.0" encoding="utf-8"?>
<a:theme xmlns:a="http://schemas.openxmlformats.org/drawingml/2006/main" name="2_nrl_templat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MIMO Ambiguity Function - ASILOMA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IMO Ambiguity Function - ASILOMAR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MO Ambiguity Function - ASILOMA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MO Ambiguity Function - ASILOMAR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MO Ambiguity Function - ASILOMAR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MO Ambiguity Function - ASILOMAR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MO Ambiguity Function - ASILOMAR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MO Ambiguity Function - ASILOMAR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rl_template_new_mod" id="{FA8EB29C-FA39-4B1B-89F8-2229D102E897}" vid="{B55A5505-F675-4487-BA55-10540465EDF6}"/>
    </a:ext>
  </a:extLst>
</a:theme>
</file>

<file path=ppt/theme/theme16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-WIN97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U-WIN9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-WIN97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-WIN97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-WIN97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-WIN97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-WIN97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-WIN97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-WIN97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3121</TotalTime>
  <Words>1347</Words>
  <Application>Microsoft Office PowerPoint</Application>
  <PresentationFormat>On-screen Show (4:3)</PresentationFormat>
  <Paragraphs>283</Paragraphs>
  <Slides>28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52" baseType="lpstr">
      <vt:lpstr>ＭＳ Ｐゴシック</vt:lpstr>
      <vt:lpstr>Arial</vt:lpstr>
      <vt:lpstr>Calibri</vt:lpstr>
      <vt:lpstr>Calibri Light</vt:lpstr>
      <vt:lpstr>Mathematica1</vt:lpstr>
      <vt:lpstr>Symbol</vt:lpstr>
      <vt:lpstr>Wingdings</vt:lpstr>
      <vt:lpstr>Default Design</vt:lpstr>
      <vt:lpstr>U-WIN97</vt:lpstr>
      <vt:lpstr>Office Theme</vt:lpstr>
      <vt:lpstr>1_Office Theme</vt:lpstr>
      <vt:lpstr>2_Office Theme</vt:lpstr>
      <vt:lpstr>4_Office Theme</vt:lpstr>
      <vt:lpstr>5_Office Theme</vt:lpstr>
      <vt:lpstr>6_Office Theme</vt:lpstr>
      <vt:lpstr>8_Office Theme</vt:lpstr>
      <vt:lpstr>2_Default Design</vt:lpstr>
      <vt:lpstr>10_Office Theme</vt:lpstr>
      <vt:lpstr>11_Office Theme</vt:lpstr>
      <vt:lpstr>nrl_template</vt:lpstr>
      <vt:lpstr>1_nrl_template</vt:lpstr>
      <vt:lpstr>2_nrl_template</vt:lpstr>
      <vt:lpstr>3_Default Design</vt:lpstr>
      <vt:lpstr>Photo Editor Photo</vt:lpstr>
      <vt:lpstr>Overview of Ionospheric (and Magnetospheric) Control by High Power Radio Waves and Chemical Releases</vt:lpstr>
      <vt:lpstr>Remote Sensing with Active Experiments</vt:lpstr>
      <vt:lpstr>Ionospheric Modification Overview: References</vt:lpstr>
      <vt:lpstr>Barium Release in Sunlight as a Surrogate for a Nuclear Detonation</vt:lpstr>
      <vt:lpstr>Chemicals Used in High Altitude Release Experiments</vt:lpstr>
      <vt:lpstr>Motivation -- Dome of Light Observations  </vt:lpstr>
      <vt:lpstr>PowerPoint Presentation</vt:lpstr>
      <vt:lpstr>Electric Fields in  Dust Release</vt:lpstr>
      <vt:lpstr>Past, Current and Future HF Ionospheric Modification Facilities</vt:lpstr>
      <vt:lpstr>HAARP Array Pattern at 7 MHz with 1.8 Giga Watt ERP</vt:lpstr>
      <vt:lpstr>Very High Power Plasma Pancake Formation with no Sunlight and no Photoelectrons </vt:lpstr>
      <vt:lpstr>HAARP Artificial Ionization Cloud Formed Around 4.325 MHz  </vt:lpstr>
      <vt:lpstr>Simulations of Plane EM Wave Interactions with Plasma Plate and Ring</vt:lpstr>
      <vt:lpstr>14 March 2013 01:00 to 01:20 GMT Extended Artificial Ionization with 5.8 MHz Twisted Beam</vt:lpstr>
      <vt:lpstr>Plasma Cloud Formation Physics: Ionization by Beaming of High Power HF Waves</vt:lpstr>
      <vt:lpstr>PowerPoint Presentation</vt:lpstr>
      <vt:lpstr>630 nm Airglow Modulated by 5.125 MHz 100 MW Transmissions from the Arecibo HF Facility (Sources: Jeff Baumgardner, Boston Univ. and Juanita Ricobono, Sci-Sol)</vt:lpstr>
      <vt:lpstr>New Ionospheric Heating Facility at Arecibo Puerto Rico Modifies the Ionosphere of the Virginia/Texas ROTHR</vt:lpstr>
      <vt:lpstr>Radar Ion Line Data Over Arecibo 18 March 2017 AST</vt:lpstr>
      <vt:lpstr>13-19 March 2017 ePOP Satellite Passes</vt:lpstr>
      <vt:lpstr>Arecibo Profile and ePOP Data 19 March 2017</vt:lpstr>
      <vt:lpstr>Medium Power Plasma Pancake Formation Employing Photoionization</vt:lpstr>
      <vt:lpstr>Plasma Line Profile Showing Descending Artificial Plasma Pancake Layers</vt:lpstr>
      <vt:lpstr>Plasma Line Profile Showing Descending Artificial Plasma Pancake Layers</vt:lpstr>
      <vt:lpstr>Plasma Line Profile Showing Descending Artificial Plasma Pancake Layers</vt:lpstr>
      <vt:lpstr>Plasma Line Profile Showing Descending Artificial Plasma Pancake Layers</vt:lpstr>
      <vt:lpstr>Conclusions</vt:lpstr>
      <vt:lpstr>PowerPoint Presentation</vt:lpstr>
    </vt:vector>
  </TitlesOfParts>
  <Company>Naval Research Laboratory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Active Experiments to SEE and HEAR the Ionosphere</dc:title>
  <dc:creator>Paul A. Bernhardt</dc:creator>
  <cp:lastModifiedBy>Bern</cp:lastModifiedBy>
  <cp:revision>170</cp:revision>
  <dcterms:created xsi:type="dcterms:W3CDTF">2010-06-17T20:30:24Z</dcterms:created>
  <dcterms:modified xsi:type="dcterms:W3CDTF">2017-09-21T01:41:24Z</dcterms:modified>
</cp:coreProperties>
</file>