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699" r:id="rId2"/>
    <p:sldId id="700" r:id="rId3"/>
    <p:sldId id="883" r:id="rId4"/>
    <p:sldId id="885" r:id="rId5"/>
    <p:sldId id="923" r:id="rId6"/>
    <p:sldId id="884" r:id="rId7"/>
    <p:sldId id="910" r:id="rId8"/>
    <p:sldId id="911" r:id="rId9"/>
    <p:sldId id="912" r:id="rId10"/>
    <p:sldId id="913" r:id="rId11"/>
    <p:sldId id="914" r:id="rId12"/>
    <p:sldId id="915" r:id="rId13"/>
    <p:sldId id="916" r:id="rId14"/>
    <p:sldId id="918" r:id="rId15"/>
    <p:sldId id="928" r:id="rId16"/>
    <p:sldId id="927" r:id="rId17"/>
    <p:sldId id="922" r:id="rId18"/>
    <p:sldId id="919" r:id="rId19"/>
    <p:sldId id="917" r:id="rId20"/>
    <p:sldId id="924" r:id="rId21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5A5"/>
    <a:srgbClr val="FF0000"/>
    <a:srgbClr val="FF66FF"/>
    <a:srgbClr val="000099"/>
    <a:srgbClr val="EEB30F"/>
    <a:srgbClr val="FF99FF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2" autoAdjust="0"/>
    <p:restoredTop sz="94761" autoAdjust="0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97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8113" y="0"/>
            <a:ext cx="3036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1425"/>
            <a:ext cx="3036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8113" y="8861425"/>
            <a:ext cx="3036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D52EFF5D-E5B8-4158-B8AE-122582A46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09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00" tIns="47250" rIns="94500" bIns="47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00" tIns="47250" rIns="94500" bIns="47250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00" tIns="47250" rIns="94500" bIns="47250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pPr>
              <a:defRPr/>
            </a:pPr>
            <a:fld id="{5162AD61-FDAF-45FF-A38A-67D24B750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167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5D56BFE-7D47-44A0-A01F-7E895DE93769}" type="slidenum">
              <a:rPr lang="en-US" altLang="en-US" sz="1200" smtClean="0">
                <a:solidFill>
                  <a:srgbClr val="000000"/>
                </a:solidFill>
              </a:rPr>
              <a:pPr/>
              <a:t>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55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10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98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11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12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33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13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25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14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08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15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81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16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37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17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17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18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40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19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0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10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20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9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9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0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5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7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51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8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7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44563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4DD5A3-EFF7-4B15-90E6-A126D96CEEEE}" type="slidenum">
              <a:rPr lang="en-US" altLang="en-US" sz="1200" smtClean="0">
                <a:solidFill>
                  <a:srgbClr val="000000"/>
                </a:solidFill>
              </a:rPr>
              <a:pPr/>
              <a:t>9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1025"/>
      </p:ext>
    </p:extLst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14854"/>
      </p:ext>
    </p:extLst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9324"/>
      </p:ext>
    </p:extLst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57071619"/>
      </p:ext>
    </p:extLst>
  </p:cSld>
  <p:clrMapOvr>
    <a:masterClrMapping/>
  </p:clrMapOvr>
  <p:transition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38738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48749"/>
      </p:ext>
    </p:extLst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409061"/>
      </p:ext>
    </p:extLst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9065"/>
      </p:ext>
    </p:extLst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3995"/>
      </p:ext>
    </p:extLst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87441"/>
      </p:ext>
    </p:extLst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17573"/>
      </p:ext>
    </p:extLst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217004"/>
      </p:ext>
    </p:extLst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16852"/>
      </p:ext>
    </p:extLst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  <p:sldLayoutId id="2147485059" r:id="rId12"/>
    <p:sldLayoutId id="2147485017" r:id="rId13"/>
  </p:sldLayoutIdLst>
  <p:transition>
    <p:cut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993775"/>
            <a:ext cx="1194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>
                <a:solidFill>
                  <a:srgbClr val="000099"/>
                </a:solidFill>
                <a:latin typeface="Lucida Sans" panose="020B0602030504020204" pitchFamily="34" charset="0"/>
              </a:rPr>
              <a:t>Enhanced Energetic Neutral Atom Imaging</a:t>
            </a:r>
            <a:endParaRPr lang="en-US" altLang="en-US" sz="3600" b="1" cap="small" dirty="0" smtClean="0">
              <a:solidFill>
                <a:srgbClr val="000099"/>
              </a:solidFill>
              <a:latin typeface="Lucida Sans" panose="020B0602030504020204" pitchFamily="34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555750" y="3678238"/>
            <a:ext cx="8828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Pct val="50000"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00099"/>
                </a:solidFill>
                <a:latin typeface="Lucida Sans" panose="020B0602030504020204" pitchFamily="34" charset="0"/>
              </a:rPr>
              <a:t>Earl Scime</a:t>
            </a:r>
          </a:p>
          <a:p>
            <a:pPr algn="ctr">
              <a:spcBef>
                <a:spcPct val="0"/>
              </a:spcBef>
              <a:buSzPct val="50000"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00099"/>
                </a:solidFill>
                <a:latin typeface="Lucida Sans" panose="020B0602030504020204" pitchFamily="34" charset="0"/>
              </a:rPr>
              <a:t>West Virginia University</a:t>
            </a: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6096000" y="556260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SzPct val="50000"/>
              <a:buFontTx/>
              <a:buNone/>
            </a:pPr>
            <a:r>
              <a:rPr lang="en-US" altLang="en-US" sz="1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Active Experiments in Space Meeting</a:t>
            </a:r>
            <a:endParaRPr lang="en-US" altLang="en-US" sz="1800" dirty="0">
              <a:solidFill>
                <a:srgbClr val="000099"/>
              </a:solidFill>
              <a:latin typeface="Lucida Sans" panose="020B0602030504020204" pitchFamily="34" charset="0"/>
            </a:endParaRPr>
          </a:p>
          <a:p>
            <a:pPr algn="r">
              <a:spcBef>
                <a:spcPct val="0"/>
              </a:spcBef>
              <a:buSzPct val="50000"/>
              <a:buFontTx/>
              <a:buNone/>
            </a:pPr>
            <a:r>
              <a:rPr lang="en-US" altLang="en-US" sz="1800" dirty="0" smtClean="0">
                <a:solidFill>
                  <a:srgbClr val="000099"/>
                </a:solidFill>
                <a:latin typeface="Lucida Sans" panose="020B0602030504020204" pitchFamily="34" charset="0"/>
              </a:rPr>
              <a:t>September </a:t>
            </a:r>
            <a:r>
              <a:rPr lang="en-US" altLang="en-US" sz="1800" dirty="0">
                <a:solidFill>
                  <a:srgbClr val="000099"/>
                </a:solidFill>
                <a:latin typeface="Lucida Sans" panose="020B0602030504020204" pitchFamily="34" charset="0"/>
              </a:rPr>
              <a:t>2017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3219" y="103188"/>
            <a:ext cx="11938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800" b="1" cap="small" dirty="0">
                <a:solidFill>
                  <a:schemeClr val="accent6"/>
                </a:solidFill>
                <a:latin typeface="Arial" pitchFamily="34" charset="0"/>
                <a:cs typeface="Times New Roman" pitchFamily="18" charset="0"/>
              </a:rPr>
              <a:t>Field of View Sweeps Over the Inner and Outer Magnetosphere</a:t>
            </a:r>
            <a:endParaRPr lang="en-US" altLang="en-US" sz="2800" b="1" cap="small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X overlap image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95" y="1168400"/>
            <a:ext cx="6751637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2"/>
          <p:cNvGrpSpPr>
            <a:grpSpLocks/>
          </p:cNvGrpSpPr>
          <p:nvPr/>
        </p:nvGrpSpPr>
        <p:grpSpPr bwMode="auto">
          <a:xfrm rot="7465646">
            <a:off x="1615857" y="2451100"/>
            <a:ext cx="9696451" cy="104775"/>
            <a:chOff x="-720" y="1728"/>
            <a:chExt cx="6108" cy="66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304" y="1728"/>
              <a:ext cx="60" cy="6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AutoShape 15" descr="Dark downward diagonal"/>
            <p:cNvSpPr>
              <a:spLocks noChangeArrowheads="1"/>
            </p:cNvSpPr>
            <p:nvPr/>
          </p:nvSpPr>
          <p:spPr bwMode="auto">
            <a:xfrm rot="-5400000">
              <a:off x="3843" y="249"/>
              <a:ext cx="66" cy="3024"/>
            </a:xfrm>
            <a:prstGeom prst="triangle">
              <a:avLst>
                <a:gd name="adj" fmla="val 50000"/>
              </a:avLst>
            </a:prstGeom>
            <a:pattFill prst="dkDnDiag">
              <a:fgClr>
                <a:srgbClr val="C0C0C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5400000" flipH="1">
              <a:off x="759" y="249"/>
              <a:ext cx="66" cy="3024"/>
            </a:xfrm>
            <a:prstGeom prst="triangle">
              <a:avLst>
                <a:gd name="adj" fmla="val 50000"/>
              </a:avLst>
            </a:prstGeom>
            <a:noFill/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" name="Line 23"/>
          <p:cNvSpPr>
            <a:spLocks noChangeShapeType="1"/>
          </p:cNvSpPr>
          <p:nvPr/>
        </p:nvSpPr>
        <p:spPr bwMode="auto">
          <a:xfrm flipV="1">
            <a:off x="6330731" y="2382837"/>
            <a:ext cx="9525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6521231" y="3492499"/>
            <a:ext cx="9525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36894" y="4740274"/>
            <a:ext cx="18732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i="1" dirty="0" err="1">
                <a:solidFill>
                  <a:srgbClr val="9900CC"/>
                </a:solidFill>
              </a:rPr>
              <a:t>geocoronal</a:t>
            </a:r>
            <a:endParaRPr lang="en-US" sz="1800" b="1" i="1" dirty="0">
              <a:solidFill>
                <a:srgbClr val="9900CC"/>
              </a:solidFill>
            </a:endParaRPr>
          </a:p>
          <a:p>
            <a:pPr>
              <a:defRPr/>
            </a:pPr>
            <a:r>
              <a:rPr lang="en-US" sz="1800" b="1" i="1" dirty="0">
                <a:solidFill>
                  <a:srgbClr val="9900CC"/>
                </a:solidFill>
              </a:rPr>
              <a:t>neutrals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08769" y="4159249"/>
            <a:ext cx="1873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</a:rPr>
              <a:t>plasma sheet ions</a:t>
            </a:r>
          </a:p>
        </p:txBody>
      </p:sp>
      <p:sp>
        <p:nvSpPr>
          <p:cNvPr id="26" name="Oval 31"/>
          <p:cNvSpPr>
            <a:spLocks noChangeArrowheads="1"/>
          </p:cNvSpPr>
          <p:nvPr/>
        </p:nvSpPr>
        <p:spPr bwMode="auto">
          <a:xfrm>
            <a:off x="8165882" y="4391025"/>
            <a:ext cx="92075" cy="92075"/>
          </a:xfrm>
          <a:prstGeom prst="ellipse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04753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8000000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C 0.00273 0.01111 0.00729 0.02222 0.00729 0.0347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14336 -0.281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4521" y="117327"/>
            <a:ext cx="11273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Temperature from Neutral Energy Spectrum</a:t>
            </a:r>
            <a:endParaRPr lang="en-US" altLang="en-US" sz="3600" b="1" cap="sm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4520" y="1311629"/>
            <a:ext cx="425748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 dirty="0" smtClean="0">
                <a:solidFill>
                  <a:srgbClr val="0305A5"/>
                </a:solidFill>
              </a:rPr>
              <a:t> Example neutral energy spectrum after correction for energy dependent charge exchange cross section </a:t>
            </a:r>
          </a:p>
          <a:p>
            <a:pPr>
              <a:buFontTx/>
              <a:buChar char="•"/>
            </a:pPr>
            <a:endParaRPr lang="en-US" altLang="en-US" sz="2000" dirty="0" smtClean="0">
              <a:solidFill>
                <a:srgbClr val="0305A5"/>
              </a:solidFill>
            </a:endParaRPr>
          </a:p>
          <a:p>
            <a:pPr>
              <a:buFontTx/>
              <a:buChar char="•"/>
            </a:pPr>
            <a:r>
              <a:rPr lang="en-US" altLang="en-US" sz="2000" dirty="0" smtClean="0">
                <a:solidFill>
                  <a:srgbClr val="0305A5"/>
                </a:solidFill>
              </a:rPr>
              <a:t>Perform this calculation along each look direction</a:t>
            </a:r>
          </a:p>
          <a:p>
            <a:pPr>
              <a:buFontTx/>
              <a:buChar char="•"/>
            </a:pPr>
            <a:endParaRPr lang="en-US" altLang="en-US" sz="2000" dirty="0" smtClean="0">
              <a:solidFill>
                <a:srgbClr val="0305A5"/>
              </a:solidFill>
            </a:endParaRPr>
          </a:p>
          <a:p>
            <a:pPr>
              <a:buFontTx/>
              <a:buChar char="•"/>
            </a:pPr>
            <a:r>
              <a:rPr lang="en-US" altLang="en-US" sz="2000" dirty="0" smtClean="0">
                <a:solidFill>
                  <a:srgbClr val="0305A5"/>
                </a:solidFill>
              </a:rPr>
              <a:t>Ideally provides a measurement of the ion temperature from the hottest location along the line of sight</a:t>
            </a:r>
          </a:p>
          <a:p>
            <a:pPr>
              <a:buFontTx/>
              <a:buChar char="•"/>
            </a:pPr>
            <a:endParaRPr lang="en-US" altLang="en-US" sz="2000" dirty="0" smtClean="0">
              <a:solidFill>
                <a:srgbClr val="0305A5"/>
              </a:solidFill>
            </a:endParaRPr>
          </a:p>
          <a:p>
            <a:pPr>
              <a:buFontTx/>
              <a:buChar char="•"/>
            </a:pPr>
            <a:r>
              <a:rPr lang="en-US" altLang="en-US" sz="2000" dirty="0" smtClean="0">
                <a:solidFill>
                  <a:srgbClr val="0305A5"/>
                </a:solidFill>
              </a:rPr>
              <a:t>Comparison with in-situ measurement for validation</a:t>
            </a:r>
            <a:endParaRPr lang="en-US" altLang="en-US" sz="2000" dirty="0">
              <a:solidFill>
                <a:srgbClr val="0305A5"/>
              </a:solidFill>
            </a:endParaRPr>
          </a:p>
        </p:txBody>
      </p:sp>
      <p:pic>
        <p:nvPicPr>
          <p:cNvPr id="7" name="Picture 6" descr="2006JA011769-f02_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76" y="1234281"/>
            <a:ext cx="561975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819240" y="1378743"/>
            <a:ext cx="3582987" cy="762000"/>
            <a:chOff x="2397" y="863"/>
            <a:chExt cx="2257" cy="48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 rot="2192157">
              <a:off x="2397" y="863"/>
              <a:ext cx="282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792" y="914"/>
              <a:ext cx="18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i="1">
                  <a:solidFill>
                    <a:srgbClr val="FF0000"/>
                  </a:solidFill>
                </a:rPr>
                <a:t>Local source and/or oxygen effect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68367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40677" y="103188"/>
            <a:ext cx="12051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with LANL-MPA Measurements During IMAGE Mission</a:t>
            </a:r>
            <a:endParaRPr lang="en-US" altLang="en-US" sz="2800" b="1" cap="sm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ig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944389"/>
            <a:ext cx="11662117" cy="503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08898" y="5832008"/>
            <a:ext cx="10314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In the MENA ion temperature images, the MPA spacecraft moves from a region of 7 keV to a region of 5 keV.  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698537" y="1006477"/>
            <a:ext cx="390525" cy="3905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679862" y="1006477"/>
            <a:ext cx="390525" cy="3905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0632612" y="1006477"/>
            <a:ext cx="390525" cy="39052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160123" y="1625602"/>
            <a:ext cx="495300" cy="695325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174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3219" y="103188"/>
            <a:ext cx="119387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MPA and Remote ENA Yield Similar Temperatures</a:t>
            </a: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7636" y="888408"/>
            <a:ext cx="50096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305A5"/>
                </a:solidFill>
              </a:rPr>
              <a:t>In-situ measurements made by the geosynchronous Magnetospheric Plasma Analyzer (MPA) 1994-84 instrument during the magnetospheric storm on August 12, 2000 are consistent with the remote ENA-based measurements.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7744" y="3008582"/>
            <a:ext cx="49374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305A5"/>
                </a:solidFill>
              </a:rPr>
              <a:t>The MPA data </a:t>
            </a:r>
            <a:r>
              <a:rPr lang="en-US" altLang="en-US" sz="2000" dirty="0" smtClean="0">
                <a:solidFill>
                  <a:srgbClr val="0305A5"/>
                </a:solidFill>
              </a:rPr>
              <a:t>have </a:t>
            </a:r>
            <a:r>
              <a:rPr lang="en-US" altLang="en-US" sz="2000" dirty="0">
                <a:solidFill>
                  <a:srgbClr val="0305A5"/>
                </a:solidFill>
              </a:rPr>
              <a:t>been averaged over twenty minute intervals to be consistent with the MENA ion temperature maps that are based on twenty-minute averages of the neutral atom flux.  The temperature maps are centered at 12:00, 12:30, and 13:00 (UT). </a:t>
            </a:r>
          </a:p>
        </p:txBody>
      </p:sp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5858666" y="885785"/>
            <a:ext cx="6186658" cy="5266393"/>
            <a:chOff x="2560" y="1103"/>
            <a:chExt cx="3200" cy="2724"/>
          </a:xfrm>
        </p:grpSpPr>
        <p:sp>
          <p:nvSpPr>
            <p:cNvPr id="9" name="AutoShape 6"/>
            <p:cNvSpPr>
              <a:spLocks noChangeAspect="1" noChangeArrowheads="1" noTextEdit="1"/>
            </p:cNvSpPr>
            <p:nvPr/>
          </p:nvSpPr>
          <p:spPr bwMode="auto">
            <a:xfrm>
              <a:off x="2560" y="1103"/>
              <a:ext cx="3200" cy="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065" y="2746"/>
              <a:ext cx="40" cy="31"/>
            </a:xfrm>
            <a:custGeom>
              <a:avLst/>
              <a:gdLst>
                <a:gd name="T0" fmla="*/ 12 w 40"/>
                <a:gd name="T1" fmla="*/ 31 h 31"/>
                <a:gd name="T2" fmla="*/ 0 w 40"/>
                <a:gd name="T3" fmla="*/ 31 h 31"/>
                <a:gd name="T4" fmla="*/ 0 w 40"/>
                <a:gd name="T5" fmla="*/ 19 h 31"/>
                <a:gd name="T6" fmla="*/ 28 w 40"/>
                <a:gd name="T7" fmla="*/ 0 h 31"/>
                <a:gd name="T8" fmla="*/ 40 w 40"/>
                <a:gd name="T9" fmla="*/ 0 h 31"/>
                <a:gd name="T10" fmla="*/ 40 w 40"/>
                <a:gd name="T11" fmla="*/ 12 h 31"/>
                <a:gd name="T12" fmla="*/ 12 w 40"/>
                <a:gd name="T13" fmla="*/ 3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1"/>
                <a:gd name="T23" fmla="*/ 40 w 40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1">
                  <a:moveTo>
                    <a:pt x="12" y="31"/>
                  </a:moveTo>
                  <a:lnTo>
                    <a:pt x="0" y="31"/>
                  </a:lnTo>
                  <a:lnTo>
                    <a:pt x="0" y="19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093" y="2728"/>
              <a:ext cx="40" cy="30"/>
            </a:xfrm>
            <a:custGeom>
              <a:avLst/>
              <a:gdLst>
                <a:gd name="T0" fmla="*/ 12 w 40"/>
                <a:gd name="T1" fmla="*/ 30 h 30"/>
                <a:gd name="T2" fmla="*/ 0 w 40"/>
                <a:gd name="T3" fmla="*/ 30 h 30"/>
                <a:gd name="T4" fmla="*/ 0 w 40"/>
                <a:gd name="T5" fmla="*/ 18 h 30"/>
                <a:gd name="T6" fmla="*/ 27 w 40"/>
                <a:gd name="T7" fmla="*/ 0 h 30"/>
                <a:gd name="T8" fmla="*/ 40 w 40"/>
                <a:gd name="T9" fmla="*/ 0 h 30"/>
                <a:gd name="T10" fmla="*/ 40 w 40"/>
                <a:gd name="T11" fmla="*/ 12 h 30"/>
                <a:gd name="T12" fmla="*/ 12 w 40"/>
                <a:gd name="T13" fmla="*/ 3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0"/>
                <a:gd name="T23" fmla="*/ 40 w 40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0">
                  <a:moveTo>
                    <a:pt x="12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120" y="2720"/>
              <a:ext cx="40" cy="20"/>
            </a:xfrm>
            <a:custGeom>
              <a:avLst/>
              <a:gdLst>
                <a:gd name="T0" fmla="*/ 13 w 40"/>
                <a:gd name="T1" fmla="*/ 20 h 20"/>
                <a:gd name="T2" fmla="*/ 0 w 40"/>
                <a:gd name="T3" fmla="*/ 20 h 20"/>
                <a:gd name="T4" fmla="*/ 0 w 40"/>
                <a:gd name="T5" fmla="*/ 8 h 20"/>
                <a:gd name="T6" fmla="*/ 28 w 40"/>
                <a:gd name="T7" fmla="*/ 0 h 20"/>
                <a:gd name="T8" fmla="*/ 40 w 40"/>
                <a:gd name="T9" fmla="*/ 0 h 20"/>
                <a:gd name="T10" fmla="*/ 40 w 40"/>
                <a:gd name="T11" fmla="*/ 14 h 20"/>
                <a:gd name="T12" fmla="*/ 13 w 40"/>
                <a:gd name="T13" fmla="*/ 2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0"/>
                <a:gd name="T23" fmla="*/ 40 w 40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0">
                  <a:moveTo>
                    <a:pt x="13" y="20"/>
                  </a:moveTo>
                  <a:lnTo>
                    <a:pt x="0" y="20"/>
                  </a:lnTo>
                  <a:lnTo>
                    <a:pt x="0" y="8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148" y="2708"/>
              <a:ext cx="72" cy="26"/>
            </a:xfrm>
            <a:custGeom>
              <a:avLst/>
              <a:gdLst>
                <a:gd name="T0" fmla="*/ 12 w 72"/>
                <a:gd name="T1" fmla="*/ 26 h 26"/>
                <a:gd name="T2" fmla="*/ 0 w 72"/>
                <a:gd name="T3" fmla="*/ 26 h 26"/>
                <a:gd name="T4" fmla="*/ 0 w 72"/>
                <a:gd name="T5" fmla="*/ 12 h 26"/>
                <a:gd name="T6" fmla="*/ 60 w 72"/>
                <a:gd name="T7" fmla="*/ 0 h 26"/>
                <a:gd name="T8" fmla="*/ 72 w 72"/>
                <a:gd name="T9" fmla="*/ 0 h 26"/>
                <a:gd name="T10" fmla="*/ 72 w 72"/>
                <a:gd name="T11" fmla="*/ 12 h 26"/>
                <a:gd name="T12" fmla="*/ 12 w 72"/>
                <a:gd name="T13" fmla="*/ 2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26"/>
                <a:gd name="T23" fmla="*/ 72 w 72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26">
                  <a:moveTo>
                    <a:pt x="12" y="26"/>
                  </a:moveTo>
                  <a:lnTo>
                    <a:pt x="0" y="26"/>
                  </a:lnTo>
                  <a:lnTo>
                    <a:pt x="0" y="12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12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208" y="2691"/>
              <a:ext cx="43" cy="29"/>
            </a:xfrm>
            <a:custGeom>
              <a:avLst/>
              <a:gdLst>
                <a:gd name="T0" fmla="*/ 12 w 43"/>
                <a:gd name="T1" fmla="*/ 29 h 29"/>
                <a:gd name="T2" fmla="*/ 0 w 43"/>
                <a:gd name="T3" fmla="*/ 29 h 29"/>
                <a:gd name="T4" fmla="*/ 0 w 43"/>
                <a:gd name="T5" fmla="*/ 17 h 29"/>
                <a:gd name="T6" fmla="*/ 30 w 43"/>
                <a:gd name="T7" fmla="*/ 0 h 29"/>
                <a:gd name="T8" fmla="*/ 43 w 43"/>
                <a:gd name="T9" fmla="*/ 0 h 29"/>
                <a:gd name="T10" fmla="*/ 43 w 43"/>
                <a:gd name="T11" fmla="*/ 11 h 29"/>
                <a:gd name="T12" fmla="*/ 12 w 43"/>
                <a:gd name="T13" fmla="*/ 2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29"/>
                <a:gd name="T23" fmla="*/ 43 w 43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29">
                  <a:moveTo>
                    <a:pt x="12" y="29"/>
                  </a:moveTo>
                  <a:lnTo>
                    <a:pt x="0" y="29"/>
                  </a:lnTo>
                  <a:lnTo>
                    <a:pt x="0" y="17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3" y="11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238" y="2691"/>
              <a:ext cx="42" cy="14"/>
            </a:xfrm>
            <a:custGeom>
              <a:avLst/>
              <a:gdLst>
                <a:gd name="T0" fmla="*/ 0 w 42"/>
                <a:gd name="T1" fmla="*/ 11 h 14"/>
                <a:gd name="T2" fmla="*/ 0 w 42"/>
                <a:gd name="T3" fmla="*/ 0 h 14"/>
                <a:gd name="T4" fmla="*/ 13 w 42"/>
                <a:gd name="T5" fmla="*/ 0 h 14"/>
                <a:gd name="T6" fmla="*/ 42 w 42"/>
                <a:gd name="T7" fmla="*/ 2 h 14"/>
                <a:gd name="T8" fmla="*/ 42 w 42"/>
                <a:gd name="T9" fmla="*/ 14 h 14"/>
                <a:gd name="T10" fmla="*/ 28 w 42"/>
                <a:gd name="T11" fmla="*/ 14 h 14"/>
                <a:gd name="T12" fmla="*/ 0 w 42"/>
                <a:gd name="T13" fmla="*/ 1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14"/>
                <a:gd name="T23" fmla="*/ 42 w 4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14">
                  <a:moveTo>
                    <a:pt x="0" y="1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42" y="2"/>
                  </a:lnTo>
                  <a:lnTo>
                    <a:pt x="42" y="14"/>
                  </a:lnTo>
                  <a:lnTo>
                    <a:pt x="28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266" y="2680"/>
              <a:ext cx="44" cy="25"/>
            </a:xfrm>
            <a:custGeom>
              <a:avLst/>
              <a:gdLst>
                <a:gd name="T0" fmla="*/ 14 w 44"/>
                <a:gd name="T1" fmla="*/ 25 h 25"/>
                <a:gd name="T2" fmla="*/ 0 w 44"/>
                <a:gd name="T3" fmla="*/ 25 h 25"/>
                <a:gd name="T4" fmla="*/ 0 w 44"/>
                <a:gd name="T5" fmla="*/ 13 h 25"/>
                <a:gd name="T6" fmla="*/ 32 w 44"/>
                <a:gd name="T7" fmla="*/ 0 h 25"/>
                <a:gd name="T8" fmla="*/ 44 w 44"/>
                <a:gd name="T9" fmla="*/ 0 h 25"/>
                <a:gd name="T10" fmla="*/ 44 w 44"/>
                <a:gd name="T11" fmla="*/ 13 h 25"/>
                <a:gd name="T12" fmla="*/ 14 w 44"/>
                <a:gd name="T13" fmla="*/ 2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5"/>
                <a:gd name="T23" fmla="*/ 44 w 44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5">
                  <a:moveTo>
                    <a:pt x="14" y="25"/>
                  </a:moveTo>
                  <a:lnTo>
                    <a:pt x="0" y="25"/>
                  </a:lnTo>
                  <a:lnTo>
                    <a:pt x="0" y="13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13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298" y="2665"/>
              <a:ext cx="40" cy="28"/>
            </a:xfrm>
            <a:custGeom>
              <a:avLst/>
              <a:gdLst>
                <a:gd name="T0" fmla="*/ 12 w 40"/>
                <a:gd name="T1" fmla="*/ 28 h 28"/>
                <a:gd name="T2" fmla="*/ 0 w 40"/>
                <a:gd name="T3" fmla="*/ 28 h 28"/>
                <a:gd name="T4" fmla="*/ 0 w 40"/>
                <a:gd name="T5" fmla="*/ 15 h 28"/>
                <a:gd name="T6" fmla="*/ 28 w 40"/>
                <a:gd name="T7" fmla="*/ 0 h 28"/>
                <a:gd name="T8" fmla="*/ 40 w 40"/>
                <a:gd name="T9" fmla="*/ 0 h 28"/>
                <a:gd name="T10" fmla="*/ 40 w 40"/>
                <a:gd name="T11" fmla="*/ 12 h 28"/>
                <a:gd name="T12" fmla="*/ 12 w 40"/>
                <a:gd name="T13" fmla="*/ 2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8"/>
                <a:gd name="T23" fmla="*/ 40 w 4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8">
                  <a:moveTo>
                    <a:pt x="12" y="28"/>
                  </a:moveTo>
                  <a:lnTo>
                    <a:pt x="0" y="28"/>
                  </a:lnTo>
                  <a:lnTo>
                    <a:pt x="0" y="15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326" y="2619"/>
              <a:ext cx="72" cy="58"/>
            </a:xfrm>
            <a:custGeom>
              <a:avLst/>
              <a:gdLst>
                <a:gd name="T0" fmla="*/ 12 w 72"/>
                <a:gd name="T1" fmla="*/ 58 h 58"/>
                <a:gd name="T2" fmla="*/ 0 w 72"/>
                <a:gd name="T3" fmla="*/ 58 h 58"/>
                <a:gd name="T4" fmla="*/ 0 w 72"/>
                <a:gd name="T5" fmla="*/ 46 h 58"/>
                <a:gd name="T6" fmla="*/ 58 w 72"/>
                <a:gd name="T7" fmla="*/ 0 h 58"/>
                <a:gd name="T8" fmla="*/ 72 w 72"/>
                <a:gd name="T9" fmla="*/ 0 h 58"/>
                <a:gd name="T10" fmla="*/ 72 w 72"/>
                <a:gd name="T11" fmla="*/ 12 h 58"/>
                <a:gd name="T12" fmla="*/ 12 w 72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58"/>
                <a:gd name="T23" fmla="*/ 72 w 7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58">
                  <a:moveTo>
                    <a:pt x="12" y="58"/>
                  </a:moveTo>
                  <a:lnTo>
                    <a:pt x="0" y="58"/>
                  </a:lnTo>
                  <a:lnTo>
                    <a:pt x="0" y="46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72" y="12"/>
                  </a:lnTo>
                  <a:lnTo>
                    <a:pt x="12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384" y="2544"/>
              <a:ext cx="45" cy="87"/>
            </a:xfrm>
            <a:custGeom>
              <a:avLst/>
              <a:gdLst>
                <a:gd name="T0" fmla="*/ 14 w 45"/>
                <a:gd name="T1" fmla="*/ 87 h 87"/>
                <a:gd name="T2" fmla="*/ 0 w 45"/>
                <a:gd name="T3" fmla="*/ 87 h 87"/>
                <a:gd name="T4" fmla="*/ 0 w 45"/>
                <a:gd name="T5" fmla="*/ 75 h 87"/>
                <a:gd name="T6" fmla="*/ 32 w 45"/>
                <a:gd name="T7" fmla="*/ 0 h 87"/>
                <a:gd name="T8" fmla="*/ 45 w 45"/>
                <a:gd name="T9" fmla="*/ 0 h 87"/>
                <a:gd name="T10" fmla="*/ 45 w 45"/>
                <a:gd name="T11" fmla="*/ 12 h 87"/>
                <a:gd name="T12" fmla="*/ 14 w 45"/>
                <a:gd name="T13" fmla="*/ 87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87"/>
                <a:gd name="T23" fmla="*/ 45 w 4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87">
                  <a:moveTo>
                    <a:pt x="14" y="87"/>
                  </a:moveTo>
                  <a:lnTo>
                    <a:pt x="0" y="87"/>
                  </a:lnTo>
                  <a:lnTo>
                    <a:pt x="0" y="75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45" y="12"/>
                  </a:lnTo>
                  <a:lnTo>
                    <a:pt x="14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416" y="2493"/>
              <a:ext cx="40" cy="63"/>
            </a:xfrm>
            <a:custGeom>
              <a:avLst/>
              <a:gdLst>
                <a:gd name="T0" fmla="*/ 13 w 40"/>
                <a:gd name="T1" fmla="*/ 63 h 63"/>
                <a:gd name="T2" fmla="*/ 0 w 40"/>
                <a:gd name="T3" fmla="*/ 63 h 63"/>
                <a:gd name="T4" fmla="*/ 0 w 40"/>
                <a:gd name="T5" fmla="*/ 51 h 63"/>
                <a:gd name="T6" fmla="*/ 28 w 40"/>
                <a:gd name="T7" fmla="*/ 0 h 63"/>
                <a:gd name="T8" fmla="*/ 40 w 40"/>
                <a:gd name="T9" fmla="*/ 0 h 63"/>
                <a:gd name="T10" fmla="*/ 40 w 40"/>
                <a:gd name="T11" fmla="*/ 14 h 63"/>
                <a:gd name="T12" fmla="*/ 13 w 40"/>
                <a:gd name="T13" fmla="*/ 63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63"/>
                <a:gd name="T23" fmla="*/ 40 w 40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63">
                  <a:moveTo>
                    <a:pt x="13" y="63"/>
                  </a:moveTo>
                  <a:lnTo>
                    <a:pt x="0" y="63"/>
                  </a:lnTo>
                  <a:lnTo>
                    <a:pt x="0" y="5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13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444" y="2456"/>
              <a:ext cx="43" cy="51"/>
            </a:xfrm>
            <a:custGeom>
              <a:avLst/>
              <a:gdLst>
                <a:gd name="T0" fmla="*/ 12 w 43"/>
                <a:gd name="T1" fmla="*/ 51 h 51"/>
                <a:gd name="T2" fmla="*/ 0 w 43"/>
                <a:gd name="T3" fmla="*/ 51 h 51"/>
                <a:gd name="T4" fmla="*/ 0 w 43"/>
                <a:gd name="T5" fmla="*/ 37 h 51"/>
                <a:gd name="T6" fmla="*/ 31 w 43"/>
                <a:gd name="T7" fmla="*/ 0 h 51"/>
                <a:gd name="T8" fmla="*/ 43 w 43"/>
                <a:gd name="T9" fmla="*/ 0 h 51"/>
                <a:gd name="T10" fmla="*/ 43 w 43"/>
                <a:gd name="T11" fmla="*/ 13 h 51"/>
                <a:gd name="T12" fmla="*/ 12 w 43"/>
                <a:gd name="T13" fmla="*/ 5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51"/>
                <a:gd name="T23" fmla="*/ 43 w 43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51">
                  <a:moveTo>
                    <a:pt x="12" y="51"/>
                  </a:moveTo>
                  <a:lnTo>
                    <a:pt x="0" y="51"/>
                  </a:lnTo>
                  <a:lnTo>
                    <a:pt x="0" y="37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13"/>
                  </a:lnTo>
                  <a:lnTo>
                    <a:pt x="12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3475" y="2413"/>
              <a:ext cx="41" cy="56"/>
            </a:xfrm>
            <a:custGeom>
              <a:avLst/>
              <a:gdLst>
                <a:gd name="T0" fmla="*/ 12 w 41"/>
                <a:gd name="T1" fmla="*/ 56 h 56"/>
                <a:gd name="T2" fmla="*/ 0 w 41"/>
                <a:gd name="T3" fmla="*/ 56 h 56"/>
                <a:gd name="T4" fmla="*/ 0 w 41"/>
                <a:gd name="T5" fmla="*/ 43 h 56"/>
                <a:gd name="T6" fmla="*/ 29 w 41"/>
                <a:gd name="T7" fmla="*/ 0 h 56"/>
                <a:gd name="T8" fmla="*/ 41 w 41"/>
                <a:gd name="T9" fmla="*/ 0 h 56"/>
                <a:gd name="T10" fmla="*/ 41 w 41"/>
                <a:gd name="T11" fmla="*/ 12 h 56"/>
                <a:gd name="T12" fmla="*/ 12 w 41"/>
                <a:gd name="T13" fmla="*/ 56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56"/>
                <a:gd name="T23" fmla="*/ 41 w 41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56">
                  <a:moveTo>
                    <a:pt x="12" y="56"/>
                  </a:moveTo>
                  <a:lnTo>
                    <a:pt x="0" y="56"/>
                  </a:lnTo>
                  <a:lnTo>
                    <a:pt x="0" y="43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3504" y="2375"/>
              <a:ext cx="40" cy="50"/>
            </a:xfrm>
            <a:custGeom>
              <a:avLst/>
              <a:gdLst>
                <a:gd name="T0" fmla="*/ 12 w 40"/>
                <a:gd name="T1" fmla="*/ 50 h 50"/>
                <a:gd name="T2" fmla="*/ 0 w 40"/>
                <a:gd name="T3" fmla="*/ 50 h 50"/>
                <a:gd name="T4" fmla="*/ 0 w 40"/>
                <a:gd name="T5" fmla="*/ 38 h 50"/>
                <a:gd name="T6" fmla="*/ 27 w 40"/>
                <a:gd name="T7" fmla="*/ 0 h 50"/>
                <a:gd name="T8" fmla="*/ 40 w 40"/>
                <a:gd name="T9" fmla="*/ 0 h 50"/>
                <a:gd name="T10" fmla="*/ 40 w 40"/>
                <a:gd name="T11" fmla="*/ 12 h 50"/>
                <a:gd name="T12" fmla="*/ 12 w 40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50"/>
                <a:gd name="T23" fmla="*/ 40 w 40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50">
                  <a:moveTo>
                    <a:pt x="12" y="50"/>
                  </a:moveTo>
                  <a:lnTo>
                    <a:pt x="0" y="50"/>
                  </a:lnTo>
                  <a:lnTo>
                    <a:pt x="0" y="38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531" y="2329"/>
              <a:ext cx="44" cy="58"/>
            </a:xfrm>
            <a:custGeom>
              <a:avLst/>
              <a:gdLst>
                <a:gd name="T0" fmla="*/ 13 w 44"/>
                <a:gd name="T1" fmla="*/ 58 h 58"/>
                <a:gd name="T2" fmla="*/ 0 w 44"/>
                <a:gd name="T3" fmla="*/ 58 h 58"/>
                <a:gd name="T4" fmla="*/ 0 w 44"/>
                <a:gd name="T5" fmla="*/ 46 h 58"/>
                <a:gd name="T6" fmla="*/ 31 w 44"/>
                <a:gd name="T7" fmla="*/ 0 h 58"/>
                <a:gd name="T8" fmla="*/ 44 w 44"/>
                <a:gd name="T9" fmla="*/ 0 h 58"/>
                <a:gd name="T10" fmla="*/ 44 w 44"/>
                <a:gd name="T11" fmla="*/ 12 h 58"/>
                <a:gd name="T12" fmla="*/ 13 w 44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58"/>
                <a:gd name="T23" fmla="*/ 44 w 44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58">
                  <a:moveTo>
                    <a:pt x="13" y="58"/>
                  </a:moveTo>
                  <a:lnTo>
                    <a:pt x="0" y="58"/>
                  </a:lnTo>
                  <a:lnTo>
                    <a:pt x="0" y="46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44" y="1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3562" y="2323"/>
              <a:ext cx="40" cy="18"/>
            </a:xfrm>
            <a:custGeom>
              <a:avLst/>
              <a:gdLst>
                <a:gd name="T0" fmla="*/ 13 w 40"/>
                <a:gd name="T1" fmla="*/ 18 h 18"/>
                <a:gd name="T2" fmla="*/ 0 w 40"/>
                <a:gd name="T3" fmla="*/ 18 h 18"/>
                <a:gd name="T4" fmla="*/ 0 w 40"/>
                <a:gd name="T5" fmla="*/ 6 h 18"/>
                <a:gd name="T6" fmla="*/ 28 w 40"/>
                <a:gd name="T7" fmla="*/ 0 h 18"/>
                <a:gd name="T8" fmla="*/ 40 w 40"/>
                <a:gd name="T9" fmla="*/ 0 h 18"/>
                <a:gd name="T10" fmla="*/ 40 w 40"/>
                <a:gd name="T11" fmla="*/ 12 h 18"/>
                <a:gd name="T12" fmla="*/ 13 w 40"/>
                <a:gd name="T13" fmla="*/ 18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8"/>
                <a:gd name="T23" fmla="*/ 40 w 4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8">
                  <a:moveTo>
                    <a:pt x="13" y="18"/>
                  </a:moveTo>
                  <a:lnTo>
                    <a:pt x="0" y="18"/>
                  </a:lnTo>
                  <a:lnTo>
                    <a:pt x="0" y="6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3590" y="2289"/>
              <a:ext cx="44" cy="46"/>
            </a:xfrm>
            <a:custGeom>
              <a:avLst/>
              <a:gdLst>
                <a:gd name="T0" fmla="*/ 12 w 44"/>
                <a:gd name="T1" fmla="*/ 46 h 46"/>
                <a:gd name="T2" fmla="*/ 0 w 44"/>
                <a:gd name="T3" fmla="*/ 46 h 46"/>
                <a:gd name="T4" fmla="*/ 0 w 44"/>
                <a:gd name="T5" fmla="*/ 34 h 46"/>
                <a:gd name="T6" fmla="*/ 32 w 44"/>
                <a:gd name="T7" fmla="*/ 0 h 46"/>
                <a:gd name="T8" fmla="*/ 44 w 44"/>
                <a:gd name="T9" fmla="*/ 0 h 46"/>
                <a:gd name="T10" fmla="*/ 44 w 44"/>
                <a:gd name="T11" fmla="*/ 12 h 46"/>
                <a:gd name="T12" fmla="*/ 12 w 44"/>
                <a:gd name="T13" fmla="*/ 4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6"/>
                <a:gd name="T23" fmla="*/ 44 w 44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6">
                  <a:moveTo>
                    <a:pt x="12" y="46"/>
                  </a:moveTo>
                  <a:lnTo>
                    <a:pt x="0" y="46"/>
                  </a:lnTo>
                  <a:lnTo>
                    <a:pt x="0" y="34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12"/>
                  </a:lnTo>
                  <a:lnTo>
                    <a:pt x="12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622" y="2263"/>
              <a:ext cx="40" cy="38"/>
            </a:xfrm>
            <a:custGeom>
              <a:avLst/>
              <a:gdLst>
                <a:gd name="T0" fmla="*/ 12 w 40"/>
                <a:gd name="T1" fmla="*/ 38 h 38"/>
                <a:gd name="T2" fmla="*/ 0 w 40"/>
                <a:gd name="T3" fmla="*/ 38 h 38"/>
                <a:gd name="T4" fmla="*/ 0 w 40"/>
                <a:gd name="T5" fmla="*/ 26 h 38"/>
                <a:gd name="T6" fmla="*/ 28 w 40"/>
                <a:gd name="T7" fmla="*/ 0 h 38"/>
                <a:gd name="T8" fmla="*/ 40 w 40"/>
                <a:gd name="T9" fmla="*/ 0 h 38"/>
                <a:gd name="T10" fmla="*/ 40 w 40"/>
                <a:gd name="T11" fmla="*/ 12 h 38"/>
                <a:gd name="T12" fmla="*/ 12 w 40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8"/>
                <a:gd name="T23" fmla="*/ 40 w 40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8">
                  <a:moveTo>
                    <a:pt x="12" y="38"/>
                  </a:moveTo>
                  <a:lnTo>
                    <a:pt x="0" y="38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650" y="2238"/>
              <a:ext cx="43" cy="37"/>
            </a:xfrm>
            <a:custGeom>
              <a:avLst/>
              <a:gdLst>
                <a:gd name="T0" fmla="*/ 12 w 43"/>
                <a:gd name="T1" fmla="*/ 37 h 37"/>
                <a:gd name="T2" fmla="*/ 0 w 43"/>
                <a:gd name="T3" fmla="*/ 37 h 37"/>
                <a:gd name="T4" fmla="*/ 0 w 43"/>
                <a:gd name="T5" fmla="*/ 25 h 37"/>
                <a:gd name="T6" fmla="*/ 30 w 43"/>
                <a:gd name="T7" fmla="*/ 0 h 37"/>
                <a:gd name="T8" fmla="*/ 43 w 43"/>
                <a:gd name="T9" fmla="*/ 0 h 37"/>
                <a:gd name="T10" fmla="*/ 43 w 43"/>
                <a:gd name="T11" fmla="*/ 13 h 37"/>
                <a:gd name="T12" fmla="*/ 12 w 43"/>
                <a:gd name="T13" fmla="*/ 3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7"/>
                <a:gd name="T23" fmla="*/ 43 w 43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7">
                  <a:moveTo>
                    <a:pt x="12" y="37"/>
                  </a:moveTo>
                  <a:lnTo>
                    <a:pt x="0" y="37"/>
                  </a:lnTo>
                  <a:lnTo>
                    <a:pt x="0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3" y="1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680" y="2208"/>
              <a:ext cx="42" cy="43"/>
            </a:xfrm>
            <a:custGeom>
              <a:avLst/>
              <a:gdLst>
                <a:gd name="T0" fmla="*/ 13 w 42"/>
                <a:gd name="T1" fmla="*/ 43 h 43"/>
                <a:gd name="T2" fmla="*/ 0 w 42"/>
                <a:gd name="T3" fmla="*/ 43 h 43"/>
                <a:gd name="T4" fmla="*/ 0 w 42"/>
                <a:gd name="T5" fmla="*/ 30 h 43"/>
                <a:gd name="T6" fmla="*/ 28 w 42"/>
                <a:gd name="T7" fmla="*/ 0 h 43"/>
                <a:gd name="T8" fmla="*/ 42 w 42"/>
                <a:gd name="T9" fmla="*/ 0 h 43"/>
                <a:gd name="T10" fmla="*/ 42 w 42"/>
                <a:gd name="T11" fmla="*/ 12 h 43"/>
                <a:gd name="T12" fmla="*/ 13 w 42"/>
                <a:gd name="T13" fmla="*/ 43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3"/>
                <a:gd name="T23" fmla="*/ 42 w 4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3">
                  <a:moveTo>
                    <a:pt x="13" y="43"/>
                  </a:moveTo>
                  <a:lnTo>
                    <a:pt x="0" y="43"/>
                  </a:lnTo>
                  <a:lnTo>
                    <a:pt x="0" y="30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42" y="12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708" y="2180"/>
              <a:ext cx="44" cy="40"/>
            </a:xfrm>
            <a:custGeom>
              <a:avLst/>
              <a:gdLst>
                <a:gd name="T0" fmla="*/ 14 w 44"/>
                <a:gd name="T1" fmla="*/ 40 h 40"/>
                <a:gd name="T2" fmla="*/ 0 w 44"/>
                <a:gd name="T3" fmla="*/ 40 h 40"/>
                <a:gd name="T4" fmla="*/ 0 w 44"/>
                <a:gd name="T5" fmla="*/ 28 h 40"/>
                <a:gd name="T6" fmla="*/ 32 w 44"/>
                <a:gd name="T7" fmla="*/ 0 h 40"/>
                <a:gd name="T8" fmla="*/ 44 w 44"/>
                <a:gd name="T9" fmla="*/ 0 h 40"/>
                <a:gd name="T10" fmla="*/ 44 w 44"/>
                <a:gd name="T11" fmla="*/ 12 h 40"/>
                <a:gd name="T12" fmla="*/ 14 w 44"/>
                <a:gd name="T13" fmla="*/ 4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0"/>
                <a:gd name="T23" fmla="*/ 44 w 4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0">
                  <a:moveTo>
                    <a:pt x="14" y="40"/>
                  </a:moveTo>
                  <a:lnTo>
                    <a:pt x="0" y="40"/>
                  </a:lnTo>
                  <a:lnTo>
                    <a:pt x="0" y="28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12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3740" y="2160"/>
              <a:ext cx="40" cy="32"/>
            </a:xfrm>
            <a:custGeom>
              <a:avLst/>
              <a:gdLst>
                <a:gd name="T0" fmla="*/ 12 w 40"/>
                <a:gd name="T1" fmla="*/ 32 h 32"/>
                <a:gd name="T2" fmla="*/ 0 w 40"/>
                <a:gd name="T3" fmla="*/ 32 h 32"/>
                <a:gd name="T4" fmla="*/ 0 w 40"/>
                <a:gd name="T5" fmla="*/ 20 h 32"/>
                <a:gd name="T6" fmla="*/ 28 w 40"/>
                <a:gd name="T7" fmla="*/ 0 h 32"/>
                <a:gd name="T8" fmla="*/ 40 w 40"/>
                <a:gd name="T9" fmla="*/ 0 h 32"/>
                <a:gd name="T10" fmla="*/ 40 w 40"/>
                <a:gd name="T11" fmla="*/ 14 h 32"/>
                <a:gd name="T12" fmla="*/ 12 w 40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2"/>
                <a:gd name="T23" fmla="*/ 40 w 4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2">
                  <a:moveTo>
                    <a:pt x="12" y="32"/>
                  </a:moveTo>
                  <a:lnTo>
                    <a:pt x="0" y="32"/>
                  </a:lnTo>
                  <a:lnTo>
                    <a:pt x="0" y="2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768" y="2148"/>
              <a:ext cx="43" cy="26"/>
            </a:xfrm>
            <a:custGeom>
              <a:avLst/>
              <a:gdLst>
                <a:gd name="T0" fmla="*/ 12 w 43"/>
                <a:gd name="T1" fmla="*/ 26 h 26"/>
                <a:gd name="T2" fmla="*/ 0 w 43"/>
                <a:gd name="T3" fmla="*/ 26 h 26"/>
                <a:gd name="T4" fmla="*/ 0 w 43"/>
                <a:gd name="T5" fmla="*/ 12 h 26"/>
                <a:gd name="T6" fmla="*/ 31 w 43"/>
                <a:gd name="T7" fmla="*/ 0 h 26"/>
                <a:gd name="T8" fmla="*/ 43 w 43"/>
                <a:gd name="T9" fmla="*/ 0 h 26"/>
                <a:gd name="T10" fmla="*/ 43 w 43"/>
                <a:gd name="T11" fmla="*/ 12 h 26"/>
                <a:gd name="T12" fmla="*/ 12 w 43"/>
                <a:gd name="T13" fmla="*/ 2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26"/>
                <a:gd name="T23" fmla="*/ 43 w 43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26">
                  <a:moveTo>
                    <a:pt x="12" y="26"/>
                  </a:moveTo>
                  <a:lnTo>
                    <a:pt x="0" y="26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799" y="2148"/>
              <a:ext cx="41" cy="41"/>
            </a:xfrm>
            <a:custGeom>
              <a:avLst/>
              <a:gdLst>
                <a:gd name="T0" fmla="*/ 0 w 41"/>
                <a:gd name="T1" fmla="*/ 12 h 41"/>
                <a:gd name="T2" fmla="*/ 0 w 41"/>
                <a:gd name="T3" fmla="*/ 0 h 41"/>
                <a:gd name="T4" fmla="*/ 12 w 41"/>
                <a:gd name="T5" fmla="*/ 0 h 41"/>
                <a:gd name="T6" fmla="*/ 41 w 41"/>
                <a:gd name="T7" fmla="*/ 29 h 41"/>
                <a:gd name="T8" fmla="*/ 41 w 41"/>
                <a:gd name="T9" fmla="*/ 41 h 41"/>
                <a:gd name="T10" fmla="*/ 27 w 41"/>
                <a:gd name="T11" fmla="*/ 41 h 41"/>
                <a:gd name="T12" fmla="*/ 0 w 41"/>
                <a:gd name="T13" fmla="*/ 12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1"/>
                <a:gd name="T23" fmla="*/ 41 w 41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1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1" y="29"/>
                  </a:lnTo>
                  <a:lnTo>
                    <a:pt x="41" y="41"/>
                  </a:lnTo>
                  <a:lnTo>
                    <a:pt x="27" y="4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3826" y="2177"/>
              <a:ext cx="45" cy="52"/>
            </a:xfrm>
            <a:custGeom>
              <a:avLst/>
              <a:gdLst>
                <a:gd name="T0" fmla="*/ 0 w 45"/>
                <a:gd name="T1" fmla="*/ 12 h 52"/>
                <a:gd name="T2" fmla="*/ 0 w 45"/>
                <a:gd name="T3" fmla="*/ 0 h 52"/>
                <a:gd name="T4" fmla="*/ 14 w 45"/>
                <a:gd name="T5" fmla="*/ 0 h 52"/>
                <a:gd name="T6" fmla="*/ 45 w 45"/>
                <a:gd name="T7" fmla="*/ 40 h 52"/>
                <a:gd name="T8" fmla="*/ 45 w 45"/>
                <a:gd name="T9" fmla="*/ 52 h 52"/>
                <a:gd name="T10" fmla="*/ 32 w 45"/>
                <a:gd name="T11" fmla="*/ 52 h 52"/>
                <a:gd name="T12" fmla="*/ 0 w 45"/>
                <a:gd name="T13" fmla="*/ 12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52"/>
                <a:gd name="T23" fmla="*/ 45 w 45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52">
                  <a:moveTo>
                    <a:pt x="0" y="1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45" y="40"/>
                  </a:lnTo>
                  <a:lnTo>
                    <a:pt x="45" y="52"/>
                  </a:lnTo>
                  <a:lnTo>
                    <a:pt x="32" y="5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858" y="2217"/>
              <a:ext cx="40" cy="28"/>
            </a:xfrm>
            <a:custGeom>
              <a:avLst/>
              <a:gdLst>
                <a:gd name="T0" fmla="*/ 0 w 40"/>
                <a:gd name="T1" fmla="*/ 12 h 28"/>
                <a:gd name="T2" fmla="*/ 0 w 40"/>
                <a:gd name="T3" fmla="*/ 0 h 28"/>
                <a:gd name="T4" fmla="*/ 13 w 40"/>
                <a:gd name="T5" fmla="*/ 0 h 28"/>
                <a:gd name="T6" fmla="*/ 40 w 40"/>
                <a:gd name="T7" fmla="*/ 15 h 28"/>
                <a:gd name="T8" fmla="*/ 40 w 40"/>
                <a:gd name="T9" fmla="*/ 28 h 28"/>
                <a:gd name="T10" fmla="*/ 28 w 40"/>
                <a:gd name="T11" fmla="*/ 28 h 28"/>
                <a:gd name="T12" fmla="*/ 0 w 40"/>
                <a:gd name="T13" fmla="*/ 12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8"/>
                <a:gd name="T23" fmla="*/ 40 w 4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8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40" y="15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3886" y="2232"/>
              <a:ext cx="43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917" y="2223"/>
              <a:ext cx="41" cy="22"/>
            </a:xfrm>
            <a:custGeom>
              <a:avLst/>
              <a:gdLst>
                <a:gd name="T0" fmla="*/ 12 w 41"/>
                <a:gd name="T1" fmla="*/ 22 h 22"/>
                <a:gd name="T2" fmla="*/ 0 w 41"/>
                <a:gd name="T3" fmla="*/ 22 h 22"/>
                <a:gd name="T4" fmla="*/ 0 w 41"/>
                <a:gd name="T5" fmla="*/ 9 h 22"/>
                <a:gd name="T6" fmla="*/ 29 w 41"/>
                <a:gd name="T7" fmla="*/ 0 h 22"/>
                <a:gd name="T8" fmla="*/ 41 w 41"/>
                <a:gd name="T9" fmla="*/ 0 h 22"/>
                <a:gd name="T10" fmla="*/ 41 w 41"/>
                <a:gd name="T11" fmla="*/ 12 h 22"/>
                <a:gd name="T12" fmla="*/ 12 w 41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2"/>
                <a:gd name="T23" fmla="*/ 41 w 4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2">
                  <a:moveTo>
                    <a:pt x="12" y="22"/>
                  </a:moveTo>
                  <a:lnTo>
                    <a:pt x="0" y="22"/>
                  </a:lnTo>
                  <a:lnTo>
                    <a:pt x="0" y="9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946" y="2201"/>
              <a:ext cx="40" cy="34"/>
            </a:xfrm>
            <a:custGeom>
              <a:avLst/>
              <a:gdLst>
                <a:gd name="T0" fmla="*/ 12 w 40"/>
                <a:gd name="T1" fmla="*/ 34 h 34"/>
                <a:gd name="T2" fmla="*/ 0 w 40"/>
                <a:gd name="T3" fmla="*/ 34 h 34"/>
                <a:gd name="T4" fmla="*/ 0 w 40"/>
                <a:gd name="T5" fmla="*/ 22 h 34"/>
                <a:gd name="T6" fmla="*/ 27 w 40"/>
                <a:gd name="T7" fmla="*/ 0 h 34"/>
                <a:gd name="T8" fmla="*/ 40 w 40"/>
                <a:gd name="T9" fmla="*/ 0 h 34"/>
                <a:gd name="T10" fmla="*/ 40 w 40"/>
                <a:gd name="T11" fmla="*/ 13 h 34"/>
                <a:gd name="T12" fmla="*/ 12 w 40"/>
                <a:gd name="T13" fmla="*/ 34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4"/>
                <a:gd name="T23" fmla="*/ 40 w 4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4">
                  <a:moveTo>
                    <a:pt x="12" y="34"/>
                  </a:moveTo>
                  <a:lnTo>
                    <a:pt x="0" y="34"/>
                  </a:lnTo>
                  <a:lnTo>
                    <a:pt x="0" y="2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13"/>
                  </a:lnTo>
                  <a:lnTo>
                    <a:pt x="1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3973" y="2201"/>
              <a:ext cx="44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004" y="2177"/>
              <a:ext cx="40" cy="37"/>
            </a:xfrm>
            <a:custGeom>
              <a:avLst/>
              <a:gdLst>
                <a:gd name="T0" fmla="*/ 13 w 40"/>
                <a:gd name="T1" fmla="*/ 37 h 37"/>
                <a:gd name="T2" fmla="*/ 0 w 40"/>
                <a:gd name="T3" fmla="*/ 37 h 37"/>
                <a:gd name="T4" fmla="*/ 0 w 40"/>
                <a:gd name="T5" fmla="*/ 24 h 37"/>
                <a:gd name="T6" fmla="*/ 28 w 40"/>
                <a:gd name="T7" fmla="*/ 0 h 37"/>
                <a:gd name="T8" fmla="*/ 40 w 40"/>
                <a:gd name="T9" fmla="*/ 0 h 37"/>
                <a:gd name="T10" fmla="*/ 40 w 40"/>
                <a:gd name="T11" fmla="*/ 12 h 37"/>
                <a:gd name="T12" fmla="*/ 13 w 40"/>
                <a:gd name="T13" fmla="*/ 3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7"/>
                <a:gd name="T23" fmla="*/ 40 w 40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7">
                  <a:moveTo>
                    <a:pt x="13" y="37"/>
                  </a:moveTo>
                  <a:lnTo>
                    <a:pt x="0" y="37"/>
                  </a:lnTo>
                  <a:lnTo>
                    <a:pt x="0" y="24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032" y="2177"/>
              <a:ext cx="44" cy="21"/>
            </a:xfrm>
            <a:custGeom>
              <a:avLst/>
              <a:gdLst>
                <a:gd name="T0" fmla="*/ 0 w 44"/>
                <a:gd name="T1" fmla="*/ 12 h 21"/>
                <a:gd name="T2" fmla="*/ 0 w 44"/>
                <a:gd name="T3" fmla="*/ 0 h 21"/>
                <a:gd name="T4" fmla="*/ 12 w 44"/>
                <a:gd name="T5" fmla="*/ 0 h 21"/>
                <a:gd name="T6" fmla="*/ 44 w 44"/>
                <a:gd name="T7" fmla="*/ 9 h 21"/>
                <a:gd name="T8" fmla="*/ 44 w 44"/>
                <a:gd name="T9" fmla="*/ 21 h 21"/>
                <a:gd name="T10" fmla="*/ 32 w 44"/>
                <a:gd name="T11" fmla="*/ 21 h 21"/>
                <a:gd name="T12" fmla="*/ 0 w 44"/>
                <a:gd name="T13" fmla="*/ 12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1"/>
                <a:gd name="T23" fmla="*/ 44 w 44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1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4" y="9"/>
                  </a:lnTo>
                  <a:lnTo>
                    <a:pt x="44" y="21"/>
                  </a:lnTo>
                  <a:lnTo>
                    <a:pt x="32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064" y="2171"/>
              <a:ext cx="40" cy="27"/>
            </a:xfrm>
            <a:custGeom>
              <a:avLst/>
              <a:gdLst>
                <a:gd name="T0" fmla="*/ 12 w 40"/>
                <a:gd name="T1" fmla="*/ 27 h 27"/>
                <a:gd name="T2" fmla="*/ 0 w 40"/>
                <a:gd name="T3" fmla="*/ 27 h 27"/>
                <a:gd name="T4" fmla="*/ 0 w 40"/>
                <a:gd name="T5" fmla="*/ 15 h 27"/>
                <a:gd name="T6" fmla="*/ 28 w 40"/>
                <a:gd name="T7" fmla="*/ 0 h 27"/>
                <a:gd name="T8" fmla="*/ 40 w 40"/>
                <a:gd name="T9" fmla="*/ 0 h 27"/>
                <a:gd name="T10" fmla="*/ 40 w 40"/>
                <a:gd name="T11" fmla="*/ 12 h 27"/>
                <a:gd name="T12" fmla="*/ 12 w 40"/>
                <a:gd name="T13" fmla="*/ 2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7"/>
                <a:gd name="T23" fmla="*/ 40 w 4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7">
                  <a:moveTo>
                    <a:pt x="12" y="27"/>
                  </a:moveTo>
                  <a:lnTo>
                    <a:pt x="0" y="27"/>
                  </a:lnTo>
                  <a:lnTo>
                    <a:pt x="0" y="15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092" y="2151"/>
              <a:ext cx="43" cy="32"/>
            </a:xfrm>
            <a:custGeom>
              <a:avLst/>
              <a:gdLst>
                <a:gd name="T0" fmla="*/ 12 w 43"/>
                <a:gd name="T1" fmla="*/ 32 h 32"/>
                <a:gd name="T2" fmla="*/ 0 w 43"/>
                <a:gd name="T3" fmla="*/ 32 h 32"/>
                <a:gd name="T4" fmla="*/ 0 w 43"/>
                <a:gd name="T5" fmla="*/ 20 h 32"/>
                <a:gd name="T6" fmla="*/ 31 w 43"/>
                <a:gd name="T7" fmla="*/ 0 h 32"/>
                <a:gd name="T8" fmla="*/ 43 w 43"/>
                <a:gd name="T9" fmla="*/ 0 h 32"/>
                <a:gd name="T10" fmla="*/ 43 w 43"/>
                <a:gd name="T11" fmla="*/ 12 h 32"/>
                <a:gd name="T12" fmla="*/ 12 w 43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2"/>
                <a:gd name="T23" fmla="*/ 43 w 4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2">
                  <a:moveTo>
                    <a:pt x="12" y="32"/>
                  </a:moveTo>
                  <a:lnTo>
                    <a:pt x="0" y="32"/>
                  </a:lnTo>
                  <a:lnTo>
                    <a:pt x="0" y="2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4123" y="2139"/>
              <a:ext cx="41" cy="24"/>
            </a:xfrm>
            <a:custGeom>
              <a:avLst/>
              <a:gdLst>
                <a:gd name="T0" fmla="*/ 12 w 41"/>
                <a:gd name="T1" fmla="*/ 24 h 24"/>
                <a:gd name="T2" fmla="*/ 0 w 41"/>
                <a:gd name="T3" fmla="*/ 24 h 24"/>
                <a:gd name="T4" fmla="*/ 0 w 41"/>
                <a:gd name="T5" fmla="*/ 12 h 24"/>
                <a:gd name="T6" fmla="*/ 27 w 41"/>
                <a:gd name="T7" fmla="*/ 0 h 24"/>
                <a:gd name="T8" fmla="*/ 41 w 41"/>
                <a:gd name="T9" fmla="*/ 0 h 24"/>
                <a:gd name="T10" fmla="*/ 41 w 41"/>
                <a:gd name="T11" fmla="*/ 12 h 24"/>
                <a:gd name="T12" fmla="*/ 12 w 41"/>
                <a:gd name="T13" fmla="*/ 2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4"/>
                <a:gd name="T23" fmla="*/ 41 w 41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4">
                  <a:moveTo>
                    <a:pt x="12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150" y="2123"/>
              <a:ext cx="44" cy="28"/>
            </a:xfrm>
            <a:custGeom>
              <a:avLst/>
              <a:gdLst>
                <a:gd name="T0" fmla="*/ 14 w 44"/>
                <a:gd name="T1" fmla="*/ 28 h 28"/>
                <a:gd name="T2" fmla="*/ 0 w 44"/>
                <a:gd name="T3" fmla="*/ 28 h 28"/>
                <a:gd name="T4" fmla="*/ 0 w 44"/>
                <a:gd name="T5" fmla="*/ 16 h 28"/>
                <a:gd name="T6" fmla="*/ 32 w 44"/>
                <a:gd name="T7" fmla="*/ 0 h 28"/>
                <a:gd name="T8" fmla="*/ 44 w 44"/>
                <a:gd name="T9" fmla="*/ 0 h 28"/>
                <a:gd name="T10" fmla="*/ 44 w 44"/>
                <a:gd name="T11" fmla="*/ 13 h 28"/>
                <a:gd name="T12" fmla="*/ 14 w 44"/>
                <a:gd name="T13" fmla="*/ 2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8"/>
                <a:gd name="T23" fmla="*/ 44 w 4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8">
                  <a:moveTo>
                    <a:pt x="14" y="28"/>
                  </a:moveTo>
                  <a:lnTo>
                    <a:pt x="0" y="28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13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182" y="2120"/>
              <a:ext cx="40" cy="16"/>
            </a:xfrm>
            <a:custGeom>
              <a:avLst/>
              <a:gdLst>
                <a:gd name="T0" fmla="*/ 12 w 40"/>
                <a:gd name="T1" fmla="*/ 16 h 16"/>
                <a:gd name="T2" fmla="*/ 0 w 40"/>
                <a:gd name="T3" fmla="*/ 16 h 16"/>
                <a:gd name="T4" fmla="*/ 0 w 40"/>
                <a:gd name="T5" fmla="*/ 3 h 16"/>
                <a:gd name="T6" fmla="*/ 28 w 40"/>
                <a:gd name="T7" fmla="*/ 0 h 16"/>
                <a:gd name="T8" fmla="*/ 40 w 40"/>
                <a:gd name="T9" fmla="*/ 0 h 16"/>
                <a:gd name="T10" fmla="*/ 40 w 40"/>
                <a:gd name="T11" fmla="*/ 13 h 16"/>
                <a:gd name="T12" fmla="*/ 12 w 40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6"/>
                <a:gd name="T23" fmla="*/ 40 w 4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6">
                  <a:moveTo>
                    <a:pt x="12" y="16"/>
                  </a:moveTo>
                  <a:lnTo>
                    <a:pt x="0" y="16"/>
                  </a:lnTo>
                  <a:lnTo>
                    <a:pt x="0" y="3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3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210" y="2111"/>
              <a:ext cx="43" cy="22"/>
            </a:xfrm>
            <a:custGeom>
              <a:avLst/>
              <a:gdLst>
                <a:gd name="T0" fmla="*/ 12 w 43"/>
                <a:gd name="T1" fmla="*/ 22 h 22"/>
                <a:gd name="T2" fmla="*/ 0 w 43"/>
                <a:gd name="T3" fmla="*/ 22 h 22"/>
                <a:gd name="T4" fmla="*/ 0 w 43"/>
                <a:gd name="T5" fmla="*/ 9 h 22"/>
                <a:gd name="T6" fmla="*/ 31 w 43"/>
                <a:gd name="T7" fmla="*/ 0 h 22"/>
                <a:gd name="T8" fmla="*/ 43 w 43"/>
                <a:gd name="T9" fmla="*/ 0 h 22"/>
                <a:gd name="T10" fmla="*/ 43 w 43"/>
                <a:gd name="T11" fmla="*/ 12 h 22"/>
                <a:gd name="T12" fmla="*/ 12 w 43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22"/>
                <a:gd name="T23" fmla="*/ 43 w 43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22">
                  <a:moveTo>
                    <a:pt x="12" y="22"/>
                  </a:moveTo>
                  <a:lnTo>
                    <a:pt x="0" y="22"/>
                  </a:lnTo>
                  <a:lnTo>
                    <a:pt x="0" y="9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241" y="2093"/>
              <a:ext cx="41" cy="30"/>
            </a:xfrm>
            <a:custGeom>
              <a:avLst/>
              <a:gdLst>
                <a:gd name="T0" fmla="*/ 12 w 41"/>
                <a:gd name="T1" fmla="*/ 30 h 30"/>
                <a:gd name="T2" fmla="*/ 0 w 41"/>
                <a:gd name="T3" fmla="*/ 30 h 30"/>
                <a:gd name="T4" fmla="*/ 0 w 41"/>
                <a:gd name="T5" fmla="*/ 18 h 30"/>
                <a:gd name="T6" fmla="*/ 27 w 41"/>
                <a:gd name="T7" fmla="*/ 0 h 30"/>
                <a:gd name="T8" fmla="*/ 41 w 41"/>
                <a:gd name="T9" fmla="*/ 0 h 30"/>
                <a:gd name="T10" fmla="*/ 41 w 41"/>
                <a:gd name="T11" fmla="*/ 12 h 30"/>
                <a:gd name="T12" fmla="*/ 12 w 41"/>
                <a:gd name="T13" fmla="*/ 3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0"/>
                <a:gd name="T23" fmla="*/ 41 w 4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0">
                  <a:moveTo>
                    <a:pt x="12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4268" y="2093"/>
              <a:ext cx="4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300" y="2093"/>
              <a:ext cx="40" cy="27"/>
            </a:xfrm>
            <a:custGeom>
              <a:avLst/>
              <a:gdLst>
                <a:gd name="T0" fmla="*/ 0 w 40"/>
                <a:gd name="T1" fmla="*/ 12 h 27"/>
                <a:gd name="T2" fmla="*/ 0 w 40"/>
                <a:gd name="T3" fmla="*/ 0 h 27"/>
                <a:gd name="T4" fmla="*/ 13 w 40"/>
                <a:gd name="T5" fmla="*/ 0 h 27"/>
                <a:gd name="T6" fmla="*/ 40 w 40"/>
                <a:gd name="T7" fmla="*/ 15 h 27"/>
                <a:gd name="T8" fmla="*/ 40 w 40"/>
                <a:gd name="T9" fmla="*/ 27 h 27"/>
                <a:gd name="T10" fmla="*/ 28 w 40"/>
                <a:gd name="T11" fmla="*/ 27 h 27"/>
                <a:gd name="T12" fmla="*/ 0 w 40"/>
                <a:gd name="T13" fmla="*/ 12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7"/>
                <a:gd name="T23" fmla="*/ 40 w 4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7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40" y="15"/>
                  </a:lnTo>
                  <a:lnTo>
                    <a:pt x="40" y="27"/>
                  </a:lnTo>
                  <a:lnTo>
                    <a:pt x="28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4328" y="2108"/>
              <a:ext cx="40" cy="31"/>
            </a:xfrm>
            <a:custGeom>
              <a:avLst/>
              <a:gdLst>
                <a:gd name="T0" fmla="*/ 0 w 40"/>
                <a:gd name="T1" fmla="*/ 12 h 31"/>
                <a:gd name="T2" fmla="*/ 0 w 40"/>
                <a:gd name="T3" fmla="*/ 0 h 31"/>
                <a:gd name="T4" fmla="*/ 12 w 40"/>
                <a:gd name="T5" fmla="*/ 0 h 31"/>
                <a:gd name="T6" fmla="*/ 40 w 40"/>
                <a:gd name="T7" fmla="*/ 18 h 31"/>
                <a:gd name="T8" fmla="*/ 40 w 40"/>
                <a:gd name="T9" fmla="*/ 31 h 31"/>
                <a:gd name="T10" fmla="*/ 28 w 40"/>
                <a:gd name="T11" fmla="*/ 31 h 31"/>
                <a:gd name="T12" fmla="*/ 0 w 40"/>
                <a:gd name="T13" fmla="*/ 1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1"/>
                <a:gd name="T23" fmla="*/ 40 w 40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1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0" y="18"/>
                  </a:lnTo>
                  <a:lnTo>
                    <a:pt x="40" y="31"/>
                  </a:lnTo>
                  <a:lnTo>
                    <a:pt x="28" y="3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4356" y="2126"/>
              <a:ext cx="44" cy="22"/>
            </a:xfrm>
            <a:custGeom>
              <a:avLst/>
              <a:gdLst>
                <a:gd name="T0" fmla="*/ 0 w 44"/>
                <a:gd name="T1" fmla="*/ 13 h 22"/>
                <a:gd name="T2" fmla="*/ 0 w 44"/>
                <a:gd name="T3" fmla="*/ 0 h 22"/>
                <a:gd name="T4" fmla="*/ 12 w 44"/>
                <a:gd name="T5" fmla="*/ 0 h 22"/>
                <a:gd name="T6" fmla="*/ 44 w 44"/>
                <a:gd name="T7" fmla="*/ 10 h 22"/>
                <a:gd name="T8" fmla="*/ 44 w 44"/>
                <a:gd name="T9" fmla="*/ 22 h 22"/>
                <a:gd name="T10" fmla="*/ 32 w 44"/>
                <a:gd name="T11" fmla="*/ 22 h 22"/>
                <a:gd name="T12" fmla="*/ 0 w 44"/>
                <a:gd name="T13" fmla="*/ 13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2"/>
                <a:gd name="T23" fmla="*/ 44 w 44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2">
                  <a:moveTo>
                    <a:pt x="0" y="1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4" y="10"/>
                  </a:lnTo>
                  <a:lnTo>
                    <a:pt x="44" y="22"/>
                  </a:lnTo>
                  <a:lnTo>
                    <a:pt x="32" y="2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4388" y="2136"/>
              <a:ext cx="4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4415" y="2136"/>
              <a:ext cx="44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446" y="2126"/>
              <a:ext cx="40" cy="22"/>
            </a:xfrm>
            <a:custGeom>
              <a:avLst/>
              <a:gdLst>
                <a:gd name="T0" fmla="*/ 13 w 40"/>
                <a:gd name="T1" fmla="*/ 22 h 22"/>
                <a:gd name="T2" fmla="*/ 0 w 40"/>
                <a:gd name="T3" fmla="*/ 22 h 22"/>
                <a:gd name="T4" fmla="*/ 0 w 40"/>
                <a:gd name="T5" fmla="*/ 10 h 22"/>
                <a:gd name="T6" fmla="*/ 28 w 40"/>
                <a:gd name="T7" fmla="*/ 0 h 22"/>
                <a:gd name="T8" fmla="*/ 40 w 40"/>
                <a:gd name="T9" fmla="*/ 0 h 22"/>
                <a:gd name="T10" fmla="*/ 40 w 40"/>
                <a:gd name="T11" fmla="*/ 13 h 22"/>
                <a:gd name="T12" fmla="*/ 13 w 40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2"/>
                <a:gd name="T23" fmla="*/ 40 w 4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2">
                  <a:moveTo>
                    <a:pt x="13" y="22"/>
                  </a:moveTo>
                  <a:lnTo>
                    <a:pt x="0" y="22"/>
                  </a:lnTo>
                  <a:lnTo>
                    <a:pt x="0" y="1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3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4474" y="2123"/>
              <a:ext cx="44" cy="16"/>
            </a:xfrm>
            <a:custGeom>
              <a:avLst/>
              <a:gdLst>
                <a:gd name="T0" fmla="*/ 12 w 44"/>
                <a:gd name="T1" fmla="*/ 16 h 16"/>
                <a:gd name="T2" fmla="*/ 0 w 44"/>
                <a:gd name="T3" fmla="*/ 16 h 16"/>
                <a:gd name="T4" fmla="*/ 0 w 44"/>
                <a:gd name="T5" fmla="*/ 3 h 16"/>
                <a:gd name="T6" fmla="*/ 32 w 44"/>
                <a:gd name="T7" fmla="*/ 0 h 16"/>
                <a:gd name="T8" fmla="*/ 44 w 44"/>
                <a:gd name="T9" fmla="*/ 0 h 16"/>
                <a:gd name="T10" fmla="*/ 44 w 44"/>
                <a:gd name="T11" fmla="*/ 13 h 16"/>
                <a:gd name="T12" fmla="*/ 12 w 44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6"/>
                <a:gd name="T23" fmla="*/ 44 w 4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6">
                  <a:moveTo>
                    <a:pt x="12" y="16"/>
                  </a:moveTo>
                  <a:lnTo>
                    <a:pt x="0" y="16"/>
                  </a:lnTo>
                  <a:lnTo>
                    <a:pt x="0" y="3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13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506" y="2123"/>
              <a:ext cx="40" cy="28"/>
            </a:xfrm>
            <a:custGeom>
              <a:avLst/>
              <a:gdLst>
                <a:gd name="T0" fmla="*/ 0 w 40"/>
                <a:gd name="T1" fmla="*/ 13 h 28"/>
                <a:gd name="T2" fmla="*/ 0 w 40"/>
                <a:gd name="T3" fmla="*/ 0 h 28"/>
                <a:gd name="T4" fmla="*/ 12 w 40"/>
                <a:gd name="T5" fmla="*/ 0 h 28"/>
                <a:gd name="T6" fmla="*/ 40 w 40"/>
                <a:gd name="T7" fmla="*/ 16 h 28"/>
                <a:gd name="T8" fmla="*/ 40 w 40"/>
                <a:gd name="T9" fmla="*/ 28 h 28"/>
                <a:gd name="T10" fmla="*/ 28 w 40"/>
                <a:gd name="T11" fmla="*/ 28 h 28"/>
                <a:gd name="T12" fmla="*/ 0 w 40"/>
                <a:gd name="T13" fmla="*/ 13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8"/>
                <a:gd name="T23" fmla="*/ 40 w 4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8">
                  <a:moveTo>
                    <a:pt x="0" y="1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0" y="16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4534" y="2139"/>
              <a:ext cx="43" cy="35"/>
            </a:xfrm>
            <a:custGeom>
              <a:avLst/>
              <a:gdLst>
                <a:gd name="T0" fmla="*/ 0 w 43"/>
                <a:gd name="T1" fmla="*/ 12 h 35"/>
                <a:gd name="T2" fmla="*/ 0 w 43"/>
                <a:gd name="T3" fmla="*/ 0 h 35"/>
                <a:gd name="T4" fmla="*/ 12 w 43"/>
                <a:gd name="T5" fmla="*/ 0 h 35"/>
                <a:gd name="T6" fmla="*/ 43 w 43"/>
                <a:gd name="T7" fmla="*/ 21 h 35"/>
                <a:gd name="T8" fmla="*/ 43 w 43"/>
                <a:gd name="T9" fmla="*/ 35 h 35"/>
                <a:gd name="T10" fmla="*/ 31 w 43"/>
                <a:gd name="T11" fmla="*/ 35 h 35"/>
                <a:gd name="T12" fmla="*/ 0 w 43"/>
                <a:gd name="T13" fmla="*/ 12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5"/>
                <a:gd name="T23" fmla="*/ 43 w 43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5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3" y="21"/>
                  </a:lnTo>
                  <a:lnTo>
                    <a:pt x="43" y="35"/>
                  </a:lnTo>
                  <a:lnTo>
                    <a:pt x="31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4565" y="2160"/>
              <a:ext cx="41" cy="35"/>
            </a:xfrm>
            <a:custGeom>
              <a:avLst/>
              <a:gdLst>
                <a:gd name="T0" fmla="*/ 0 w 41"/>
                <a:gd name="T1" fmla="*/ 14 h 35"/>
                <a:gd name="T2" fmla="*/ 0 w 41"/>
                <a:gd name="T3" fmla="*/ 0 h 35"/>
                <a:gd name="T4" fmla="*/ 12 w 41"/>
                <a:gd name="T5" fmla="*/ 0 h 35"/>
                <a:gd name="T6" fmla="*/ 41 w 41"/>
                <a:gd name="T7" fmla="*/ 23 h 35"/>
                <a:gd name="T8" fmla="*/ 41 w 41"/>
                <a:gd name="T9" fmla="*/ 35 h 35"/>
                <a:gd name="T10" fmla="*/ 27 w 41"/>
                <a:gd name="T11" fmla="*/ 35 h 35"/>
                <a:gd name="T12" fmla="*/ 0 w 41"/>
                <a:gd name="T13" fmla="*/ 14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5"/>
                <a:gd name="T23" fmla="*/ 41 w 41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5">
                  <a:moveTo>
                    <a:pt x="0" y="1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1" y="23"/>
                  </a:lnTo>
                  <a:lnTo>
                    <a:pt x="41" y="35"/>
                  </a:lnTo>
                  <a:lnTo>
                    <a:pt x="27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592" y="2183"/>
              <a:ext cx="44" cy="25"/>
            </a:xfrm>
            <a:custGeom>
              <a:avLst/>
              <a:gdLst>
                <a:gd name="T0" fmla="*/ 0 w 44"/>
                <a:gd name="T1" fmla="*/ 12 h 25"/>
                <a:gd name="T2" fmla="*/ 0 w 44"/>
                <a:gd name="T3" fmla="*/ 0 h 25"/>
                <a:gd name="T4" fmla="*/ 14 w 44"/>
                <a:gd name="T5" fmla="*/ 0 h 25"/>
                <a:gd name="T6" fmla="*/ 44 w 44"/>
                <a:gd name="T7" fmla="*/ 12 h 25"/>
                <a:gd name="T8" fmla="*/ 44 w 44"/>
                <a:gd name="T9" fmla="*/ 25 h 25"/>
                <a:gd name="T10" fmla="*/ 32 w 44"/>
                <a:gd name="T11" fmla="*/ 25 h 25"/>
                <a:gd name="T12" fmla="*/ 0 w 44"/>
                <a:gd name="T13" fmla="*/ 12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5"/>
                <a:gd name="T23" fmla="*/ 44 w 44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5">
                  <a:moveTo>
                    <a:pt x="0" y="1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44" y="12"/>
                  </a:lnTo>
                  <a:lnTo>
                    <a:pt x="44" y="25"/>
                  </a:lnTo>
                  <a:lnTo>
                    <a:pt x="32" y="2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4624" y="2195"/>
              <a:ext cx="40" cy="25"/>
            </a:xfrm>
            <a:custGeom>
              <a:avLst/>
              <a:gdLst>
                <a:gd name="T0" fmla="*/ 0 w 40"/>
                <a:gd name="T1" fmla="*/ 13 h 25"/>
                <a:gd name="T2" fmla="*/ 0 w 40"/>
                <a:gd name="T3" fmla="*/ 0 h 25"/>
                <a:gd name="T4" fmla="*/ 12 w 40"/>
                <a:gd name="T5" fmla="*/ 0 h 25"/>
                <a:gd name="T6" fmla="*/ 40 w 40"/>
                <a:gd name="T7" fmla="*/ 13 h 25"/>
                <a:gd name="T8" fmla="*/ 40 w 40"/>
                <a:gd name="T9" fmla="*/ 25 h 25"/>
                <a:gd name="T10" fmla="*/ 28 w 40"/>
                <a:gd name="T11" fmla="*/ 25 h 25"/>
                <a:gd name="T12" fmla="*/ 0 w 40"/>
                <a:gd name="T13" fmla="*/ 13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5"/>
                <a:gd name="T23" fmla="*/ 40 w 4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5">
                  <a:moveTo>
                    <a:pt x="0" y="1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0" y="13"/>
                  </a:lnTo>
                  <a:lnTo>
                    <a:pt x="40" y="25"/>
                  </a:lnTo>
                  <a:lnTo>
                    <a:pt x="28" y="2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4652" y="2208"/>
              <a:ext cx="40" cy="24"/>
            </a:xfrm>
            <a:custGeom>
              <a:avLst/>
              <a:gdLst>
                <a:gd name="T0" fmla="*/ 0 w 40"/>
                <a:gd name="T1" fmla="*/ 12 h 24"/>
                <a:gd name="T2" fmla="*/ 0 w 40"/>
                <a:gd name="T3" fmla="*/ 0 h 24"/>
                <a:gd name="T4" fmla="*/ 12 w 40"/>
                <a:gd name="T5" fmla="*/ 0 h 24"/>
                <a:gd name="T6" fmla="*/ 40 w 40"/>
                <a:gd name="T7" fmla="*/ 12 h 24"/>
                <a:gd name="T8" fmla="*/ 40 w 40"/>
                <a:gd name="T9" fmla="*/ 24 h 24"/>
                <a:gd name="T10" fmla="*/ 28 w 40"/>
                <a:gd name="T11" fmla="*/ 24 h 24"/>
                <a:gd name="T12" fmla="*/ 0 w 40"/>
                <a:gd name="T13" fmla="*/ 12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0" y="12"/>
                  </a:lnTo>
                  <a:lnTo>
                    <a:pt x="40" y="24"/>
                  </a:lnTo>
                  <a:lnTo>
                    <a:pt x="28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4680" y="2220"/>
              <a:ext cx="44" cy="66"/>
            </a:xfrm>
            <a:custGeom>
              <a:avLst/>
              <a:gdLst>
                <a:gd name="T0" fmla="*/ 0 w 44"/>
                <a:gd name="T1" fmla="*/ 12 h 66"/>
                <a:gd name="T2" fmla="*/ 0 w 44"/>
                <a:gd name="T3" fmla="*/ 0 h 66"/>
                <a:gd name="T4" fmla="*/ 12 w 44"/>
                <a:gd name="T5" fmla="*/ 0 h 66"/>
                <a:gd name="T6" fmla="*/ 44 w 44"/>
                <a:gd name="T7" fmla="*/ 52 h 66"/>
                <a:gd name="T8" fmla="*/ 44 w 44"/>
                <a:gd name="T9" fmla="*/ 66 h 66"/>
                <a:gd name="T10" fmla="*/ 32 w 44"/>
                <a:gd name="T11" fmla="*/ 66 h 66"/>
                <a:gd name="T12" fmla="*/ 0 w 44"/>
                <a:gd name="T13" fmla="*/ 12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66"/>
                <a:gd name="T23" fmla="*/ 44 w 44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66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4" y="52"/>
                  </a:lnTo>
                  <a:lnTo>
                    <a:pt x="44" y="66"/>
                  </a:lnTo>
                  <a:lnTo>
                    <a:pt x="32" y="6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4712" y="2272"/>
              <a:ext cx="40" cy="78"/>
            </a:xfrm>
            <a:custGeom>
              <a:avLst/>
              <a:gdLst>
                <a:gd name="T0" fmla="*/ 0 w 40"/>
                <a:gd name="T1" fmla="*/ 14 h 78"/>
                <a:gd name="T2" fmla="*/ 0 w 40"/>
                <a:gd name="T3" fmla="*/ 0 h 78"/>
                <a:gd name="T4" fmla="*/ 12 w 40"/>
                <a:gd name="T5" fmla="*/ 0 h 78"/>
                <a:gd name="T6" fmla="*/ 40 w 40"/>
                <a:gd name="T7" fmla="*/ 66 h 78"/>
                <a:gd name="T8" fmla="*/ 40 w 40"/>
                <a:gd name="T9" fmla="*/ 78 h 78"/>
                <a:gd name="T10" fmla="*/ 27 w 40"/>
                <a:gd name="T11" fmla="*/ 78 h 78"/>
                <a:gd name="T12" fmla="*/ 0 w 40"/>
                <a:gd name="T13" fmla="*/ 14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78"/>
                <a:gd name="T23" fmla="*/ 40 w 4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78">
                  <a:moveTo>
                    <a:pt x="0" y="1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0" y="66"/>
                  </a:lnTo>
                  <a:lnTo>
                    <a:pt x="40" y="78"/>
                  </a:lnTo>
                  <a:lnTo>
                    <a:pt x="27" y="7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4739" y="2338"/>
              <a:ext cx="43" cy="54"/>
            </a:xfrm>
            <a:custGeom>
              <a:avLst/>
              <a:gdLst>
                <a:gd name="T0" fmla="*/ 0 w 43"/>
                <a:gd name="T1" fmla="*/ 12 h 54"/>
                <a:gd name="T2" fmla="*/ 0 w 43"/>
                <a:gd name="T3" fmla="*/ 0 h 54"/>
                <a:gd name="T4" fmla="*/ 13 w 43"/>
                <a:gd name="T5" fmla="*/ 0 h 54"/>
                <a:gd name="T6" fmla="*/ 43 w 43"/>
                <a:gd name="T7" fmla="*/ 40 h 54"/>
                <a:gd name="T8" fmla="*/ 43 w 43"/>
                <a:gd name="T9" fmla="*/ 54 h 54"/>
                <a:gd name="T10" fmla="*/ 31 w 43"/>
                <a:gd name="T11" fmla="*/ 54 h 54"/>
                <a:gd name="T12" fmla="*/ 0 w 43"/>
                <a:gd name="T13" fmla="*/ 12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54"/>
                <a:gd name="T23" fmla="*/ 43 w 4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54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43" y="40"/>
                  </a:lnTo>
                  <a:lnTo>
                    <a:pt x="43" y="54"/>
                  </a:lnTo>
                  <a:lnTo>
                    <a:pt x="31" y="5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4770" y="2378"/>
              <a:ext cx="40" cy="41"/>
            </a:xfrm>
            <a:custGeom>
              <a:avLst/>
              <a:gdLst>
                <a:gd name="T0" fmla="*/ 0 w 40"/>
                <a:gd name="T1" fmla="*/ 14 h 41"/>
                <a:gd name="T2" fmla="*/ 0 w 40"/>
                <a:gd name="T3" fmla="*/ 0 h 41"/>
                <a:gd name="T4" fmla="*/ 12 w 40"/>
                <a:gd name="T5" fmla="*/ 0 h 41"/>
                <a:gd name="T6" fmla="*/ 40 w 40"/>
                <a:gd name="T7" fmla="*/ 29 h 41"/>
                <a:gd name="T8" fmla="*/ 40 w 40"/>
                <a:gd name="T9" fmla="*/ 41 h 41"/>
                <a:gd name="T10" fmla="*/ 28 w 40"/>
                <a:gd name="T11" fmla="*/ 41 h 41"/>
                <a:gd name="T12" fmla="*/ 0 w 40"/>
                <a:gd name="T13" fmla="*/ 14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1"/>
                <a:gd name="T23" fmla="*/ 40 w 40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1">
                  <a:moveTo>
                    <a:pt x="0" y="1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0" y="29"/>
                  </a:lnTo>
                  <a:lnTo>
                    <a:pt x="40" y="41"/>
                  </a:lnTo>
                  <a:lnTo>
                    <a:pt x="28" y="4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4798" y="2407"/>
              <a:ext cx="44" cy="22"/>
            </a:xfrm>
            <a:custGeom>
              <a:avLst/>
              <a:gdLst>
                <a:gd name="T0" fmla="*/ 0 w 44"/>
                <a:gd name="T1" fmla="*/ 12 h 22"/>
                <a:gd name="T2" fmla="*/ 0 w 44"/>
                <a:gd name="T3" fmla="*/ 0 h 22"/>
                <a:gd name="T4" fmla="*/ 12 w 44"/>
                <a:gd name="T5" fmla="*/ 0 h 22"/>
                <a:gd name="T6" fmla="*/ 44 w 44"/>
                <a:gd name="T7" fmla="*/ 9 h 22"/>
                <a:gd name="T8" fmla="*/ 44 w 44"/>
                <a:gd name="T9" fmla="*/ 22 h 22"/>
                <a:gd name="T10" fmla="*/ 32 w 44"/>
                <a:gd name="T11" fmla="*/ 22 h 22"/>
                <a:gd name="T12" fmla="*/ 0 w 44"/>
                <a:gd name="T13" fmla="*/ 1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2"/>
                <a:gd name="T23" fmla="*/ 44 w 44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4" y="9"/>
                  </a:lnTo>
                  <a:lnTo>
                    <a:pt x="44" y="22"/>
                  </a:lnTo>
                  <a:lnTo>
                    <a:pt x="32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4830" y="2416"/>
              <a:ext cx="40" cy="37"/>
            </a:xfrm>
            <a:custGeom>
              <a:avLst/>
              <a:gdLst>
                <a:gd name="T0" fmla="*/ 0 w 40"/>
                <a:gd name="T1" fmla="*/ 13 h 37"/>
                <a:gd name="T2" fmla="*/ 0 w 40"/>
                <a:gd name="T3" fmla="*/ 0 h 37"/>
                <a:gd name="T4" fmla="*/ 12 w 40"/>
                <a:gd name="T5" fmla="*/ 0 h 37"/>
                <a:gd name="T6" fmla="*/ 40 w 40"/>
                <a:gd name="T7" fmla="*/ 25 h 37"/>
                <a:gd name="T8" fmla="*/ 40 w 40"/>
                <a:gd name="T9" fmla="*/ 37 h 37"/>
                <a:gd name="T10" fmla="*/ 27 w 40"/>
                <a:gd name="T11" fmla="*/ 37 h 37"/>
                <a:gd name="T12" fmla="*/ 0 w 40"/>
                <a:gd name="T13" fmla="*/ 13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7"/>
                <a:gd name="T23" fmla="*/ 40 w 40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7">
                  <a:moveTo>
                    <a:pt x="0" y="1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0" y="25"/>
                  </a:lnTo>
                  <a:lnTo>
                    <a:pt x="40" y="37"/>
                  </a:lnTo>
                  <a:lnTo>
                    <a:pt x="27" y="3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4857" y="2441"/>
              <a:ext cx="44" cy="49"/>
            </a:xfrm>
            <a:custGeom>
              <a:avLst/>
              <a:gdLst>
                <a:gd name="T0" fmla="*/ 0 w 44"/>
                <a:gd name="T1" fmla="*/ 12 h 49"/>
                <a:gd name="T2" fmla="*/ 0 w 44"/>
                <a:gd name="T3" fmla="*/ 0 h 49"/>
                <a:gd name="T4" fmla="*/ 13 w 44"/>
                <a:gd name="T5" fmla="*/ 0 h 49"/>
                <a:gd name="T6" fmla="*/ 44 w 44"/>
                <a:gd name="T7" fmla="*/ 37 h 49"/>
                <a:gd name="T8" fmla="*/ 44 w 44"/>
                <a:gd name="T9" fmla="*/ 49 h 49"/>
                <a:gd name="T10" fmla="*/ 31 w 44"/>
                <a:gd name="T11" fmla="*/ 49 h 49"/>
                <a:gd name="T12" fmla="*/ 0 w 44"/>
                <a:gd name="T13" fmla="*/ 12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9"/>
                <a:gd name="T23" fmla="*/ 44 w 44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9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44" y="37"/>
                  </a:lnTo>
                  <a:lnTo>
                    <a:pt x="44" y="49"/>
                  </a:lnTo>
                  <a:lnTo>
                    <a:pt x="31" y="4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4888" y="2478"/>
              <a:ext cx="40" cy="63"/>
            </a:xfrm>
            <a:custGeom>
              <a:avLst/>
              <a:gdLst>
                <a:gd name="T0" fmla="*/ 0 w 40"/>
                <a:gd name="T1" fmla="*/ 12 h 63"/>
                <a:gd name="T2" fmla="*/ 0 w 40"/>
                <a:gd name="T3" fmla="*/ 0 h 63"/>
                <a:gd name="T4" fmla="*/ 13 w 40"/>
                <a:gd name="T5" fmla="*/ 0 h 63"/>
                <a:gd name="T6" fmla="*/ 40 w 40"/>
                <a:gd name="T7" fmla="*/ 50 h 63"/>
                <a:gd name="T8" fmla="*/ 40 w 40"/>
                <a:gd name="T9" fmla="*/ 63 h 63"/>
                <a:gd name="T10" fmla="*/ 28 w 40"/>
                <a:gd name="T11" fmla="*/ 63 h 63"/>
                <a:gd name="T12" fmla="*/ 0 w 40"/>
                <a:gd name="T13" fmla="*/ 12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63"/>
                <a:gd name="T23" fmla="*/ 40 w 40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63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40" y="50"/>
                  </a:lnTo>
                  <a:lnTo>
                    <a:pt x="40" y="63"/>
                  </a:lnTo>
                  <a:lnTo>
                    <a:pt x="28" y="6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4916" y="2528"/>
              <a:ext cx="44" cy="40"/>
            </a:xfrm>
            <a:custGeom>
              <a:avLst/>
              <a:gdLst>
                <a:gd name="T0" fmla="*/ 0 w 44"/>
                <a:gd name="T1" fmla="*/ 13 h 40"/>
                <a:gd name="T2" fmla="*/ 0 w 44"/>
                <a:gd name="T3" fmla="*/ 0 h 40"/>
                <a:gd name="T4" fmla="*/ 12 w 44"/>
                <a:gd name="T5" fmla="*/ 0 h 40"/>
                <a:gd name="T6" fmla="*/ 44 w 44"/>
                <a:gd name="T7" fmla="*/ 28 h 40"/>
                <a:gd name="T8" fmla="*/ 44 w 44"/>
                <a:gd name="T9" fmla="*/ 40 h 40"/>
                <a:gd name="T10" fmla="*/ 32 w 44"/>
                <a:gd name="T11" fmla="*/ 40 h 40"/>
                <a:gd name="T12" fmla="*/ 0 w 44"/>
                <a:gd name="T13" fmla="*/ 13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0"/>
                <a:gd name="T23" fmla="*/ 44 w 44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0">
                  <a:moveTo>
                    <a:pt x="0" y="13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4" y="28"/>
                  </a:lnTo>
                  <a:lnTo>
                    <a:pt x="44" y="40"/>
                  </a:lnTo>
                  <a:lnTo>
                    <a:pt x="32" y="4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4948" y="2556"/>
              <a:ext cx="40" cy="23"/>
            </a:xfrm>
            <a:custGeom>
              <a:avLst/>
              <a:gdLst>
                <a:gd name="T0" fmla="*/ 0 w 40"/>
                <a:gd name="T1" fmla="*/ 12 h 23"/>
                <a:gd name="T2" fmla="*/ 0 w 40"/>
                <a:gd name="T3" fmla="*/ 0 h 23"/>
                <a:gd name="T4" fmla="*/ 12 w 40"/>
                <a:gd name="T5" fmla="*/ 0 h 23"/>
                <a:gd name="T6" fmla="*/ 40 w 40"/>
                <a:gd name="T7" fmla="*/ 9 h 23"/>
                <a:gd name="T8" fmla="*/ 40 w 40"/>
                <a:gd name="T9" fmla="*/ 23 h 23"/>
                <a:gd name="T10" fmla="*/ 28 w 40"/>
                <a:gd name="T11" fmla="*/ 23 h 23"/>
                <a:gd name="T12" fmla="*/ 0 w 40"/>
                <a:gd name="T13" fmla="*/ 1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3"/>
                <a:gd name="T23" fmla="*/ 40 w 4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3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0" y="9"/>
                  </a:lnTo>
                  <a:lnTo>
                    <a:pt x="40" y="23"/>
                  </a:lnTo>
                  <a:lnTo>
                    <a:pt x="28" y="2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4976" y="2565"/>
              <a:ext cx="43" cy="16"/>
            </a:xfrm>
            <a:custGeom>
              <a:avLst/>
              <a:gdLst>
                <a:gd name="T0" fmla="*/ 0 w 43"/>
                <a:gd name="T1" fmla="*/ 14 h 16"/>
                <a:gd name="T2" fmla="*/ 0 w 43"/>
                <a:gd name="T3" fmla="*/ 0 h 16"/>
                <a:gd name="T4" fmla="*/ 12 w 43"/>
                <a:gd name="T5" fmla="*/ 0 h 16"/>
                <a:gd name="T6" fmla="*/ 43 w 43"/>
                <a:gd name="T7" fmla="*/ 3 h 16"/>
                <a:gd name="T8" fmla="*/ 43 w 43"/>
                <a:gd name="T9" fmla="*/ 16 h 16"/>
                <a:gd name="T10" fmla="*/ 31 w 43"/>
                <a:gd name="T11" fmla="*/ 16 h 16"/>
                <a:gd name="T12" fmla="*/ 0 w 43"/>
                <a:gd name="T13" fmla="*/ 1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6"/>
                <a:gd name="T23" fmla="*/ 43 w 4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6">
                  <a:moveTo>
                    <a:pt x="0" y="1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3" y="3"/>
                  </a:lnTo>
                  <a:lnTo>
                    <a:pt x="43" y="16"/>
                  </a:lnTo>
                  <a:lnTo>
                    <a:pt x="31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5007" y="2544"/>
              <a:ext cx="41" cy="37"/>
            </a:xfrm>
            <a:custGeom>
              <a:avLst/>
              <a:gdLst>
                <a:gd name="T0" fmla="*/ 12 w 41"/>
                <a:gd name="T1" fmla="*/ 37 h 37"/>
                <a:gd name="T2" fmla="*/ 0 w 41"/>
                <a:gd name="T3" fmla="*/ 37 h 37"/>
                <a:gd name="T4" fmla="*/ 0 w 41"/>
                <a:gd name="T5" fmla="*/ 24 h 37"/>
                <a:gd name="T6" fmla="*/ 27 w 41"/>
                <a:gd name="T7" fmla="*/ 0 h 37"/>
                <a:gd name="T8" fmla="*/ 41 w 41"/>
                <a:gd name="T9" fmla="*/ 0 h 37"/>
                <a:gd name="T10" fmla="*/ 41 w 41"/>
                <a:gd name="T11" fmla="*/ 12 h 37"/>
                <a:gd name="T12" fmla="*/ 12 w 41"/>
                <a:gd name="T13" fmla="*/ 3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12" y="37"/>
                  </a:moveTo>
                  <a:lnTo>
                    <a:pt x="0" y="37"/>
                  </a:lnTo>
                  <a:lnTo>
                    <a:pt x="0" y="24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1" y="12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5034" y="2544"/>
              <a:ext cx="4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5063" y="2534"/>
              <a:ext cx="43" cy="22"/>
            </a:xfrm>
            <a:custGeom>
              <a:avLst/>
              <a:gdLst>
                <a:gd name="T0" fmla="*/ 12 w 43"/>
                <a:gd name="T1" fmla="*/ 22 h 22"/>
                <a:gd name="T2" fmla="*/ 0 w 43"/>
                <a:gd name="T3" fmla="*/ 22 h 22"/>
                <a:gd name="T4" fmla="*/ 0 w 43"/>
                <a:gd name="T5" fmla="*/ 10 h 22"/>
                <a:gd name="T6" fmla="*/ 31 w 43"/>
                <a:gd name="T7" fmla="*/ 0 h 22"/>
                <a:gd name="T8" fmla="*/ 43 w 43"/>
                <a:gd name="T9" fmla="*/ 0 h 22"/>
                <a:gd name="T10" fmla="*/ 43 w 43"/>
                <a:gd name="T11" fmla="*/ 13 h 22"/>
                <a:gd name="T12" fmla="*/ 12 w 43"/>
                <a:gd name="T13" fmla="*/ 22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22"/>
                <a:gd name="T23" fmla="*/ 43 w 43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22">
                  <a:moveTo>
                    <a:pt x="12" y="22"/>
                  </a:moveTo>
                  <a:lnTo>
                    <a:pt x="0" y="22"/>
                  </a:lnTo>
                  <a:lnTo>
                    <a:pt x="0" y="10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13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5094" y="2519"/>
              <a:ext cx="40" cy="28"/>
            </a:xfrm>
            <a:custGeom>
              <a:avLst/>
              <a:gdLst>
                <a:gd name="T0" fmla="*/ 12 w 40"/>
                <a:gd name="T1" fmla="*/ 28 h 28"/>
                <a:gd name="T2" fmla="*/ 0 w 40"/>
                <a:gd name="T3" fmla="*/ 28 h 28"/>
                <a:gd name="T4" fmla="*/ 0 w 40"/>
                <a:gd name="T5" fmla="*/ 15 h 28"/>
                <a:gd name="T6" fmla="*/ 28 w 40"/>
                <a:gd name="T7" fmla="*/ 0 h 28"/>
                <a:gd name="T8" fmla="*/ 40 w 40"/>
                <a:gd name="T9" fmla="*/ 0 h 28"/>
                <a:gd name="T10" fmla="*/ 40 w 40"/>
                <a:gd name="T11" fmla="*/ 12 h 28"/>
                <a:gd name="T12" fmla="*/ 12 w 40"/>
                <a:gd name="T13" fmla="*/ 2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8"/>
                <a:gd name="T23" fmla="*/ 40 w 40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8">
                  <a:moveTo>
                    <a:pt x="12" y="28"/>
                  </a:moveTo>
                  <a:lnTo>
                    <a:pt x="0" y="28"/>
                  </a:lnTo>
                  <a:lnTo>
                    <a:pt x="0" y="15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5122" y="2478"/>
              <a:ext cx="44" cy="53"/>
            </a:xfrm>
            <a:custGeom>
              <a:avLst/>
              <a:gdLst>
                <a:gd name="T0" fmla="*/ 12 w 44"/>
                <a:gd name="T1" fmla="*/ 53 h 53"/>
                <a:gd name="T2" fmla="*/ 0 w 44"/>
                <a:gd name="T3" fmla="*/ 53 h 53"/>
                <a:gd name="T4" fmla="*/ 0 w 44"/>
                <a:gd name="T5" fmla="*/ 41 h 53"/>
                <a:gd name="T6" fmla="*/ 32 w 44"/>
                <a:gd name="T7" fmla="*/ 0 h 53"/>
                <a:gd name="T8" fmla="*/ 44 w 44"/>
                <a:gd name="T9" fmla="*/ 0 h 53"/>
                <a:gd name="T10" fmla="*/ 44 w 44"/>
                <a:gd name="T11" fmla="*/ 12 h 53"/>
                <a:gd name="T12" fmla="*/ 12 w 44"/>
                <a:gd name="T13" fmla="*/ 53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53"/>
                <a:gd name="T23" fmla="*/ 44 w 44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53">
                  <a:moveTo>
                    <a:pt x="12" y="53"/>
                  </a:moveTo>
                  <a:lnTo>
                    <a:pt x="0" y="53"/>
                  </a:lnTo>
                  <a:lnTo>
                    <a:pt x="0" y="41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12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5154" y="2407"/>
              <a:ext cx="40" cy="83"/>
            </a:xfrm>
            <a:custGeom>
              <a:avLst/>
              <a:gdLst>
                <a:gd name="T0" fmla="*/ 12 w 40"/>
                <a:gd name="T1" fmla="*/ 83 h 83"/>
                <a:gd name="T2" fmla="*/ 0 w 40"/>
                <a:gd name="T3" fmla="*/ 83 h 83"/>
                <a:gd name="T4" fmla="*/ 0 w 40"/>
                <a:gd name="T5" fmla="*/ 71 h 83"/>
                <a:gd name="T6" fmla="*/ 27 w 40"/>
                <a:gd name="T7" fmla="*/ 0 h 83"/>
                <a:gd name="T8" fmla="*/ 40 w 40"/>
                <a:gd name="T9" fmla="*/ 0 h 83"/>
                <a:gd name="T10" fmla="*/ 40 w 40"/>
                <a:gd name="T11" fmla="*/ 12 h 83"/>
                <a:gd name="T12" fmla="*/ 12 w 40"/>
                <a:gd name="T13" fmla="*/ 83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83"/>
                <a:gd name="T23" fmla="*/ 40 w 4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83">
                  <a:moveTo>
                    <a:pt x="12" y="83"/>
                  </a:moveTo>
                  <a:lnTo>
                    <a:pt x="0" y="83"/>
                  </a:lnTo>
                  <a:lnTo>
                    <a:pt x="0" y="71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5181" y="2350"/>
              <a:ext cx="43" cy="69"/>
            </a:xfrm>
            <a:custGeom>
              <a:avLst/>
              <a:gdLst>
                <a:gd name="T0" fmla="*/ 13 w 43"/>
                <a:gd name="T1" fmla="*/ 69 h 69"/>
                <a:gd name="T2" fmla="*/ 0 w 43"/>
                <a:gd name="T3" fmla="*/ 69 h 69"/>
                <a:gd name="T4" fmla="*/ 0 w 43"/>
                <a:gd name="T5" fmla="*/ 57 h 69"/>
                <a:gd name="T6" fmla="*/ 31 w 43"/>
                <a:gd name="T7" fmla="*/ 0 h 69"/>
                <a:gd name="T8" fmla="*/ 43 w 43"/>
                <a:gd name="T9" fmla="*/ 0 h 69"/>
                <a:gd name="T10" fmla="*/ 43 w 43"/>
                <a:gd name="T11" fmla="*/ 13 h 69"/>
                <a:gd name="T12" fmla="*/ 13 w 43"/>
                <a:gd name="T13" fmla="*/ 69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69"/>
                <a:gd name="T23" fmla="*/ 43 w 43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69">
                  <a:moveTo>
                    <a:pt x="13" y="69"/>
                  </a:moveTo>
                  <a:lnTo>
                    <a:pt x="0" y="69"/>
                  </a:lnTo>
                  <a:lnTo>
                    <a:pt x="0" y="57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13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5212" y="2323"/>
              <a:ext cx="40" cy="40"/>
            </a:xfrm>
            <a:custGeom>
              <a:avLst/>
              <a:gdLst>
                <a:gd name="T0" fmla="*/ 12 w 40"/>
                <a:gd name="T1" fmla="*/ 40 h 40"/>
                <a:gd name="T2" fmla="*/ 0 w 40"/>
                <a:gd name="T3" fmla="*/ 40 h 40"/>
                <a:gd name="T4" fmla="*/ 0 w 40"/>
                <a:gd name="T5" fmla="*/ 27 h 40"/>
                <a:gd name="T6" fmla="*/ 28 w 40"/>
                <a:gd name="T7" fmla="*/ 0 h 40"/>
                <a:gd name="T8" fmla="*/ 40 w 40"/>
                <a:gd name="T9" fmla="*/ 0 h 40"/>
                <a:gd name="T10" fmla="*/ 40 w 40"/>
                <a:gd name="T11" fmla="*/ 12 h 40"/>
                <a:gd name="T12" fmla="*/ 12 w 40"/>
                <a:gd name="T13" fmla="*/ 4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0"/>
                <a:gd name="T23" fmla="*/ 40 w 40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0">
                  <a:moveTo>
                    <a:pt x="12" y="40"/>
                  </a:moveTo>
                  <a:lnTo>
                    <a:pt x="0" y="40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240" y="2307"/>
              <a:ext cx="44" cy="28"/>
            </a:xfrm>
            <a:custGeom>
              <a:avLst/>
              <a:gdLst>
                <a:gd name="T0" fmla="*/ 12 w 44"/>
                <a:gd name="T1" fmla="*/ 28 h 28"/>
                <a:gd name="T2" fmla="*/ 0 w 44"/>
                <a:gd name="T3" fmla="*/ 28 h 28"/>
                <a:gd name="T4" fmla="*/ 0 w 44"/>
                <a:gd name="T5" fmla="*/ 16 h 28"/>
                <a:gd name="T6" fmla="*/ 32 w 44"/>
                <a:gd name="T7" fmla="*/ 0 h 28"/>
                <a:gd name="T8" fmla="*/ 44 w 44"/>
                <a:gd name="T9" fmla="*/ 0 h 28"/>
                <a:gd name="T10" fmla="*/ 44 w 44"/>
                <a:gd name="T11" fmla="*/ 13 h 28"/>
                <a:gd name="T12" fmla="*/ 12 w 44"/>
                <a:gd name="T13" fmla="*/ 2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8"/>
                <a:gd name="T23" fmla="*/ 44 w 4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8">
                  <a:moveTo>
                    <a:pt x="12" y="28"/>
                  </a:moveTo>
                  <a:lnTo>
                    <a:pt x="0" y="28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13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5272" y="2289"/>
              <a:ext cx="40" cy="31"/>
            </a:xfrm>
            <a:custGeom>
              <a:avLst/>
              <a:gdLst>
                <a:gd name="T0" fmla="*/ 12 w 40"/>
                <a:gd name="T1" fmla="*/ 31 h 31"/>
                <a:gd name="T2" fmla="*/ 0 w 40"/>
                <a:gd name="T3" fmla="*/ 31 h 31"/>
                <a:gd name="T4" fmla="*/ 0 w 40"/>
                <a:gd name="T5" fmla="*/ 18 h 31"/>
                <a:gd name="T6" fmla="*/ 28 w 40"/>
                <a:gd name="T7" fmla="*/ 0 h 31"/>
                <a:gd name="T8" fmla="*/ 40 w 40"/>
                <a:gd name="T9" fmla="*/ 0 h 31"/>
                <a:gd name="T10" fmla="*/ 40 w 40"/>
                <a:gd name="T11" fmla="*/ 12 h 31"/>
                <a:gd name="T12" fmla="*/ 12 w 40"/>
                <a:gd name="T13" fmla="*/ 3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1"/>
                <a:gd name="T23" fmla="*/ 40 w 40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1">
                  <a:moveTo>
                    <a:pt x="12" y="31"/>
                  </a:moveTo>
                  <a:lnTo>
                    <a:pt x="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2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5300" y="2257"/>
              <a:ext cx="43" cy="44"/>
            </a:xfrm>
            <a:custGeom>
              <a:avLst/>
              <a:gdLst>
                <a:gd name="T0" fmla="*/ 12 w 43"/>
                <a:gd name="T1" fmla="*/ 44 h 44"/>
                <a:gd name="T2" fmla="*/ 0 w 43"/>
                <a:gd name="T3" fmla="*/ 44 h 44"/>
                <a:gd name="T4" fmla="*/ 0 w 43"/>
                <a:gd name="T5" fmla="*/ 32 h 44"/>
                <a:gd name="T6" fmla="*/ 30 w 43"/>
                <a:gd name="T7" fmla="*/ 0 h 44"/>
                <a:gd name="T8" fmla="*/ 43 w 43"/>
                <a:gd name="T9" fmla="*/ 0 h 44"/>
                <a:gd name="T10" fmla="*/ 43 w 43"/>
                <a:gd name="T11" fmla="*/ 12 h 44"/>
                <a:gd name="T12" fmla="*/ 12 w 43"/>
                <a:gd name="T13" fmla="*/ 44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44"/>
                <a:gd name="T23" fmla="*/ 43 w 4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44">
                  <a:moveTo>
                    <a:pt x="12" y="44"/>
                  </a:moveTo>
                  <a:lnTo>
                    <a:pt x="0" y="44"/>
                  </a:lnTo>
                  <a:lnTo>
                    <a:pt x="0" y="32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5330" y="2232"/>
              <a:ext cx="40" cy="37"/>
            </a:xfrm>
            <a:custGeom>
              <a:avLst/>
              <a:gdLst>
                <a:gd name="T0" fmla="*/ 13 w 40"/>
                <a:gd name="T1" fmla="*/ 37 h 37"/>
                <a:gd name="T2" fmla="*/ 0 w 40"/>
                <a:gd name="T3" fmla="*/ 37 h 37"/>
                <a:gd name="T4" fmla="*/ 0 w 40"/>
                <a:gd name="T5" fmla="*/ 25 h 37"/>
                <a:gd name="T6" fmla="*/ 28 w 40"/>
                <a:gd name="T7" fmla="*/ 0 h 37"/>
                <a:gd name="T8" fmla="*/ 40 w 40"/>
                <a:gd name="T9" fmla="*/ 0 h 37"/>
                <a:gd name="T10" fmla="*/ 40 w 40"/>
                <a:gd name="T11" fmla="*/ 13 h 37"/>
                <a:gd name="T12" fmla="*/ 13 w 40"/>
                <a:gd name="T13" fmla="*/ 3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7"/>
                <a:gd name="T23" fmla="*/ 40 w 40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7">
                  <a:moveTo>
                    <a:pt x="13" y="37"/>
                  </a:moveTo>
                  <a:lnTo>
                    <a:pt x="0" y="37"/>
                  </a:lnTo>
                  <a:lnTo>
                    <a:pt x="0" y="25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13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358" y="2217"/>
              <a:ext cx="44" cy="28"/>
            </a:xfrm>
            <a:custGeom>
              <a:avLst/>
              <a:gdLst>
                <a:gd name="T0" fmla="*/ 12 w 44"/>
                <a:gd name="T1" fmla="*/ 28 h 28"/>
                <a:gd name="T2" fmla="*/ 0 w 44"/>
                <a:gd name="T3" fmla="*/ 28 h 28"/>
                <a:gd name="T4" fmla="*/ 0 w 44"/>
                <a:gd name="T5" fmla="*/ 15 h 28"/>
                <a:gd name="T6" fmla="*/ 32 w 44"/>
                <a:gd name="T7" fmla="*/ 0 h 28"/>
                <a:gd name="T8" fmla="*/ 44 w 44"/>
                <a:gd name="T9" fmla="*/ 0 h 28"/>
                <a:gd name="T10" fmla="*/ 44 w 44"/>
                <a:gd name="T11" fmla="*/ 12 h 28"/>
                <a:gd name="T12" fmla="*/ 12 w 44"/>
                <a:gd name="T13" fmla="*/ 28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28"/>
                <a:gd name="T23" fmla="*/ 44 w 44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28">
                  <a:moveTo>
                    <a:pt x="12" y="28"/>
                  </a:moveTo>
                  <a:lnTo>
                    <a:pt x="0" y="28"/>
                  </a:lnTo>
                  <a:lnTo>
                    <a:pt x="0" y="15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44" y="12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5390" y="2217"/>
              <a:ext cx="40" cy="18"/>
            </a:xfrm>
            <a:custGeom>
              <a:avLst/>
              <a:gdLst>
                <a:gd name="T0" fmla="*/ 0 w 40"/>
                <a:gd name="T1" fmla="*/ 12 h 18"/>
                <a:gd name="T2" fmla="*/ 0 w 40"/>
                <a:gd name="T3" fmla="*/ 0 h 18"/>
                <a:gd name="T4" fmla="*/ 12 w 40"/>
                <a:gd name="T5" fmla="*/ 0 h 18"/>
                <a:gd name="T6" fmla="*/ 40 w 40"/>
                <a:gd name="T7" fmla="*/ 6 h 18"/>
                <a:gd name="T8" fmla="*/ 40 w 40"/>
                <a:gd name="T9" fmla="*/ 18 h 18"/>
                <a:gd name="T10" fmla="*/ 28 w 40"/>
                <a:gd name="T11" fmla="*/ 18 h 18"/>
                <a:gd name="T12" fmla="*/ 0 w 40"/>
                <a:gd name="T13" fmla="*/ 1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8"/>
                <a:gd name="T23" fmla="*/ 40 w 4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8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0" y="6"/>
                  </a:lnTo>
                  <a:lnTo>
                    <a:pt x="40" y="18"/>
                  </a:lnTo>
                  <a:lnTo>
                    <a:pt x="28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5418" y="2220"/>
              <a:ext cx="43" cy="15"/>
            </a:xfrm>
            <a:custGeom>
              <a:avLst/>
              <a:gdLst>
                <a:gd name="T0" fmla="*/ 12 w 43"/>
                <a:gd name="T1" fmla="*/ 15 h 15"/>
                <a:gd name="T2" fmla="*/ 0 w 43"/>
                <a:gd name="T3" fmla="*/ 15 h 15"/>
                <a:gd name="T4" fmla="*/ 0 w 43"/>
                <a:gd name="T5" fmla="*/ 3 h 15"/>
                <a:gd name="T6" fmla="*/ 31 w 43"/>
                <a:gd name="T7" fmla="*/ 0 h 15"/>
                <a:gd name="T8" fmla="*/ 43 w 43"/>
                <a:gd name="T9" fmla="*/ 0 h 15"/>
                <a:gd name="T10" fmla="*/ 43 w 43"/>
                <a:gd name="T11" fmla="*/ 12 h 15"/>
                <a:gd name="T12" fmla="*/ 12 w 43"/>
                <a:gd name="T13" fmla="*/ 1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5"/>
                <a:gd name="T23" fmla="*/ 43 w 4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5">
                  <a:moveTo>
                    <a:pt x="12" y="15"/>
                  </a:moveTo>
                  <a:lnTo>
                    <a:pt x="0" y="15"/>
                  </a:lnTo>
                  <a:lnTo>
                    <a:pt x="0" y="3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43" y="12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5449" y="2220"/>
              <a:ext cx="41" cy="34"/>
            </a:xfrm>
            <a:custGeom>
              <a:avLst/>
              <a:gdLst>
                <a:gd name="T0" fmla="*/ 0 w 41"/>
                <a:gd name="T1" fmla="*/ 12 h 34"/>
                <a:gd name="T2" fmla="*/ 0 w 41"/>
                <a:gd name="T3" fmla="*/ 0 h 34"/>
                <a:gd name="T4" fmla="*/ 12 w 41"/>
                <a:gd name="T5" fmla="*/ 0 h 34"/>
                <a:gd name="T6" fmla="*/ 41 w 41"/>
                <a:gd name="T7" fmla="*/ 22 h 34"/>
                <a:gd name="T8" fmla="*/ 41 w 41"/>
                <a:gd name="T9" fmla="*/ 34 h 34"/>
                <a:gd name="T10" fmla="*/ 27 w 41"/>
                <a:gd name="T11" fmla="*/ 34 h 34"/>
                <a:gd name="T12" fmla="*/ 0 w 41"/>
                <a:gd name="T13" fmla="*/ 12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4"/>
                <a:gd name="T23" fmla="*/ 41 w 41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4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41" y="22"/>
                  </a:lnTo>
                  <a:lnTo>
                    <a:pt x="41" y="34"/>
                  </a:lnTo>
                  <a:lnTo>
                    <a:pt x="27" y="3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5476" y="2242"/>
              <a:ext cx="45" cy="30"/>
            </a:xfrm>
            <a:custGeom>
              <a:avLst/>
              <a:gdLst>
                <a:gd name="T0" fmla="*/ 0 w 45"/>
                <a:gd name="T1" fmla="*/ 12 h 30"/>
                <a:gd name="T2" fmla="*/ 0 w 45"/>
                <a:gd name="T3" fmla="*/ 0 h 30"/>
                <a:gd name="T4" fmla="*/ 14 w 45"/>
                <a:gd name="T5" fmla="*/ 0 h 30"/>
                <a:gd name="T6" fmla="*/ 45 w 45"/>
                <a:gd name="T7" fmla="*/ 18 h 30"/>
                <a:gd name="T8" fmla="*/ 45 w 45"/>
                <a:gd name="T9" fmla="*/ 30 h 30"/>
                <a:gd name="T10" fmla="*/ 32 w 45"/>
                <a:gd name="T11" fmla="*/ 30 h 30"/>
                <a:gd name="T12" fmla="*/ 0 w 45"/>
                <a:gd name="T13" fmla="*/ 12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30"/>
                <a:gd name="T23" fmla="*/ 45 w 45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30">
                  <a:moveTo>
                    <a:pt x="0" y="1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45" y="18"/>
                  </a:lnTo>
                  <a:lnTo>
                    <a:pt x="45" y="30"/>
                  </a:lnTo>
                  <a:lnTo>
                    <a:pt x="32" y="3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5508" y="2260"/>
              <a:ext cx="31" cy="26"/>
            </a:xfrm>
            <a:custGeom>
              <a:avLst/>
              <a:gdLst>
                <a:gd name="T0" fmla="*/ 0 w 31"/>
                <a:gd name="T1" fmla="*/ 12 h 26"/>
                <a:gd name="T2" fmla="*/ 0 w 31"/>
                <a:gd name="T3" fmla="*/ 0 h 26"/>
                <a:gd name="T4" fmla="*/ 13 w 31"/>
                <a:gd name="T5" fmla="*/ 0 h 26"/>
                <a:gd name="T6" fmla="*/ 31 w 31"/>
                <a:gd name="T7" fmla="*/ 12 h 26"/>
                <a:gd name="T8" fmla="*/ 31 w 31"/>
                <a:gd name="T9" fmla="*/ 26 h 26"/>
                <a:gd name="T10" fmla="*/ 19 w 31"/>
                <a:gd name="T11" fmla="*/ 26 h 26"/>
                <a:gd name="T12" fmla="*/ 0 w 31"/>
                <a:gd name="T13" fmla="*/ 12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26"/>
                <a:gd name="T23" fmla="*/ 31 w 3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26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1" y="12"/>
                  </a:lnTo>
                  <a:lnTo>
                    <a:pt x="31" y="26"/>
                  </a:lnTo>
                  <a:lnTo>
                    <a:pt x="19" y="2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687" y="2056"/>
              <a:ext cx="1" cy="98"/>
            </a:xfrm>
            <a:custGeom>
              <a:avLst/>
              <a:gdLst>
                <a:gd name="T0" fmla="*/ 0 w 1"/>
                <a:gd name="T1" fmla="*/ 179775 h 66"/>
                <a:gd name="T2" fmla="*/ 0 w 1"/>
                <a:gd name="T3" fmla="*/ 4793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6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3662" y="2059"/>
              <a:ext cx="52" cy="1"/>
            </a:xfrm>
            <a:custGeom>
              <a:avLst/>
              <a:gdLst>
                <a:gd name="T0" fmla="*/ 0 w 35"/>
                <a:gd name="T1" fmla="*/ 0 h 1"/>
                <a:gd name="T2" fmla="*/ 90273 w 35"/>
                <a:gd name="T3" fmla="*/ 0 h 1"/>
                <a:gd name="T4" fmla="*/ 95216 w 35"/>
                <a:gd name="T5" fmla="*/ 0 h 1"/>
                <a:gd name="T6" fmla="*/ 0 60000 65536"/>
                <a:gd name="T7" fmla="*/ 0 60000 65536"/>
                <a:gd name="T8" fmla="*/ 0 60000 65536"/>
                <a:gd name="T9" fmla="*/ 0 w 35"/>
                <a:gd name="T10" fmla="*/ 0 h 1"/>
                <a:gd name="T11" fmla="*/ 35 w 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">
                  <a:moveTo>
                    <a:pt x="0" y="0"/>
                  </a:move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3687" y="2154"/>
              <a:ext cx="1" cy="100"/>
            </a:xfrm>
            <a:custGeom>
              <a:avLst/>
              <a:gdLst>
                <a:gd name="T0" fmla="*/ 0 w 1"/>
                <a:gd name="T1" fmla="*/ 0 h 67"/>
                <a:gd name="T2" fmla="*/ 0 w 1"/>
                <a:gd name="T3" fmla="*/ 195507 h 67"/>
                <a:gd name="T4" fmla="*/ 0 w 1"/>
                <a:gd name="T5" fmla="*/ 200693 h 67"/>
                <a:gd name="T6" fmla="*/ 0 60000 65536"/>
                <a:gd name="T7" fmla="*/ 0 60000 65536"/>
                <a:gd name="T8" fmla="*/ 0 60000 65536"/>
                <a:gd name="T9" fmla="*/ 0 w 1"/>
                <a:gd name="T10" fmla="*/ 0 h 67"/>
                <a:gd name="T11" fmla="*/ 1 w 1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7">
                  <a:moveTo>
                    <a:pt x="0" y="0"/>
                  </a:moveTo>
                  <a:lnTo>
                    <a:pt x="0" y="65"/>
                  </a:lnTo>
                  <a:lnTo>
                    <a:pt x="0" y="6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3662" y="2251"/>
              <a:ext cx="52" cy="1"/>
            </a:xfrm>
            <a:custGeom>
              <a:avLst/>
              <a:gdLst>
                <a:gd name="T0" fmla="*/ 0 w 35"/>
                <a:gd name="T1" fmla="*/ 0 h 1"/>
                <a:gd name="T2" fmla="*/ 90273 w 35"/>
                <a:gd name="T3" fmla="*/ 0 h 1"/>
                <a:gd name="T4" fmla="*/ 95216 w 35"/>
                <a:gd name="T5" fmla="*/ 0 h 1"/>
                <a:gd name="T6" fmla="*/ 0 60000 65536"/>
                <a:gd name="T7" fmla="*/ 0 60000 65536"/>
                <a:gd name="T8" fmla="*/ 0 60000 65536"/>
                <a:gd name="T9" fmla="*/ 0 w 35"/>
                <a:gd name="T10" fmla="*/ 0 h 1"/>
                <a:gd name="T11" fmla="*/ 35 w 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">
                  <a:moveTo>
                    <a:pt x="0" y="0"/>
                  </a:move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4307" y="2056"/>
              <a:ext cx="1" cy="98"/>
            </a:xfrm>
            <a:custGeom>
              <a:avLst/>
              <a:gdLst>
                <a:gd name="T0" fmla="*/ 0 w 1"/>
                <a:gd name="T1" fmla="*/ 179775 h 66"/>
                <a:gd name="T2" fmla="*/ 0 w 1"/>
                <a:gd name="T3" fmla="*/ 4793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6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4282" y="2059"/>
              <a:ext cx="52" cy="1"/>
            </a:xfrm>
            <a:custGeom>
              <a:avLst/>
              <a:gdLst>
                <a:gd name="T0" fmla="*/ 0 w 35"/>
                <a:gd name="T1" fmla="*/ 0 h 1"/>
                <a:gd name="T2" fmla="*/ 90273 w 35"/>
                <a:gd name="T3" fmla="*/ 0 h 1"/>
                <a:gd name="T4" fmla="*/ 95216 w 35"/>
                <a:gd name="T5" fmla="*/ 0 h 1"/>
                <a:gd name="T6" fmla="*/ 0 60000 65536"/>
                <a:gd name="T7" fmla="*/ 0 60000 65536"/>
                <a:gd name="T8" fmla="*/ 0 60000 65536"/>
                <a:gd name="T9" fmla="*/ 0 w 35"/>
                <a:gd name="T10" fmla="*/ 0 h 1"/>
                <a:gd name="T11" fmla="*/ 35 w 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">
                  <a:moveTo>
                    <a:pt x="0" y="0"/>
                  </a:move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4307" y="2154"/>
              <a:ext cx="1" cy="100"/>
            </a:xfrm>
            <a:custGeom>
              <a:avLst/>
              <a:gdLst>
                <a:gd name="T0" fmla="*/ 0 w 1"/>
                <a:gd name="T1" fmla="*/ 0 h 67"/>
                <a:gd name="T2" fmla="*/ 0 w 1"/>
                <a:gd name="T3" fmla="*/ 195507 h 67"/>
                <a:gd name="T4" fmla="*/ 0 w 1"/>
                <a:gd name="T5" fmla="*/ 200693 h 67"/>
                <a:gd name="T6" fmla="*/ 0 60000 65536"/>
                <a:gd name="T7" fmla="*/ 0 60000 65536"/>
                <a:gd name="T8" fmla="*/ 0 60000 65536"/>
                <a:gd name="T9" fmla="*/ 0 w 1"/>
                <a:gd name="T10" fmla="*/ 0 h 67"/>
                <a:gd name="T11" fmla="*/ 1 w 1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7">
                  <a:moveTo>
                    <a:pt x="0" y="0"/>
                  </a:moveTo>
                  <a:lnTo>
                    <a:pt x="0" y="65"/>
                  </a:lnTo>
                  <a:lnTo>
                    <a:pt x="0" y="6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4282" y="2251"/>
              <a:ext cx="52" cy="1"/>
            </a:xfrm>
            <a:custGeom>
              <a:avLst/>
              <a:gdLst>
                <a:gd name="T0" fmla="*/ 0 w 35"/>
                <a:gd name="T1" fmla="*/ 0 h 1"/>
                <a:gd name="T2" fmla="*/ 90273 w 35"/>
                <a:gd name="T3" fmla="*/ 0 h 1"/>
                <a:gd name="T4" fmla="*/ 95216 w 35"/>
                <a:gd name="T5" fmla="*/ 0 h 1"/>
                <a:gd name="T6" fmla="*/ 0 60000 65536"/>
                <a:gd name="T7" fmla="*/ 0 60000 65536"/>
                <a:gd name="T8" fmla="*/ 0 60000 65536"/>
                <a:gd name="T9" fmla="*/ 0 w 35"/>
                <a:gd name="T10" fmla="*/ 0 h 1"/>
                <a:gd name="T11" fmla="*/ 35 w 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">
                  <a:moveTo>
                    <a:pt x="0" y="0"/>
                  </a:move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4895" y="2248"/>
              <a:ext cx="1" cy="99"/>
            </a:xfrm>
            <a:custGeom>
              <a:avLst/>
              <a:gdLst>
                <a:gd name="T0" fmla="*/ 0 w 1"/>
                <a:gd name="T1" fmla="*/ 218295 h 66"/>
                <a:gd name="T2" fmla="*/ 0 w 1"/>
                <a:gd name="T3" fmla="*/ 5395 h 66"/>
                <a:gd name="T4" fmla="*/ 0 w 1"/>
                <a:gd name="T5" fmla="*/ 0 h 66"/>
                <a:gd name="T6" fmla="*/ 0 60000 65536"/>
                <a:gd name="T7" fmla="*/ 0 60000 65536"/>
                <a:gd name="T8" fmla="*/ 0 60000 65536"/>
                <a:gd name="T9" fmla="*/ 0 w 1"/>
                <a:gd name="T10" fmla="*/ 0 h 66"/>
                <a:gd name="T11" fmla="*/ 1 w 1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6">
                  <a:moveTo>
                    <a:pt x="0" y="66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4870" y="2251"/>
              <a:ext cx="52" cy="1"/>
            </a:xfrm>
            <a:custGeom>
              <a:avLst/>
              <a:gdLst>
                <a:gd name="T0" fmla="*/ 0 w 35"/>
                <a:gd name="T1" fmla="*/ 0 h 1"/>
                <a:gd name="T2" fmla="*/ 90273 w 35"/>
                <a:gd name="T3" fmla="*/ 0 h 1"/>
                <a:gd name="T4" fmla="*/ 95216 w 35"/>
                <a:gd name="T5" fmla="*/ 0 h 1"/>
                <a:gd name="T6" fmla="*/ 0 60000 65536"/>
                <a:gd name="T7" fmla="*/ 0 60000 65536"/>
                <a:gd name="T8" fmla="*/ 0 60000 65536"/>
                <a:gd name="T9" fmla="*/ 0 w 35"/>
                <a:gd name="T10" fmla="*/ 0 h 1"/>
                <a:gd name="T11" fmla="*/ 35 w 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">
                  <a:moveTo>
                    <a:pt x="0" y="0"/>
                  </a:move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4895" y="2347"/>
              <a:ext cx="1" cy="100"/>
            </a:xfrm>
            <a:custGeom>
              <a:avLst/>
              <a:gdLst>
                <a:gd name="T0" fmla="*/ 0 w 1"/>
                <a:gd name="T1" fmla="*/ 0 h 67"/>
                <a:gd name="T2" fmla="*/ 0 w 1"/>
                <a:gd name="T3" fmla="*/ 195507 h 67"/>
                <a:gd name="T4" fmla="*/ 0 w 1"/>
                <a:gd name="T5" fmla="*/ 200693 h 67"/>
                <a:gd name="T6" fmla="*/ 0 60000 65536"/>
                <a:gd name="T7" fmla="*/ 0 60000 65536"/>
                <a:gd name="T8" fmla="*/ 0 60000 65536"/>
                <a:gd name="T9" fmla="*/ 0 w 1"/>
                <a:gd name="T10" fmla="*/ 0 h 67"/>
                <a:gd name="T11" fmla="*/ 1 w 1"/>
                <a:gd name="T12" fmla="*/ 67 h 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7">
                  <a:moveTo>
                    <a:pt x="0" y="0"/>
                  </a:moveTo>
                  <a:lnTo>
                    <a:pt x="0" y="65"/>
                  </a:lnTo>
                  <a:lnTo>
                    <a:pt x="0" y="6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4870" y="2444"/>
              <a:ext cx="52" cy="1"/>
            </a:xfrm>
            <a:custGeom>
              <a:avLst/>
              <a:gdLst>
                <a:gd name="T0" fmla="*/ 0 w 35"/>
                <a:gd name="T1" fmla="*/ 0 h 1"/>
                <a:gd name="T2" fmla="*/ 90273 w 35"/>
                <a:gd name="T3" fmla="*/ 0 h 1"/>
                <a:gd name="T4" fmla="*/ 95216 w 35"/>
                <a:gd name="T5" fmla="*/ 0 h 1"/>
                <a:gd name="T6" fmla="*/ 0 60000 65536"/>
                <a:gd name="T7" fmla="*/ 0 60000 65536"/>
                <a:gd name="T8" fmla="*/ 0 60000 65536"/>
                <a:gd name="T9" fmla="*/ 0 w 35"/>
                <a:gd name="T10" fmla="*/ 0 h 1"/>
                <a:gd name="T11" fmla="*/ 35 w 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1">
                  <a:moveTo>
                    <a:pt x="0" y="0"/>
                  </a:move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3071" y="3122"/>
              <a:ext cx="77" cy="1"/>
            </a:xfrm>
            <a:custGeom>
              <a:avLst/>
              <a:gdLst>
                <a:gd name="T0" fmla="*/ 0 w 52"/>
                <a:gd name="T1" fmla="*/ 0 h 1"/>
                <a:gd name="T2" fmla="*/ 128802 w 52"/>
                <a:gd name="T3" fmla="*/ 0 h 1"/>
                <a:gd name="T4" fmla="*/ 133471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0" y="0"/>
                  </a:moveTo>
                  <a:lnTo>
                    <a:pt x="50" y="0"/>
                  </a:lnTo>
                  <a:lnTo>
                    <a:pt x="5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3071" y="2734"/>
              <a:ext cx="77" cy="1"/>
            </a:xfrm>
            <a:custGeom>
              <a:avLst/>
              <a:gdLst>
                <a:gd name="T0" fmla="*/ 0 w 52"/>
                <a:gd name="T1" fmla="*/ 0 h 1"/>
                <a:gd name="T2" fmla="*/ 128802 w 52"/>
                <a:gd name="T3" fmla="*/ 0 h 1"/>
                <a:gd name="T4" fmla="*/ 133471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0" y="0"/>
                  </a:moveTo>
                  <a:lnTo>
                    <a:pt x="50" y="0"/>
                  </a:lnTo>
                  <a:lnTo>
                    <a:pt x="5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3071" y="2347"/>
              <a:ext cx="77" cy="1"/>
            </a:xfrm>
            <a:custGeom>
              <a:avLst/>
              <a:gdLst>
                <a:gd name="T0" fmla="*/ 0 w 52"/>
                <a:gd name="T1" fmla="*/ 0 h 1"/>
                <a:gd name="T2" fmla="*/ 128802 w 52"/>
                <a:gd name="T3" fmla="*/ 0 h 1"/>
                <a:gd name="T4" fmla="*/ 133471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0" y="0"/>
                  </a:moveTo>
                  <a:lnTo>
                    <a:pt x="50" y="0"/>
                  </a:lnTo>
                  <a:lnTo>
                    <a:pt x="5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3071" y="1962"/>
              <a:ext cx="77" cy="1"/>
            </a:xfrm>
            <a:custGeom>
              <a:avLst/>
              <a:gdLst>
                <a:gd name="T0" fmla="*/ 0 w 52"/>
                <a:gd name="T1" fmla="*/ 0 h 1"/>
                <a:gd name="T2" fmla="*/ 128802 w 52"/>
                <a:gd name="T3" fmla="*/ 0 h 1"/>
                <a:gd name="T4" fmla="*/ 133471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0" y="0"/>
                  </a:moveTo>
                  <a:lnTo>
                    <a:pt x="50" y="0"/>
                  </a:lnTo>
                  <a:lnTo>
                    <a:pt x="5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3071" y="1573"/>
              <a:ext cx="77" cy="1"/>
            </a:xfrm>
            <a:custGeom>
              <a:avLst/>
              <a:gdLst>
                <a:gd name="T0" fmla="*/ 0 w 52"/>
                <a:gd name="T1" fmla="*/ 0 h 1"/>
                <a:gd name="T2" fmla="*/ 128802 w 52"/>
                <a:gd name="T3" fmla="*/ 0 h 1"/>
                <a:gd name="T4" fmla="*/ 133471 w 52"/>
                <a:gd name="T5" fmla="*/ 0 h 1"/>
                <a:gd name="T6" fmla="*/ 0 60000 65536"/>
                <a:gd name="T7" fmla="*/ 0 60000 65536"/>
                <a:gd name="T8" fmla="*/ 0 60000 65536"/>
                <a:gd name="T9" fmla="*/ 0 w 52"/>
                <a:gd name="T10" fmla="*/ 0 h 1"/>
                <a:gd name="T11" fmla="*/ 52 w 5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">
                  <a:moveTo>
                    <a:pt x="0" y="0"/>
                  </a:moveTo>
                  <a:lnTo>
                    <a:pt x="50" y="0"/>
                  </a:lnTo>
                  <a:lnTo>
                    <a:pt x="5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3071" y="3237"/>
              <a:ext cx="1" cy="78"/>
            </a:xfrm>
            <a:custGeom>
              <a:avLst/>
              <a:gdLst>
                <a:gd name="T0" fmla="*/ 0 w 1"/>
                <a:gd name="T1" fmla="*/ 173217 h 52"/>
                <a:gd name="T2" fmla="*/ 0 w 1"/>
                <a:gd name="T3" fmla="*/ 7835 h 52"/>
                <a:gd name="T4" fmla="*/ 0 w 1"/>
                <a:gd name="T5" fmla="*/ 0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5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3687" y="3237"/>
              <a:ext cx="1" cy="78"/>
            </a:xfrm>
            <a:custGeom>
              <a:avLst/>
              <a:gdLst>
                <a:gd name="T0" fmla="*/ 0 w 1"/>
                <a:gd name="T1" fmla="*/ 173217 h 52"/>
                <a:gd name="T2" fmla="*/ 0 w 1"/>
                <a:gd name="T3" fmla="*/ 7835 h 52"/>
                <a:gd name="T4" fmla="*/ 0 w 1"/>
                <a:gd name="T5" fmla="*/ 0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5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4303" y="3237"/>
              <a:ext cx="1" cy="78"/>
            </a:xfrm>
            <a:custGeom>
              <a:avLst/>
              <a:gdLst>
                <a:gd name="T0" fmla="*/ 0 w 1"/>
                <a:gd name="T1" fmla="*/ 173217 h 52"/>
                <a:gd name="T2" fmla="*/ 0 w 1"/>
                <a:gd name="T3" fmla="*/ 7835 h 52"/>
                <a:gd name="T4" fmla="*/ 0 w 1"/>
                <a:gd name="T5" fmla="*/ 0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5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4919" y="3237"/>
              <a:ext cx="1" cy="78"/>
            </a:xfrm>
            <a:custGeom>
              <a:avLst/>
              <a:gdLst>
                <a:gd name="T0" fmla="*/ 0 w 1"/>
                <a:gd name="T1" fmla="*/ 173217 h 52"/>
                <a:gd name="T2" fmla="*/ 0 w 1"/>
                <a:gd name="T3" fmla="*/ 7835 h 52"/>
                <a:gd name="T4" fmla="*/ 0 w 1"/>
                <a:gd name="T5" fmla="*/ 0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5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5536" y="3237"/>
              <a:ext cx="1" cy="78"/>
            </a:xfrm>
            <a:custGeom>
              <a:avLst/>
              <a:gdLst>
                <a:gd name="T0" fmla="*/ 0 w 1"/>
                <a:gd name="T1" fmla="*/ 173217 h 52"/>
                <a:gd name="T2" fmla="*/ 0 w 1"/>
                <a:gd name="T3" fmla="*/ 7835 h 52"/>
                <a:gd name="T4" fmla="*/ 0 w 1"/>
                <a:gd name="T5" fmla="*/ 0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5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3504" y="1573"/>
              <a:ext cx="1" cy="78"/>
            </a:xfrm>
            <a:custGeom>
              <a:avLst/>
              <a:gdLst>
                <a:gd name="T0" fmla="*/ 0 w 1"/>
                <a:gd name="T1" fmla="*/ 0 h 52"/>
                <a:gd name="T2" fmla="*/ 0 w 1"/>
                <a:gd name="T3" fmla="*/ 166999 h 52"/>
                <a:gd name="T4" fmla="*/ 0 w 1"/>
                <a:gd name="T5" fmla="*/ 173217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0"/>
                  </a:moveTo>
                  <a:lnTo>
                    <a:pt x="0" y="50"/>
                  </a:lnTo>
                  <a:lnTo>
                    <a:pt x="0" y="5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4017" y="1573"/>
              <a:ext cx="1" cy="78"/>
            </a:xfrm>
            <a:custGeom>
              <a:avLst/>
              <a:gdLst>
                <a:gd name="T0" fmla="*/ 0 w 1"/>
                <a:gd name="T1" fmla="*/ 0 h 52"/>
                <a:gd name="T2" fmla="*/ 0 w 1"/>
                <a:gd name="T3" fmla="*/ 166999 h 52"/>
                <a:gd name="T4" fmla="*/ 0 w 1"/>
                <a:gd name="T5" fmla="*/ 173217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0"/>
                  </a:moveTo>
                  <a:lnTo>
                    <a:pt x="0" y="50"/>
                  </a:lnTo>
                  <a:lnTo>
                    <a:pt x="0" y="5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4528" y="1573"/>
              <a:ext cx="1" cy="78"/>
            </a:xfrm>
            <a:custGeom>
              <a:avLst/>
              <a:gdLst>
                <a:gd name="T0" fmla="*/ 0 w 1"/>
                <a:gd name="T1" fmla="*/ 0 h 52"/>
                <a:gd name="T2" fmla="*/ 0 w 1"/>
                <a:gd name="T3" fmla="*/ 166999 h 52"/>
                <a:gd name="T4" fmla="*/ 0 w 1"/>
                <a:gd name="T5" fmla="*/ 173217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0"/>
                  </a:moveTo>
                  <a:lnTo>
                    <a:pt x="0" y="50"/>
                  </a:lnTo>
                  <a:lnTo>
                    <a:pt x="0" y="5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5037" y="1573"/>
              <a:ext cx="1" cy="78"/>
            </a:xfrm>
            <a:custGeom>
              <a:avLst/>
              <a:gdLst>
                <a:gd name="T0" fmla="*/ 0 w 1"/>
                <a:gd name="T1" fmla="*/ 0 h 52"/>
                <a:gd name="T2" fmla="*/ 0 w 1"/>
                <a:gd name="T3" fmla="*/ 166999 h 52"/>
                <a:gd name="T4" fmla="*/ 0 w 1"/>
                <a:gd name="T5" fmla="*/ 173217 h 52"/>
                <a:gd name="T6" fmla="*/ 0 60000 65536"/>
                <a:gd name="T7" fmla="*/ 0 60000 65536"/>
                <a:gd name="T8" fmla="*/ 0 60000 65536"/>
                <a:gd name="T9" fmla="*/ 0 w 1"/>
                <a:gd name="T10" fmla="*/ 0 h 52"/>
                <a:gd name="T11" fmla="*/ 1 w 1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52">
                  <a:moveTo>
                    <a:pt x="0" y="0"/>
                  </a:moveTo>
                  <a:lnTo>
                    <a:pt x="0" y="50"/>
                  </a:lnTo>
                  <a:lnTo>
                    <a:pt x="0" y="5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3071" y="1570"/>
              <a:ext cx="1" cy="1745"/>
            </a:xfrm>
            <a:custGeom>
              <a:avLst/>
              <a:gdLst>
                <a:gd name="T0" fmla="*/ 0 w 1"/>
                <a:gd name="T1" fmla="*/ 3585291 h 1168"/>
                <a:gd name="T2" fmla="*/ 0 w 1"/>
                <a:gd name="T3" fmla="*/ 5183 h 1168"/>
                <a:gd name="T4" fmla="*/ 0 w 1"/>
                <a:gd name="T5" fmla="*/ 0 h 1168"/>
                <a:gd name="T6" fmla="*/ 0 60000 65536"/>
                <a:gd name="T7" fmla="*/ 0 60000 65536"/>
                <a:gd name="T8" fmla="*/ 0 60000 65536"/>
                <a:gd name="T9" fmla="*/ 0 w 1"/>
                <a:gd name="T10" fmla="*/ 0 h 1168"/>
                <a:gd name="T11" fmla="*/ 1 w 1"/>
                <a:gd name="T12" fmla="*/ 1168 h 1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68">
                  <a:moveTo>
                    <a:pt x="0" y="116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5536" y="1570"/>
              <a:ext cx="1" cy="1745"/>
            </a:xfrm>
            <a:custGeom>
              <a:avLst/>
              <a:gdLst>
                <a:gd name="T0" fmla="*/ 0 w 1"/>
                <a:gd name="T1" fmla="*/ 3585291 h 1168"/>
                <a:gd name="T2" fmla="*/ 0 w 1"/>
                <a:gd name="T3" fmla="*/ 5183 h 1168"/>
                <a:gd name="T4" fmla="*/ 0 w 1"/>
                <a:gd name="T5" fmla="*/ 0 h 1168"/>
                <a:gd name="T6" fmla="*/ 0 60000 65536"/>
                <a:gd name="T7" fmla="*/ 0 60000 65536"/>
                <a:gd name="T8" fmla="*/ 0 60000 65536"/>
                <a:gd name="T9" fmla="*/ 0 w 1"/>
                <a:gd name="T10" fmla="*/ 0 h 1168"/>
                <a:gd name="T11" fmla="*/ 1 w 1"/>
                <a:gd name="T12" fmla="*/ 1168 h 1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168">
                  <a:moveTo>
                    <a:pt x="0" y="116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3071" y="3315"/>
              <a:ext cx="2468" cy="1"/>
            </a:xfrm>
            <a:custGeom>
              <a:avLst/>
              <a:gdLst>
                <a:gd name="T0" fmla="*/ 0 w 1653"/>
                <a:gd name="T1" fmla="*/ 0 h 1"/>
                <a:gd name="T2" fmla="*/ 5001488 w 1653"/>
                <a:gd name="T3" fmla="*/ 0 h 1"/>
                <a:gd name="T4" fmla="*/ 5009061 w 1653"/>
                <a:gd name="T5" fmla="*/ 0 h 1"/>
                <a:gd name="T6" fmla="*/ 0 60000 65536"/>
                <a:gd name="T7" fmla="*/ 0 60000 65536"/>
                <a:gd name="T8" fmla="*/ 0 60000 65536"/>
                <a:gd name="T9" fmla="*/ 0 w 1653"/>
                <a:gd name="T10" fmla="*/ 0 h 1"/>
                <a:gd name="T11" fmla="*/ 1653 w 165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3" h="1">
                  <a:moveTo>
                    <a:pt x="0" y="0"/>
                  </a:moveTo>
                  <a:lnTo>
                    <a:pt x="1651" y="0"/>
                  </a:lnTo>
                  <a:lnTo>
                    <a:pt x="1653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3071" y="1573"/>
              <a:ext cx="2468" cy="1"/>
            </a:xfrm>
            <a:custGeom>
              <a:avLst/>
              <a:gdLst>
                <a:gd name="T0" fmla="*/ 0 w 1653"/>
                <a:gd name="T1" fmla="*/ 0 h 1"/>
                <a:gd name="T2" fmla="*/ 5001488 w 1653"/>
                <a:gd name="T3" fmla="*/ 0 h 1"/>
                <a:gd name="T4" fmla="*/ 5009061 w 1653"/>
                <a:gd name="T5" fmla="*/ 0 h 1"/>
                <a:gd name="T6" fmla="*/ 0 60000 65536"/>
                <a:gd name="T7" fmla="*/ 0 60000 65536"/>
                <a:gd name="T8" fmla="*/ 0 60000 65536"/>
                <a:gd name="T9" fmla="*/ 0 w 1653"/>
                <a:gd name="T10" fmla="*/ 0 h 1"/>
                <a:gd name="T11" fmla="*/ 1653 w 165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3" h="1">
                  <a:moveTo>
                    <a:pt x="0" y="0"/>
                  </a:moveTo>
                  <a:lnTo>
                    <a:pt x="1651" y="0"/>
                  </a:lnTo>
                  <a:lnTo>
                    <a:pt x="1653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Oval 119"/>
            <p:cNvSpPr>
              <a:spLocks noChangeArrowheads="1"/>
            </p:cNvSpPr>
            <p:nvPr/>
          </p:nvSpPr>
          <p:spPr bwMode="auto">
            <a:xfrm>
              <a:off x="3650" y="2117"/>
              <a:ext cx="79" cy="7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Oval 120"/>
            <p:cNvSpPr>
              <a:spLocks noChangeArrowheads="1"/>
            </p:cNvSpPr>
            <p:nvPr/>
          </p:nvSpPr>
          <p:spPr bwMode="auto">
            <a:xfrm>
              <a:off x="3650" y="2117"/>
              <a:ext cx="76" cy="7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Oval 121"/>
            <p:cNvSpPr>
              <a:spLocks noChangeArrowheads="1"/>
            </p:cNvSpPr>
            <p:nvPr/>
          </p:nvSpPr>
          <p:spPr bwMode="auto">
            <a:xfrm>
              <a:off x="4268" y="2117"/>
              <a:ext cx="81" cy="7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" name="Oval 122"/>
            <p:cNvSpPr>
              <a:spLocks noChangeArrowheads="1"/>
            </p:cNvSpPr>
            <p:nvPr/>
          </p:nvSpPr>
          <p:spPr bwMode="auto">
            <a:xfrm>
              <a:off x="4268" y="2117"/>
              <a:ext cx="73" cy="73"/>
            </a:xfrm>
            <a:prstGeom prst="ellipse">
              <a:avLst/>
            </a:prstGeom>
            <a:solidFill>
              <a:srgbClr val="FF0000"/>
            </a:solidFill>
            <a:ln w="47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" name="Oval 123"/>
            <p:cNvSpPr>
              <a:spLocks noChangeArrowheads="1"/>
            </p:cNvSpPr>
            <p:nvPr/>
          </p:nvSpPr>
          <p:spPr bwMode="auto">
            <a:xfrm>
              <a:off x="4857" y="2310"/>
              <a:ext cx="80" cy="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" name="Oval 124"/>
            <p:cNvSpPr>
              <a:spLocks noChangeArrowheads="1"/>
            </p:cNvSpPr>
            <p:nvPr/>
          </p:nvSpPr>
          <p:spPr bwMode="auto">
            <a:xfrm>
              <a:off x="4857" y="2310"/>
              <a:ext cx="73" cy="73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" name="Rectangle 125"/>
            <p:cNvSpPr>
              <a:spLocks noChangeArrowheads="1"/>
            </p:cNvSpPr>
            <p:nvPr/>
          </p:nvSpPr>
          <p:spPr bwMode="auto">
            <a:xfrm>
              <a:off x="2918" y="3008"/>
              <a:ext cx="8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129" name="Rectangle 126"/>
            <p:cNvSpPr>
              <a:spLocks noChangeArrowheads="1"/>
            </p:cNvSpPr>
            <p:nvPr/>
          </p:nvSpPr>
          <p:spPr bwMode="auto">
            <a:xfrm>
              <a:off x="2918" y="2621"/>
              <a:ext cx="8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130" name="Rectangle 127"/>
            <p:cNvSpPr>
              <a:spLocks noChangeArrowheads="1"/>
            </p:cNvSpPr>
            <p:nvPr/>
          </p:nvSpPr>
          <p:spPr bwMode="auto">
            <a:xfrm>
              <a:off x="2918" y="2235"/>
              <a:ext cx="8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131" name="Rectangle 128"/>
            <p:cNvSpPr>
              <a:spLocks noChangeArrowheads="1"/>
            </p:cNvSpPr>
            <p:nvPr/>
          </p:nvSpPr>
          <p:spPr bwMode="auto">
            <a:xfrm>
              <a:off x="2918" y="1847"/>
              <a:ext cx="8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8</a:t>
              </a:r>
              <a:endParaRPr lang="en-US" altLang="en-US"/>
            </a:p>
          </p:txBody>
        </p:sp>
        <p:sp>
          <p:nvSpPr>
            <p:cNvPr id="132" name="Rectangle 129"/>
            <p:cNvSpPr>
              <a:spLocks noChangeArrowheads="1"/>
            </p:cNvSpPr>
            <p:nvPr/>
          </p:nvSpPr>
          <p:spPr bwMode="auto">
            <a:xfrm>
              <a:off x="2830" y="1457"/>
              <a:ext cx="17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10</a:t>
              </a:r>
              <a:endParaRPr lang="en-US" altLang="en-US"/>
            </a:p>
          </p:txBody>
        </p:sp>
        <p:sp>
          <p:nvSpPr>
            <p:cNvPr id="133" name="Rectangle 130"/>
            <p:cNvSpPr>
              <a:spLocks noChangeArrowheads="1"/>
            </p:cNvSpPr>
            <p:nvPr/>
          </p:nvSpPr>
          <p:spPr bwMode="auto">
            <a:xfrm>
              <a:off x="2838" y="3347"/>
              <a:ext cx="38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11:30</a:t>
              </a:r>
              <a:endParaRPr lang="en-US" altLang="en-US"/>
            </a:p>
          </p:txBody>
        </p:sp>
        <p:sp>
          <p:nvSpPr>
            <p:cNvPr id="134" name="Rectangle 131"/>
            <p:cNvSpPr>
              <a:spLocks noChangeArrowheads="1"/>
            </p:cNvSpPr>
            <p:nvPr/>
          </p:nvSpPr>
          <p:spPr bwMode="auto">
            <a:xfrm>
              <a:off x="3453" y="3347"/>
              <a:ext cx="3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12:00</a:t>
              </a:r>
              <a:endParaRPr lang="en-US" altLang="en-US"/>
            </a:p>
          </p:txBody>
        </p:sp>
        <p:sp>
          <p:nvSpPr>
            <p:cNvPr id="135" name="Rectangle 132"/>
            <p:cNvSpPr>
              <a:spLocks noChangeArrowheads="1"/>
            </p:cNvSpPr>
            <p:nvPr/>
          </p:nvSpPr>
          <p:spPr bwMode="auto">
            <a:xfrm>
              <a:off x="4070" y="3347"/>
              <a:ext cx="3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12:30</a:t>
              </a:r>
              <a:endParaRPr lang="en-US" altLang="en-US"/>
            </a:p>
          </p:txBody>
        </p:sp>
        <p:sp>
          <p:nvSpPr>
            <p:cNvPr id="136" name="Rectangle 133"/>
            <p:cNvSpPr>
              <a:spLocks noChangeArrowheads="1"/>
            </p:cNvSpPr>
            <p:nvPr/>
          </p:nvSpPr>
          <p:spPr bwMode="auto">
            <a:xfrm>
              <a:off x="4686" y="3347"/>
              <a:ext cx="3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13:00</a:t>
              </a:r>
              <a:endParaRPr lang="en-US" altLang="en-US"/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5300" y="3347"/>
              <a:ext cx="38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13:30</a:t>
              </a:r>
              <a:endParaRPr lang="en-US" altLang="en-US"/>
            </a:p>
          </p:txBody>
        </p:sp>
        <p:sp>
          <p:nvSpPr>
            <p:cNvPr id="138" name="Rectangle 135"/>
            <p:cNvSpPr>
              <a:spLocks noChangeArrowheads="1"/>
            </p:cNvSpPr>
            <p:nvPr/>
          </p:nvSpPr>
          <p:spPr bwMode="auto">
            <a:xfrm>
              <a:off x="3351" y="1386"/>
              <a:ext cx="29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18.8</a:t>
              </a:r>
              <a:endParaRPr lang="en-US" altLang="en-US"/>
            </a:p>
          </p:txBody>
        </p:sp>
        <p:sp>
          <p:nvSpPr>
            <p:cNvPr id="139" name="Rectangle 136"/>
            <p:cNvSpPr>
              <a:spLocks noChangeArrowheads="1"/>
            </p:cNvSpPr>
            <p:nvPr/>
          </p:nvSpPr>
          <p:spPr bwMode="auto">
            <a:xfrm>
              <a:off x="3861" y="1386"/>
              <a:ext cx="29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19.2</a:t>
              </a:r>
              <a:endParaRPr lang="en-US" altLang="en-US"/>
            </a:p>
          </p:txBody>
        </p:sp>
        <p:sp>
          <p:nvSpPr>
            <p:cNvPr id="140" name="Rectangle 137"/>
            <p:cNvSpPr>
              <a:spLocks noChangeArrowheads="1"/>
            </p:cNvSpPr>
            <p:nvPr/>
          </p:nvSpPr>
          <p:spPr bwMode="auto">
            <a:xfrm>
              <a:off x="4371" y="1386"/>
              <a:ext cx="29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19.6</a:t>
              </a:r>
              <a:endParaRPr lang="en-US" altLang="en-US"/>
            </a:p>
          </p:txBody>
        </p:sp>
        <p:sp>
          <p:nvSpPr>
            <p:cNvPr id="141" name="Rectangle 138"/>
            <p:cNvSpPr>
              <a:spLocks noChangeArrowheads="1"/>
            </p:cNvSpPr>
            <p:nvPr/>
          </p:nvSpPr>
          <p:spPr bwMode="auto">
            <a:xfrm>
              <a:off x="4948" y="1386"/>
              <a:ext cx="17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20</a:t>
              </a:r>
              <a:endParaRPr lang="en-US" altLang="en-US"/>
            </a:p>
          </p:txBody>
        </p:sp>
        <p:sp>
          <p:nvSpPr>
            <p:cNvPr id="142" name="Rectangle 139"/>
            <p:cNvSpPr>
              <a:spLocks noChangeArrowheads="1"/>
            </p:cNvSpPr>
            <p:nvPr/>
          </p:nvSpPr>
          <p:spPr bwMode="auto">
            <a:xfrm>
              <a:off x="3254" y="1175"/>
              <a:ext cx="196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Magnetic Local Time (MLT)</a:t>
              </a:r>
              <a:endParaRPr lang="en-US" altLang="en-US"/>
            </a:p>
          </p:txBody>
        </p:sp>
        <p:sp>
          <p:nvSpPr>
            <p:cNvPr id="143" name="Rectangle 140"/>
            <p:cNvSpPr>
              <a:spLocks noChangeArrowheads="1"/>
            </p:cNvSpPr>
            <p:nvPr/>
          </p:nvSpPr>
          <p:spPr bwMode="auto">
            <a:xfrm rot="16200000">
              <a:off x="1962" y="2282"/>
              <a:ext cx="156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Ion Temperature (keV)</a:t>
              </a:r>
              <a:endParaRPr lang="en-US" altLang="en-US"/>
            </a:p>
          </p:txBody>
        </p:sp>
        <p:sp>
          <p:nvSpPr>
            <p:cNvPr id="144" name="Rectangle 141"/>
            <p:cNvSpPr>
              <a:spLocks noChangeArrowheads="1"/>
            </p:cNvSpPr>
            <p:nvPr/>
          </p:nvSpPr>
          <p:spPr bwMode="auto">
            <a:xfrm>
              <a:off x="3547" y="3588"/>
              <a:ext cx="143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100">
                  <a:solidFill>
                    <a:srgbClr val="000000"/>
                  </a:solidFill>
                </a:rPr>
                <a:t>Universal Time (UT)</a:t>
              </a:r>
              <a:endParaRPr lang="en-US" altLang="en-US"/>
            </a:p>
          </p:txBody>
        </p:sp>
      </p:grpSp>
      <p:sp>
        <p:nvSpPr>
          <p:cNvPr id="145" name="Rectangle 4"/>
          <p:cNvSpPr>
            <a:spLocks noChangeArrowheads="1"/>
          </p:cNvSpPr>
          <p:nvPr/>
        </p:nvSpPr>
        <p:spPr bwMode="auto">
          <a:xfrm>
            <a:off x="281278" y="5294463"/>
            <a:ext cx="4610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</a:rPr>
              <a:t>Community not convinced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724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40677" y="103188"/>
            <a:ext cx="118590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Equatorial ion temperatures deduced from inversions of HENA data yield the same ion temperatures </a:t>
            </a: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908101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5" descr="HENA Flux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1074739"/>
            <a:ext cx="5942013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6"/>
          <p:cNvSpPr txBox="1">
            <a:spLocks noChangeArrowheads="1"/>
          </p:cNvSpPr>
          <p:nvPr/>
        </p:nvSpPr>
        <p:spPr bwMode="auto">
          <a:xfrm>
            <a:off x="1555751" y="5681663"/>
            <a:ext cx="230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Zheng, et al., GRL (2005)</a:t>
            </a:r>
          </a:p>
        </p:txBody>
      </p:sp>
      <p:pic>
        <p:nvPicPr>
          <p:cNvPr id="8" name="Picture 144" descr="HENA 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835025"/>
            <a:ext cx="55626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51"/>
          <p:cNvGrpSpPr>
            <a:grpSpLocks/>
          </p:cNvGrpSpPr>
          <p:nvPr/>
        </p:nvGrpSpPr>
        <p:grpSpPr bwMode="auto">
          <a:xfrm>
            <a:off x="2305050" y="881064"/>
            <a:ext cx="6705600" cy="3595687"/>
            <a:chOff x="492" y="555"/>
            <a:chExt cx="4224" cy="2265"/>
          </a:xfrm>
        </p:grpSpPr>
        <p:sp>
          <p:nvSpPr>
            <p:cNvPr id="10" name="Line 147"/>
            <p:cNvSpPr>
              <a:spLocks noChangeShapeType="1"/>
            </p:cNvSpPr>
            <p:nvPr/>
          </p:nvSpPr>
          <p:spPr bwMode="auto">
            <a:xfrm>
              <a:off x="948" y="1050"/>
              <a:ext cx="6" cy="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9"/>
            <p:cNvSpPr>
              <a:spLocks noChangeShapeType="1"/>
            </p:cNvSpPr>
            <p:nvPr/>
          </p:nvSpPr>
          <p:spPr bwMode="auto">
            <a:xfrm>
              <a:off x="1848" y="671"/>
              <a:ext cx="22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50"/>
            <p:cNvSpPr txBox="1">
              <a:spLocks noChangeArrowheads="1"/>
            </p:cNvSpPr>
            <p:nvPr/>
          </p:nvSpPr>
          <p:spPr bwMode="auto">
            <a:xfrm>
              <a:off x="4184" y="555"/>
              <a:ext cx="5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/>
                <a:t>Energy</a:t>
              </a:r>
            </a:p>
          </p:txBody>
        </p:sp>
        <p:sp>
          <p:nvSpPr>
            <p:cNvPr id="13" name="Text Box 148"/>
            <p:cNvSpPr txBox="1">
              <a:spLocks noChangeArrowheads="1"/>
            </p:cNvSpPr>
            <p:nvPr/>
          </p:nvSpPr>
          <p:spPr bwMode="auto">
            <a:xfrm>
              <a:off x="492" y="1926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/>
                <a:t>Time</a:t>
              </a: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357676" y="5819131"/>
            <a:ext cx="3834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FF0000"/>
                </a:solidFill>
              </a:rPr>
              <a:t>Community not convinced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5934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8044" y="118197"/>
            <a:ext cx="111886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Compensate for blurring due to spacecraft motion, orbital precession, and seasonal changes by mapping fluxes </a:t>
            </a:r>
            <a:r>
              <a:rPr lang="en-US" altLang="en-US" sz="24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TWINS spacecraft to </a:t>
            </a:r>
            <a:r>
              <a:rPr lang="en-US" altLang="en-US" sz="24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in equatorial </a:t>
            </a:r>
            <a:r>
              <a:rPr lang="en-US" altLang="en-US" sz="24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 (field of view binning)</a:t>
            </a:r>
            <a:endParaRPr lang="en-US" altLang="en-US" sz="2400" b="1" cap="sm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338748" y="1326293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630685" y="1422399"/>
            <a:ext cx="6202511" cy="4927601"/>
            <a:chOff x="4575629" y="1748971"/>
            <a:chExt cx="5101771" cy="40531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00" t="1536" r="29167" b="48384"/>
            <a:stretch/>
          </p:blipFill>
          <p:spPr>
            <a:xfrm>
              <a:off x="4575629" y="1752600"/>
              <a:ext cx="3657600" cy="40494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73" t="1536" r="-3195" b="48384"/>
            <a:stretch/>
          </p:blipFill>
          <p:spPr>
            <a:xfrm>
              <a:off x="8153401" y="1748971"/>
              <a:ext cx="1523999" cy="404948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21883" y="1558049"/>
            <a:ext cx="5786920" cy="4437722"/>
            <a:chOff x="2200275" y="1108075"/>
            <a:chExt cx="6781800" cy="5200650"/>
          </a:xfrm>
        </p:grpSpPr>
        <p:pic>
          <p:nvPicPr>
            <p:cNvPr id="11" name="Picture 2" descr="project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275" y="1108075"/>
              <a:ext cx="6781800" cy="520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H="1">
              <a:off x="5453063" y="1519238"/>
              <a:ext cx="163512" cy="340677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 rot="8843259">
              <a:off x="5191125" y="4613275"/>
              <a:ext cx="1828800" cy="8905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>
                <a:alpha val="50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5616575" y="1519238"/>
              <a:ext cx="638175" cy="294322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616575" y="1519238"/>
              <a:ext cx="0" cy="439737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5616575" y="1519238"/>
              <a:ext cx="1403350" cy="340677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905083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95423" y="103188"/>
            <a:ext cx="73818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GSM-Mapped TWINS </a:t>
            </a:r>
            <a:r>
              <a:rPr lang="en-US" altLang="en-US" sz="2400" b="1" cap="small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altLang="en-US" sz="24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Image of Quiet Magnetosphere  Shows Considerable Structure</a:t>
            </a:r>
            <a:endParaRPr lang="en-US" altLang="en-US" sz="2400" b="1" cap="small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295423" y="953027"/>
            <a:ext cx="680764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10088661" y="5949951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fld id="{96D1C0ED-657A-4977-9237-2FB752BDA4D7}" type="slidenum">
              <a:rPr lang="en-US" altLang="en-US" sz="1400" smtClean="0">
                <a:solidFill>
                  <a:srgbClr val="000000"/>
                </a:solidFill>
              </a:rPr>
              <a:pPr/>
              <a:t>16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464236" y="1881932"/>
            <a:ext cx="659774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solidFill>
                  <a:srgbClr val="030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Ion temperature image mapped onto the </a:t>
            </a:r>
            <a:r>
              <a:rPr lang="en-US" altLang="en-US" sz="1800" dirty="0" err="1">
                <a:solidFill>
                  <a:srgbClr val="030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altLang="en-US" sz="1800" dirty="0">
                <a:solidFill>
                  <a:srgbClr val="030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-plane in GSM coordinates for 6 days of TWINS data for northward or weak IMF, i.e., a weak cross-tail potential. A black disc with radius 3 R</a:t>
            </a:r>
            <a:r>
              <a:rPr lang="en-US" altLang="en-US" sz="1800" baseline="-25000" dirty="0">
                <a:solidFill>
                  <a:srgbClr val="030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1800" dirty="0">
                <a:solidFill>
                  <a:srgbClr val="030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centered at the Earth, indicates the region where our analysis is not applicable. </a:t>
            </a:r>
          </a:p>
          <a:p>
            <a:endParaRPr lang="en-US" altLang="en-US" sz="1800" dirty="0">
              <a:solidFill>
                <a:srgbClr val="0305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rgbClr val="030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Contours of constant ion temperature, with the  same color bar as the ENA-based ion temperature measurements, as predicted by the finite tail width model of </a:t>
            </a:r>
            <a:r>
              <a:rPr lang="en-US" altLang="en-US" sz="1800" i="1" dirty="0">
                <a:solidFill>
                  <a:srgbClr val="030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Spence and </a:t>
            </a:r>
            <a:r>
              <a:rPr lang="en-US" altLang="en-US" sz="1800" i="1" dirty="0" err="1">
                <a:solidFill>
                  <a:srgbClr val="030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Kivelson</a:t>
            </a:r>
            <a:r>
              <a:rPr lang="en-US" altLang="en-US" sz="1800" i="1" dirty="0">
                <a:solidFill>
                  <a:srgbClr val="030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30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[1993]. The underlying premise of the model is that as hot particles convect earthward under the influence of </a:t>
            </a:r>
            <a:r>
              <a:rPr lang="en-US" altLang="en-US" sz="1800" b="1" dirty="0">
                <a:solidFill>
                  <a:srgbClr val="030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x B </a:t>
            </a:r>
            <a:r>
              <a:rPr lang="en-US" altLang="en-US" sz="1800" dirty="0">
                <a:solidFill>
                  <a:srgbClr val="0305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motion, they also gradient and curvature drift across the tail in time stationary fields. </a:t>
            </a:r>
          </a:p>
        </p:txBody>
      </p:sp>
      <p:pic>
        <p:nvPicPr>
          <p:cNvPr id="8" name="Picture 22" descr="June 17 revised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50" y="31509"/>
            <a:ext cx="4316411" cy="615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92564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32789" y="95825"/>
            <a:ext cx="1092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GSM-Mapped Data Consistent with Predictions</a:t>
            </a: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668948"/>
            <a:ext cx="6216797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479425" y="1096938"/>
            <a:ext cx="634340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305A5"/>
                </a:solidFill>
                <a:latin typeface="Arial" pitchFamily="34" charset="0"/>
                <a:cs typeface="Arial" pitchFamily="34" charset="0"/>
              </a:rPr>
              <a:t>A key prediction of the finite tail width convection model is a strong dawn to dusk ion temperature asymmetry in the quiet-time magnetosphere. </a:t>
            </a:r>
          </a:p>
          <a:p>
            <a:pPr>
              <a:defRPr/>
            </a:pPr>
            <a:endParaRPr lang="en-US" sz="1800" dirty="0">
              <a:solidFill>
                <a:srgbClr val="0305A5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0305A5"/>
                </a:solidFill>
                <a:latin typeface="Arial" pitchFamily="34" charset="0"/>
                <a:cs typeface="Arial" pitchFamily="34" charset="0"/>
              </a:rPr>
              <a:t>these observations support the conclusion that </a:t>
            </a:r>
            <a:r>
              <a:rPr lang="en-US" sz="1800" dirty="0" err="1">
                <a:solidFill>
                  <a:srgbClr val="0305A5"/>
                </a:solidFill>
                <a:latin typeface="Arial" pitchFamily="34" charset="0"/>
                <a:cs typeface="Arial" pitchFamily="34" charset="0"/>
              </a:rPr>
              <a:t>duskward</a:t>
            </a:r>
            <a:r>
              <a:rPr lang="en-US" sz="1800" dirty="0">
                <a:solidFill>
                  <a:srgbClr val="0305A5"/>
                </a:solidFill>
                <a:latin typeface="Arial" pitchFamily="34" charset="0"/>
                <a:cs typeface="Arial" pitchFamily="34" charset="0"/>
              </a:rPr>
              <a:t> gradient/curvature drift and earthward E × B drift of ions lead to formation of a cross-tail pressure gradient from dawn to dusk. </a:t>
            </a:r>
          </a:p>
          <a:p>
            <a:pPr marL="344488" indent="-344488">
              <a:defRPr/>
            </a:pPr>
            <a:endParaRPr lang="en-US" sz="1800" dirty="0">
              <a:solidFill>
                <a:srgbClr val="0305A5"/>
              </a:solidFill>
              <a:latin typeface="Arial" pitchFamily="34" charset="0"/>
              <a:cs typeface="Arial" pitchFamily="34" charset="0"/>
            </a:endParaRPr>
          </a:p>
          <a:p>
            <a:pPr marL="344488" indent="-344488"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rgbClr val="0305A5"/>
                </a:solidFill>
                <a:latin typeface="Arial" pitchFamily="34" charset="0"/>
                <a:cs typeface="Arial" pitchFamily="34" charset="0"/>
              </a:rPr>
              <a:t>The TWINS measurements obtained over a relatively short time demonstrate that the ion temperature gradient is an inherent feature of the quiet time magnetosphere.</a:t>
            </a:r>
            <a:endParaRPr lang="en-US" sz="1800" dirty="0">
              <a:solidFill>
                <a:srgbClr val="0305A5"/>
              </a:solidFill>
              <a:latin typeface="Arial" pitchFamily="34" charset="0"/>
              <a:ea typeface="DejaVu Sans" charset="0"/>
              <a:cs typeface="Arial" pitchFamily="34" charset="0"/>
            </a:endParaRPr>
          </a:p>
        </p:txBody>
      </p:sp>
      <p:pic>
        <p:nvPicPr>
          <p:cNvPr id="7" name="Picture 22" descr="June 17 revised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03" y="-16719"/>
            <a:ext cx="4450922" cy="634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79676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2543" y="103188"/>
            <a:ext cx="11530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Required to Localize a ENA Measurement?</a:t>
            </a: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990" y="869732"/>
            <a:ext cx="1084194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000099"/>
                </a:solidFill>
              </a:rPr>
              <a:t>A significant/detectable increase in ENA flux from a specific location in space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en-US" b="1" dirty="0">
              <a:solidFill>
                <a:srgbClr val="00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000099"/>
                </a:solidFill>
              </a:rPr>
              <a:t>Increase (or modulate) ion density or neutral density to increase ENA signal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en-US" b="1" dirty="0">
              <a:solidFill>
                <a:srgbClr val="00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solidFill>
                  <a:srgbClr val="000099"/>
                </a:solidFill>
              </a:rPr>
              <a:t>At geosynchronous orbit the H</a:t>
            </a:r>
            <a:r>
              <a:rPr lang="en-US" altLang="en-US" b="1" baseline="30000" dirty="0" smtClean="0">
                <a:solidFill>
                  <a:srgbClr val="000099"/>
                </a:solidFill>
              </a:rPr>
              <a:t>o</a:t>
            </a:r>
            <a:r>
              <a:rPr lang="en-US" altLang="en-US" b="1" dirty="0" smtClean="0">
                <a:solidFill>
                  <a:srgbClr val="000099"/>
                </a:solidFill>
              </a:rPr>
              <a:t> density ~ 50-100 cm</a:t>
            </a:r>
            <a:r>
              <a:rPr lang="en-US" altLang="en-US" b="1" baseline="30000" dirty="0" smtClean="0">
                <a:solidFill>
                  <a:srgbClr val="000099"/>
                </a:solidFill>
              </a:rPr>
              <a:t>-3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en-US" b="1" baseline="30000" dirty="0">
              <a:solidFill>
                <a:srgbClr val="00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99"/>
                </a:solidFill>
              </a:rPr>
              <a:t>To double the neutral hydrogen density in a cubic Earth radius:</a:t>
            </a:r>
          </a:p>
          <a:p>
            <a:pPr>
              <a:tabLst>
                <a:tab pos="4684713" algn="l"/>
              </a:tabLst>
            </a:pPr>
            <a:r>
              <a:rPr lang="en-US" altLang="en-US" sz="2000" b="1" dirty="0" smtClean="0">
                <a:solidFill>
                  <a:srgbClr val="000099"/>
                </a:solidFill>
              </a:rPr>
              <a:t>                        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100 cm</a:t>
            </a:r>
            <a:r>
              <a:rPr lang="en-US" altLang="en-US" sz="2000" b="1" baseline="30000" dirty="0" smtClean="0">
                <a:solidFill>
                  <a:srgbClr val="00B050"/>
                </a:solidFill>
              </a:rPr>
              <a:t>-3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x (637,100,000 cm)</a:t>
            </a:r>
            <a:r>
              <a:rPr lang="en-US" altLang="en-US" sz="2000" b="1" baseline="30000" dirty="0" smtClean="0">
                <a:solidFill>
                  <a:srgbClr val="00B050"/>
                </a:solidFill>
              </a:rPr>
              <a:t>3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	= 2.6 x 10</a:t>
            </a:r>
            <a:r>
              <a:rPr lang="en-US" altLang="en-US" sz="2000" b="1" baseline="30000" dirty="0" smtClean="0">
                <a:solidFill>
                  <a:srgbClr val="00B050"/>
                </a:solidFill>
              </a:rPr>
              <a:t>28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atoms of hydrogen </a:t>
            </a:r>
          </a:p>
          <a:p>
            <a:pPr>
              <a:tabLst>
                <a:tab pos="4684713" algn="l"/>
              </a:tabLst>
            </a:pPr>
            <a:r>
              <a:rPr lang="en-US" altLang="en-US" sz="2000" b="1" dirty="0">
                <a:solidFill>
                  <a:srgbClr val="00B050"/>
                </a:solidFill>
              </a:rPr>
              <a:t>	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= 43,189 moles of hydrogen</a:t>
            </a:r>
          </a:p>
          <a:p>
            <a:pPr>
              <a:tabLst>
                <a:tab pos="4684713" algn="l"/>
              </a:tabLst>
            </a:pPr>
            <a:r>
              <a:rPr lang="en-US" altLang="en-US" sz="2000" b="1" dirty="0" smtClean="0">
                <a:solidFill>
                  <a:srgbClr val="00B050"/>
                </a:solidFill>
              </a:rPr>
              <a:t>	= 21.6 kG of liquid H</a:t>
            </a:r>
            <a:r>
              <a:rPr lang="en-US" altLang="en-US" sz="2000" b="1" baseline="-25000" dirty="0" smtClean="0">
                <a:solidFill>
                  <a:srgbClr val="00B050"/>
                </a:solidFill>
              </a:rPr>
              <a:t>2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(liquid H</a:t>
            </a:r>
            <a:r>
              <a:rPr lang="en-US" altLang="en-US" sz="2000" b="1" baseline="-25000" dirty="0" smtClean="0">
                <a:solidFill>
                  <a:srgbClr val="00B050"/>
                </a:solidFill>
              </a:rPr>
              <a:t>2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density = 2.02 g/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mol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)</a:t>
            </a:r>
          </a:p>
          <a:p>
            <a:pPr>
              <a:tabLst>
                <a:tab pos="4684713" algn="l"/>
              </a:tabLst>
            </a:pPr>
            <a:r>
              <a:rPr lang="en-US" altLang="en-US" sz="2000" b="1" dirty="0" smtClean="0">
                <a:solidFill>
                  <a:srgbClr val="00B050"/>
                </a:solidFill>
              </a:rPr>
              <a:t>	= 305 liters (liquid </a:t>
            </a:r>
            <a:r>
              <a:rPr lang="en-US" altLang="en-US" sz="2000" b="1" dirty="0">
                <a:solidFill>
                  <a:srgbClr val="00B050"/>
                </a:solidFill>
              </a:rPr>
              <a:t>H</a:t>
            </a:r>
            <a:r>
              <a:rPr lang="en-US" altLang="en-US" sz="2000" b="1" baseline="-25000" dirty="0">
                <a:solidFill>
                  <a:srgbClr val="00B050"/>
                </a:solidFill>
              </a:rPr>
              <a:t>2</a:t>
            </a:r>
            <a:r>
              <a:rPr lang="en-US" altLang="en-US" sz="2000" b="1" dirty="0">
                <a:solidFill>
                  <a:srgbClr val="00B050"/>
                </a:solidFill>
              </a:rPr>
              <a:t> density 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= 70.85 g/l)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4684713" algn="l"/>
              </a:tabLst>
            </a:pPr>
            <a:endParaRPr lang="en-US" altLang="en-US" b="1" dirty="0">
              <a:solidFill>
                <a:srgbClr val="0000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4684713" algn="l"/>
              </a:tabLst>
            </a:pPr>
            <a:r>
              <a:rPr lang="en-US" altLang="en-US" b="1" dirty="0" smtClean="0">
                <a:solidFill>
                  <a:srgbClr val="000099"/>
                </a:solidFill>
              </a:rPr>
              <a:t>Fuel capacity of 2</a:t>
            </a:r>
            <a:r>
              <a:rPr lang="en-US" altLang="en-US" b="1" baseline="30000" dirty="0" smtClean="0">
                <a:solidFill>
                  <a:srgbClr val="000099"/>
                </a:solidFill>
              </a:rPr>
              <a:t>nd</a:t>
            </a:r>
            <a:r>
              <a:rPr lang="en-US" altLang="en-US" b="1" dirty="0" smtClean="0">
                <a:solidFill>
                  <a:srgbClr val="000099"/>
                </a:solidFill>
              </a:rPr>
              <a:t> stage of a Falcon 9 rocket </a:t>
            </a:r>
          </a:p>
          <a:p>
            <a:pPr lvl="2" indent="0">
              <a:tabLst>
                <a:tab pos="4684713" algn="l"/>
              </a:tabLst>
            </a:pPr>
            <a:r>
              <a:rPr lang="en-US" altLang="en-US" b="1" dirty="0" smtClean="0">
                <a:solidFill>
                  <a:srgbClr val="000099"/>
                </a:solidFill>
              </a:rPr>
              <a:t>	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=  </a:t>
            </a:r>
            <a:r>
              <a:rPr lang="en-US" sz="2000" b="1" dirty="0" smtClean="0">
                <a:solidFill>
                  <a:srgbClr val="00B050"/>
                </a:solidFill>
              </a:rPr>
              <a:t>27,600 Liters liquid O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b="1" dirty="0" smtClean="0">
                <a:solidFill>
                  <a:srgbClr val="00B050"/>
                </a:solidFill>
              </a:rPr>
              <a:t> and 17,400 Liters Propellant</a:t>
            </a:r>
          </a:p>
          <a:p>
            <a:pPr lvl="1" indent="0">
              <a:tabLst>
                <a:tab pos="4684713" algn="l"/>
              </a:tabLst>
            </a:pPr>
            <a:r>
              <a:rPr lang="en-US" altLang="en-US" sz="2000" b="1" dirty="0" smtClean="0">
                <a:solidFill>
                  <a:srgbClr val="00B050"/>
                </a:solidFill>
              </a:rPr>
              <a:t>	=  0.7 % of fuel tank</a:t>
            </a:r>
          </a:p>
          <a:p>
            <a:pPr lvl="1" indent="0">
              <a:tabLst>
                <a:tab pos="4684713" algn="l"/>
              </a:tabLst>
            </a:pPr>
            <a:r>
              <a:rPr lang="en-US" altLang="en-US" sz="2000" b="1" dirty="0" smtClean="0">
                <a:solidFill>
                  <a:srgbClr val="00B050"/>
                </a:solidFill>
              </a:rPr>
              <a:t>	</a:t>
            </a:r>
            <a:r>
              <a:rPr lang="en-US" altLang="en-US" sz="2000" b="1" dirty="0" smtClean="0">
                <a:solidFill>
                  <a:srgbClr val="00B050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10% of fuel tank volume enough for 14 releases</a:t>
            </a:r>
          </a:p>
        </p:txBody>
      </p:sp>
    </p:spTree>
    <p:extLst>
      <p:ext uri="{BB962C8B-B14F-4D97-AF65-F5344CB8AC3E}">
        <p14:creationId xmlns:p14="http://schemas.microsoft.com/office/powerpoint/2010/main" val="273989007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00075" y="103188"/>
            <a:ext cx="8716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Concept</a:t>
            </a: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9425" y="1011108"/>
            <a:ext cx="1096889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657600" indent="-3657600">
              <a:tabLst>
                <a:tab pos="3602038" algn="l"/>
              </a:tabLst>
            </a:pPr>
            <a:r>
              <a:rPr lang="en-US" altLang="en-US" sz="2000" b="1" dirty="0" smtClean="0">
                <a:solidFill>
                  <a:srgbClr val="00B050"/>
                </a:solidFill>
              </a:rPr>
              <a:t>Minimal spacecraft 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 	just enough for orbit control, pressurized tanks, 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UV lamp, and 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gas release valves</a:t>
            </a:r>
          </a:p>
          <a:p>
            <a:pPr marL="3657600" indent="-3657600">
              <a:tabLst>
                <a:tab pos="3602038" algn="l"/>
              </a:tabLst>
            </a:pPr>
            <a:endParaRPr lang="en-US" altLang="en-US" sz="2000" b="1" dirty="0">
              <a:solidFill>
                <a:srgbClr val="000099"/>
              </a:solidFill>
            </a:endParaRPr>
          </a:p>
          <a:p>
            <a:pPr marL="3657600" indent="-3657600">
              <a:tabLst>
                <a:tab pos="3602038" algn="l"/>
              </a:tabLst>
            </a:pPr>
            <a:r>
              <a:rPr lang="en-US" altLang="en-US" sz="2000" b="1" dirty="0" smtClean="0">
                <a:solidFill>
                  <a:srgbClr val="00B050"/>
                </a:solidFill>
              </a:rPr>
              <a:t>Launch Vehicle</a:t>
            </a:r>
            <a:r>
              <a:rPr lang="en-US" altLang="en-US" sz="2000" b="1" dirty="0">
                <a:solidFill>
                  <a:srgbClr val="000099"/>
                </a:solidFill>
              </a:rPr>
              <a:t>	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single Falcon 9 launch with spacecraft as either a primary or ancillary vehicle</a:t>
            </a:r>
          </a:p>
          <a:p>
            <a:pPr marL="3657600" indent="-3657600">
              <a:tabLst>
                <a:tab pos="3602038" algn="l"/>
              </a:tabLst>
            </a:pPr>
            <a:endParaRPr lang="en-US" altLang="en-US" sz="2000" b="1" dirty="0">
              <a:solidFill>
                <a:srgbClr val="000099"/>
              </a:solidFill>
            </a:endParaRPr>
          </a:p>
          <a:p>
            <a:pPr marL="3657600" indent="-3657600">
              <a:tabLst>
                <a:tab pos="3602038" algn="l"/>
              </a:tabLst>
            </a:pPr>
            <a:r>
              <a:rPr lang="en-US" altLang="en-US" sz="2000" b="1" dirty="0" smtClean="0">
                <a:solidFill>
                  <a:srgbClr val="00B050"/>
                </a:solidFill>
              </a:rPr>
              <a:t>Orbit 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000" b="1" dirty="0">
                <a:solidFill>
                  <a:srgbClr val="000099"/>
                </a:solidFill>
              </a:rPr>
              <a:t>	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design orbit for passes through interesting magnetospheric regions with conjunctions between gas release spacecraft and constellation missions, e.g., MMS.</a:t>
            </a:r>
          </a:p>
          <a:p>
            <a:pPr marL="3657600" indent="-3657600">
              <a:tabLst>
                <a:tab pos="3602038" algn="l"/>
              </a:tabLst>
            </a:pPr>
            <a:endParaRPr lang="en-US" altLang="en-US" sz="2000" b="1" dirty="0" smtClean="0">
              <a:solidFill>
                <a:srgbClr val="000099"/>
              </a:solidFill>
            </a:endParaRPr>
          </a:p>
          <a:p>
            <a:pPr marL="3657600" indent="-3657600">
              <a:tabLst>
                <a:tab pos="3602038" algn="l"/>
              </a:tabLst>
            </a:pPr>
            <a:r>
              <a:rPr lang="en-US" altLang="en-US" sz="2000" b="1" dirty="0" smtClean="0">
                <a:solidFill>
                  <a:srgbClr val="00B050"/>
                </a:solidFill>
              </a:rPr>
              <a:t>H</a:t>
            </a:r>
            <a:r>
              <a:rPr lang="en-US" altLang="en-US" sz="2000" b="1" baseline="30000" dirty="0" smtClean="0">
                <a:solidFill>
                  <a:srgbClr val="00B050"/>
                </a:solidFill>
              </a:rPr>
              <a:t>o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Generation from H</a:t>
            </a:r>
            <a:r>
              <a:rPr lang="en-US" altLang="en-US" sz="2000" b="1" baseline="-25000" dirty="0" smtClean="0">
                <a:solidFill>
                  <a:srgbClr val="00B050"/>
                </a:solidFill>
              </a:rPr>
              <a:t>2</a:t>
            </a:r>
            <a:r>
              <a:rPr lang="en-US" altLang="en-US" sz="2000" b="1" dirty="0">
                <a:solidFill>
                  <a:srgbClr val="000099"/>
                </a:solidFill>
              </a:rPr>
              <a:t>	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use strong EUV light source (4.75 eV binding energy requires </a:t>
            </a:r>
            <a:br>
              <a:rPr lang="en-US" altLang="en-US" sz="2000" b="1" dirty="0" smtClean="0">
                <a:solidFill>
                  <a:srgbClr val="000099"/>
                </a:solidFill>
              </a:rPr>
            </a:br>
            <a:r>
              <a:rPr lang="en-US" altLang="en-US" sz="2000" b="1" dirty="0" smtClean="0">
                <a:solidFill>
                  <a:srgbClr val="000099"/>
                </a:solidFill>
              </a:rPr>
              <a:t>261 nm light source – easy to do with frequency 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quadrupled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, pulsed </a:t>
            </a:r>
            <a:r>
              <a:rPr lang="en-US" altLang="en-US" sz="2000" b="1" dirty="0" err="1" smtClean="0">
                <a:solidFill>
                  <a:srgbClr val="000099"/>
                </a:solidFill>
              </a:rPr>
              <a:t>NdYAG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 laser)</a:t>
            </a:r>
            <a:endParaRPr lang="en-US" altLang="en-US" sz="2000" b="1" dirty="0">
              <a:solidFill>
                <a:srgbClr val="000099"/>
              </a:solidFill>
            </a:endParaRPr>
          </a:p>
          <a:p>
            <a:pPr marL="3657600" indent="-3657600">
              <a:tabLst>
                <a:tab pos="3602038" algn="l"/>
              </a:tabLst>
            </a:pPr>
            <a:endParaRPr lang="en-US" altLang="en-US" sz="2000" b="1" dirty="0">
              <a:solidFill>
                <a:srgbClr val="000099"/>
              </a:solidFill>
            </a:endParaRPr>
          </a:p>
          <a:p>
            <a:pPr marL="3657600" indent="-3657600">
              <a:tabLst>
                <a:tab pos="3602038" algn="l"/>
              </a:tabLst>
            </a:pPr>
            <a:r>
              <a:rPr lang="en-US" altLang="en-US" sz="2000" b="1" dirty="0" smtClean="0">
                <a:solidFill>
                  <a:srgbClr val="00B050"/>
                </a:solidFill>
              </a:rPr>
              <a:t>ENA acquisition </a:t>
            </a:r>
            <a:r>
              <a:rPr lang="en-US" altLang="en-US" sz="2000" b="1" dirty="0">
                <a:solidFill>
                  <a:srgbClr val="000099"/>
                </a:solidFill>
              </a:rPr>
              <a:t>	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use existing TWINS spacecraft or specialized </a:t>
            </a:r>
            <a:r>
              <a:rPr lang="en-US" altLang="en-US" sz="2000" b="1" dirty="0" err="1" smtClean="0">
                <a:solidFill>
                  <a:srgbClr val="000099"/>
                </a:solidFill>
              </a:rPr>
              <a:t>CubeSats</a:t>
            </a:r>
            <a:r>
              <a:rPr lang="en-US" altLang="en-US" sz="2000" b="1" dirty="0" smtClean="0">
                <a:solidFill>
                  <a:srgbClr val="000099"/>
                </a:solidFill>
              </a:rPr>
              <a:t> in low Earth orbit for ENA measurements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6414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92112" y="103188"/>
            <a:ext cx="11174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of </a:t>
            </a:r>
            <a:r>
              <a:rPr lang="en-US" altLang="en-US" sz="36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sz="36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Space Experiment Concept</a:t>
            </a: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539750" y="1117599"/>
            <a:ext cx="11042650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61963" indent="-461963">
              <a:spcBef>
                <a:spcPts val="2000"/>
              </a:spcBef>
              <a:buSzPct val="50000"/>
              <a:buFontTx/>
              <a:buNone/>
              <a:defRPr/>
            </a:pP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1. Scientific Questions Requiring Active Space Experiments</a:t>
            </a:r>
          </a:p>
          <a:p>
            <a:pPr marL="461963" indent="-461963">
              <a:spcBef>
                <a:spcPts val="2000"/>
              </a:spcBef>
              <a:buSzPct val="50000"/>
              <a:buFontTx/>
              <a:buNone/>
              <a:tabLst>
                <a:tab pos="1308100" algn="l"/>
              </a:tabLst>
              <a:defRPr/>
            </a:pP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Wave interactions </a:t>
            </a: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with </a:t>
            </a: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trapped energetic </a:t>
            </a: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electron </a:t>
            </a: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populations: Radiation belts</a:t>
            </a:r>
            <a:endParaRPr lang="en-US" altLang="en-US" sz="2400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marL="461963" indent="-461963">
              <a:spcBef>
                <a:spcPts val="2000"/>
              </a:spcBef>
              <a:buSzPct val="50000"/>
              <a:buFontTx/>
              <a:buNone/>
              <a:tabLst>
                <a:tab pos="1308100" algn="l"/>
              </a:tabLst>
              <a:defRPr/>
            </a:pPr>
            <a:r>
              <a:rPr lang="en-US" altLang="en-US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Ionospheric-Magnetospheric mapping: Inner magnetospheric boundary</a:t>
            </a:r>
            <a:endParaRPr lang="en-US" altLang="en-US" sz="2400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marL="461963" indent="-461963">
              <a:spcBef>
                <a:spcPts val="2000"/>
              </a:spcBef>
              <a:buSzPct val="50000"/>
              <a:buFontTx/>
              <a:buNone/>
              <a:tabLst>
                <a:tab pos="1308100" algn="l"/>
              </a:tabLst>
              <a:defRPr/>
            </a:pPr>
            <a:r>
              <a:rPr lang="en-US" altLang="en-US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	</a:t>
            </a: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What about the rest of the magnetosphere? </a:t>
            </a:r>
            <a:r>
              <a:rPr lang="en-US" altLang="en-US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Spatially </a:t>
            </a:r>
            <a:r>
              <a:rPr lang="en-US" altLang="en-US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resolved energetic neutral </a:t>
            </a:r>
            <a:r>
              <a:rPr lang="en-US" altLang="en-US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imaging?</a:t>
            </a:r>
            <a:endParaRPr lang="en-US" altLang="en-US" sz="2400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461963" indent="-461963">
              <a:spcBef>
                <a:spcPts val="2000"/>
              </a:spcBef>
              <a:buSzPct val="50000"/>
              <a:buNone/>
              <a:defRPr/>
            </a:pPr>
            <a:r>
              <a:rPr lang="en-US" altLang="en-US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2. Key Geocoronal Properties</a:t>
            </a:r>
          </a:p>
          <a:p>
            <a:pPr marL="461963" indent="-461963">
              <a:spcBef>
                <a:spcPts val="2000"/>
              </a:spcBef>
              <a:buSzPct val="50000"/>
              <a:buFontTx/>
              <a:buNone/>
              <a:defRPr/>
            </a:pP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3. Neutral Atom Imaging Essentials</a:t>
            </a:r>
          </a:p>
          <a:p>
            <a:pPr marL="461963" indent="-461963">
              <a:spcBef>
                <a:spcPts val="2000"/>
              </a:spcBef>
              <a:buSzPct val="50000"/>
              <a:buFontTx/>
              <a:buNone/>
              <a:defRPr/>
            </a:pP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4. Enhancement of Neutral Density</a:t>
            </a:r>
          </a:p>
          <a:p>
            <a:pPr marL="461963" indent="-461963">
              <a:spcBef>
                <a:spcPts val="2000"/>
              </a:spcBef>
              <a:buSzPct val="50000"/>
              <a:buFontTx/>
              <a:buNone/>
              <a:defRPr/>
            </a:pP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5. Science Goals</a:t>
            </a:r>
          </a:p>
          <a:p>
            <a:pPr marL="461963" indent="-461963">
              <a:spcBef>
                <a:spcPct val="0"/>
              </a:spcBef>
              <a:buSzPct val="50000"/>
              <a:buFontTx/>
              <a:buNone/>
              <a:defRPr/>
            </a:pPr>
            <a:endParaRPr lang="en-US" altLang="en-US" sz="800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00075" y="103188"/>
            <a:ext cx="8716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Goals </a:t>
            </a: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750" y="1117599"/>
            <a:ext cx="11042650" cy="44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61963" indent="-461963">
              <a:spcBef>
                <a:spcPts val="2000"/>
              </a:spcBef>
              <a:buSzPct val="50000"/>
              <a:buFontTx/>
              <a:buNone/>
              <a:defRPr/>
            </a:pP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1. Resolve integrated versus “hottest along line of sight” uncertainty of ENA measurements</a:t>
            </a:r>
            <a:endParaRPr lang="en-US" altLang="en-US" sz="2400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461963" indent="-461963">
              <a:spcBef>
                <a:spcPts val="2000"/>
              </a:spcBef>
              <a:buSzPct val="50000"/>
              <a:buNone/>
              <a:defRPr/>
            </a:pPr>
            <a:r>
              <a:rPr lang="en-US" altLang="en-US" sz="2400" dirty="0">
                <a:solidFill>
                  <a:srgbClr val="000099"/>
                </a:solidFill>
                <a:latin typeface="Arial Narrow" panose="020B0606020202030204" pitchFamily="34" charset="0"/>
              </a:rPr>
              <a:t>2. </a:t>
            </a: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Measure average ion temperature on spatial scales of 0.25 R</a:t>
            </a:r>
            <a:r>
              <a:rPr lang="en-US" altLang="en-US" sz="2400" baseline="-25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</a:t>
            </a:r>
            <a:r>
              <a:rPr lang="en-US" altLang="en-US" sz="2400" baseline="30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3</a:t>
            </a: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to R</a:t>
            </a:r>
            <a:r>
              <a:rPr lang="en-US" altLang="en-US" sz="2400" baseline="-25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</a:t>
            </a:r>
            <a:r>
              <a:rPr lang="en-US" altLang="en-US" sz="2400" baseline="300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3</a:t>
            </a: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 scales.</a:t>
            </a:r>
            <a:endParaRPr lang="en-US" altLang="en-US" sz="2400" dirty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marL="461963" indent="-461963">
              <a:spcBef>
                <a:spcPts val="2000"/>
              </a:spcBef>
              <a:buSzPct val="50000"/>
              <a:buFontTx/>
              <a:buNone/>
              <a:defRPr/>
            </a:pP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3. Compare remotely measured ion energy distributions to those measured with in-situ, local, instruments during impulsive magnetospheric events</a:t>
            </a:r>
          </a:p>
          <a:p>
            <a:pPr marL="461963" indent="-461963">
              <a:spcBef>
                <a:spcPts val="2000"/>
              </a:spcBef>
              <a:buSzPct val="50000"/>
              <a:buFontTx/>
              <a:buNone/>
              <a:defRPr/>
            </a:pP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4. Benchmark models of geocoronal neutral density from comparative ENA flux measurements</a:t>
            </a:r>
          </a:p>
          <a:p>
            <a:pPr marL="461963" indent="-461963">
              <a:spcBef>
                <a:spcPts val="2000"/>
              </a:spcBef>
              <a:buSzPct val="50000"/>
              <a:buFontTx/>
              <a:buNone/>
              <a:defRPr/>
            </a:pP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5. Launch the field of “active” distant magnetospheric </a:t>
            </a: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experiments</a:t>
            </a:r>
          </a:p>
          <a:p>
            <a:pPr marL="461963" indent="-461963">
              <a:spcBef>
                <a:spcPts val="2000"/>
              </a:spcBef>
              <a:buSzPct val="50000"/>
              <a:buFontTx/>
              <a:buNone/>
              <a:defRPr/>
            </a:pPr>
            <a:r>
              <a:rPr lang="en-US" altLang="en-US" sz="2400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6. Challenges, rate of photoionization and impact ionization of released neutral H, detector sensitivity, timing of releases,….</a:t>
            </a:r>
            <a:endParaRPr lang="en-US" altLang="en-US" sz="2400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pPr marL="461963" indent="-461963">
              <a:spcBef>
                <a:spcPct val="0"/>
              </a:spcBef>
              <a:buSzPct val="50000"/>
              <a:buFontTx/>
              <a:buNone/>
              <a:defRPr/>
            </a:pPr>
            <a:endParaRPr lang="en-US" altLang="en-US" sz="800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6736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49909" y="109269"/>
            <a:ext cx="12042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  <a:defRPr/>
            </a:pPr>
            <a:r>
              <a:rPr lang="en-US" sz="3600" b="1" cap="small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Bulk Plasma Doesn’t Radiate – </a:t>
            </a:r>
            <a:r>
              <a:rPr lang="en-US" sz="3600" b="1" cap="small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Image Neutral Atoms</a:t>
            </a:r>
            <a:endParaRPr lang="en-US" sz="3600" b="1" cap="small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9909" y="1162050"/>
            <a:ext cx="2834250" cy="467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63600" indent="-863600">
              <a:tabLst>
                <a:tab pos="35433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5433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5433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5433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5433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33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33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33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33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63550" indent="-463550"/>
            <a:r>
              <a:rPr lang="en-US" altLang="en-US" sz="1600" b="1" u="sng" dirty="0">
                <a:solidFill>
                  <a:srgbClr val="0305A5"/>
                </a:solidFill>
                <a:cs typeface="Times New Roman" panose="02020603050405020304" pitchFamily="18" charset="0"/>
              </a:rPr>
              <a:t>Photons</a:t>
            </a:r>
            <a:r>
              <a:rPr lang="en-US" altLang="en-US" sz="1600" dirty="0">
                <a:solidFill>
                  <a:srgbClr val="0305A5"/>
                </a:solidFill>
                <a:cs typeface="Times New Roman" panose="02020603050405020304" pitchFamily="18" charset="0"/>
              </a:rPr>
              <a:t> - </a:t>
            </a:r>
            <a:r>
              <a:rPr lang="en-US" altLang="en-US" sz="1600" dirty="0">
                <a:cs typeface="Times New Roman" panose="02020603050405020304" pitchFamily="18" charset="0"/>
              </a:rPr>
              <a:t>UV and EUV emission from plasmasphere. Bulk of magnetosphere is H</a:t>
            </a:r>
            <a:r>
              <a:rPr lang="en-US" altLang="en-US" sz="1600" baseline="30000" dirty="0">
                <a:cs typeface="Times New Roman" panose="02020603050405020304" pitchFamily="18" charset="0"/>
              </a:rPr>
              <a:t>+</a:t>
            </a:r>
            <a:r>
              <a:rPr lang="en-US" altLang="en-US" sz="1600" dirty="0">
                <a:cs typeface="Times New Roman" panose="02020603050405020304" pitchFamily="18" charset="0"/>
              </a:rPr>
              <a:t> - no emission. Too cold and/or thin for bremsstrahlung.</a:t>
            </a:r>
          </a:p>
          <a:p>
            <a:pPr marL="463550" indent="-463550"/>
            <a:endParaRPr lang="en-US" altLang="en-US" sz="1600" dirty="0">
              <a:cs typeface="Times New Roman" panose="02020603050405020304" pitchFamily="18" charset="0"/>
            </a:endParaRPr>
          </a:p>
          <a:p>
            <a:pPr marL="463550" indent="-463550"/>
            <a:r>
              <a:rPr lang="en-US" altLang="en-US" sz="1600" b="1" u="sng" dirty="0">
                <a:solidFill>
                  <a:srgbClr val="0305A5"/>
                </a:solidFill>
                <a:cs typeface="Times New Roman" panose="02020603050405020304" pitchFamily="18" charset="0"/>
              </a:rPr>
              <a:t>Charged Particles</a:t>
            </a:r>
            <a:r>
              <a:rPr lang="en-US" altLang="en-US" sz="1600" dirty="0">
                <a:solidFill>
                  <a:srgbClr val="0305A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cs typeface="Times New Roman" panose="02020603050405020304" pitchFamily="18" charset="0"/>
              </a:rPr>
              <a:t>- Distorted by electric and magnetic fields</a:t>
            </a:r>
          </a:p>
          <a:p>
            <a:pPr marL="463550" indent="-463550">
              <a:spcBef>
                <a:spcPct val="50000"/>
              </a:spcBef>
            </a:pPr>
            <a:r>
              <a:rPr lang="en-US" altLang="en-US" sz="1600" b="1" u="sng" dirty="0">
                <a:solidFill>
                  <a:srgbClr val="0305A5"/>
                </a:solidFill>
                <a:cs typeface="Times New Roman" panose="02020603050405020304" pitchFamily="18" charset="0"/>
              </a:rPr>
              <a:t>Neutral Atoms</a:t>
            </a:r>
            <a:r>
              <a:rPr lang="en-US" altLang="en-US" sz="1600" dirty="0">
                <a:solidFill>
                  <a:srgbClr val="0305A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cs typeface="Times New Roman" panose="02020603050405020304" pitchFamily="18" charset="0"/>
              </a:rPr>
              <a:t>- Generated by charge exchange collisions and escape like photons. </a:t>
            </a:r>
            <a:r>
              <a:rPr lang="en-US" altLang="en-US" sz="1600" dirty="0"/>
              <a:t>Detection methods have o</a:t>
            </a:r>
            <a:r>
              <a:rPr lang="en-US" altLang="en-US" sz="1600" dirty="0">
                <a:cs typeface="Times New Roman" panose="02020603050405020304" pitchFamily="18" charset="0"/>
              </a:rPr>
              <a:t>rigins in fusion research [</a:t>
            </a:r>
            <a:r>
              <a:rPr lang="en-US" altLang="en-US" sz="1600" i="1" dirty="0" err="1">
                <a:cs typeface="Times New Roman" panose="02020603050405020304" pitchFamily="18" charset="0"/>
              </a:rPr>
              <a:t>Afrosimov</a:t>
            </a:r>
            <a:r>
              <a:rPr lang="en-US" altLang="en-US" sz="1600" i="1" dirty="0">
                <a:cs typeface="Times New Roman" panose="02020603050405020304" pitchFamily="18" charset="0"/>
              </a:rPr>
              <a:t>, et al.,</a:t>
            </a:r>
            <a:r>
              <a:rPr lang="en-US" altLang="en-US" sz="1600" dirty="0">
                <a:cs typeface="Times New Roman" panose="02020603050405020304" pitchFamily="18" charset="0"/>
              </a:rPr>
              <a:t> 1961; </a:t>
            </a:r>
            <a:r>
              <a:rPr lang="en-US" altLang="en-US" sz="1600" i="1" dirty="0">
                <a:cs typeface="Times New Roman" panose="02020603050405020304" pitchFamily="18" charset="0"/>
              </a:rPr>
              <a:t>Barnett et al.,</a:t>
            </a:r>
            <a:r>
              <a:rPr lang="en-US" altLang="en-US" sz="1600" dirty="0">
                <a:cs typeface="Times New Roman" panose="02020603050405020304" pitchFamily="18" charset="0"/>
              </a:rPr>
              <a:t> 1961].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15201" y="4679949"/>
            <a:ext cx="87233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7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B050"/>
                </a:solidFill>
              </a:rPr>
              <a:t>Neutral source:</a:t>
            </a:r>
            <a:r>
              <a:rPr lang="en-US" altLang="en-US" sz="1800" dirty="0">
                <a:solidFill>
                  <a:srgbClr val="00B050"/>
                </a:solidFill>
              </a:rPr>
              <a:t> </a:t>
            </a:r>
            <a:r>
              <a:rPr lang="en-US" altLang="en-US" sz="1800" dirty="0"/>
              <a:t>the Earth’s geocorona that extends out many </a:t>
            </a:r>
            <a:r>
              <a:rPr lang="en-US" altLang="en-US" sz="1800" i="1" dirty="0"/>
              <a:t>R</a:t>
            </a:r>
            <a:r>
              <a:rPr lang="en-US" altLang="en-US" sz="1800" i="1" baseline="-25000" dirty="0"/>
              <a:t>E</a:t>
            </a:r>
            <a:r>
              <a:rPr lang="en-US" altLang="en-US" sz="1800" dirty="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B050"/>
                </a:solidFill>
              </a:rPr>
              <a:t>Ion source:</a:t>
            </a:r>
            <a:r>
              <a:rPr lang="en-US" altLang="en-US" sz="1800" dirty="0">
                <a:solidFill>
                  <a:srgbClr val="00B050"/>
                </a:solidFill>
              </a:rPr>
              <a:t> </a:t>
            </a:r>
            <a:r>
              <a:rPr lang="en-US" altLang="en-US" sz="1800" dirty="0"/>
              <a:t>the plasma trapped in the magnetosphere.</a:t>
            </a:r>
          </a:p>
        </p:txBody>
      </p:sp>
      <p:pic>
        <p:nvPicPr>
          <p:cNvPr id="8" name="Picture 28" descr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551" y="1162050"/>
            <a:ext cx="846296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9686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82881" y="103188"/>
            <a:ext cx="11459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 has a substantial hydrogen </a:t>
            </a:r>
            <a:r>
              <a:rPr lang="en-US" altLang="en-US" sz="36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geocorona</a:t>
            </a:r>
            <a:endParaRPr lang="en-US" altLang="en-US" sz="3600" b="1" cap="small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98" y="828357"/>
            <a:ext cx="6142599" cy="552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4197350" y="4497231"/>
            <a:ext cx="2864632" cy="4213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6159" y="4433947"/>
            <a:ext cx="36199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 smtClean="0">
                <a:solidFill>
                  <a:srgbClr val="000099"/>
                </a:solidFill>
              </a:rPr>
              <a:t>Re-emission </a:t>
            </a:r>
            <a:r>
              <a:rPr lang="en-US" altLang="en-US" b="1" dirty="0">
                <a:solidFill>
                  <a:srgbClr val="000099"/>
                </a:solidFill>
              </a:rPr>
              <a:t>of solar</a:t>
            </a:r>
          </a:p>
          <a:p>
            <a:r>
              <a:rPr lang="en-US" altLang="en-US" b="1" dirty="0">
                <a:solidFill>
                  <a:srgbClr val="000099"/>
                </a:solidFill>
              </a:rPr>
              <a:t>121.6 nm L</a:t>
            </a:r>
            <a:r>
              <a:rPr lang="en-US" altLang="en-US" b="1" baseline="-25000" dirty="0">
                <a:solidFill>
                  <a:srgbClr val="000099"/>
                </a:solidFill>
                <a:latin typeface="Symbol" panose="05050102010706020507" pitchFamily="18" charset="2"/>
              </a:rPr>
              <a:t>a</a:t>
            </a:r>
            <a:r>
              <a:rPr lang="en-US" altLang="en-US" b="1" dirty="0">
                <a:solidFill>
                  <a:srgbClr val="000099"/>
                </a:solidFill>
              </a:rPr>
              <a:t> light</a:t>
            </a:r>
          </a:p>
          <a:p>
            <a:r>
              <a:rPr lang="en-US" altLang="en-US" b="1" dirty="0">
                <a:solidFill>
                  <a:srgbClr val="000099"/>
                </a:solidFill>
              </a:rPr>
              <a:t>- a background nightmare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4898" y="5975222"/>
            <a:ext cx="496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b="1" cap="small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 photographed during an Apollo mission</a:t>
            </a:r>
            <a:endParaRPr lang="en-US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9371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41532" y="103188"/>
            <a:ext cx="11301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 Inversions Yield Geocoronal Density Profiles</a:t>
            </a: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66" y="871297"/>
            <a:ext cx="7382500" cy="5478703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1532" y="2112778"/>
            <a:ext cx="3489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 smtClean="0">
                <a:solidFill>
                  <a:srgbClr val="000099"/>
                </a:solidFill>
              </a:rPr>
              <a:t>At geosynchronous orbit,</a:t>
            </a: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H</a:t>
            </a:r>
            <a:r>
              <a:rPr lang="en-US" altLang="en-US" b="1" baseline="30000" dirty="0" smtClean="0">
                <a:solidFill>
                  <a:srgbClr val="000099"/>
                </a:solidFill>
              </a:rPr>
              <a:t>o</a:t>
            </a:r>
            <a:r>
              <a:rPr lang="en-US" altLang="en-US" b="1" dirty="0" smtClean="0">
                <a:solidFill>
                  <a:srgbClr val="000099"/>
                </a:solidFill>
              </a:rPr>
              <a:t> density ~ 50-100 cm</a:t>
            </a:r>
            <a:r>
              <a:rPr lang="en-US" altLang="en-US" b="1" baseline="30000" dirty="0" smtClean="0">
                <a:solidFill>
                  <a:srgbClr val="000099"/>
                </a:solidFill>
              </a:rPr>
              <a:t>-3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6150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3218" y="103188"/>
            <a:ext cx="11732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="1" cap="small" baseline="30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28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H</a:t>
            </a:r>
            <a:r>
              <a:rPr lang="en-US" altLang="en-US" sz="2800" b="1" cap="small" baseline="30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28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Charge Exchange Cross Sections are Well Known</a:t>
            </a: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xa  cross 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917575"/>
            <a:ext cx="848995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01025" y="1146174"/>
            <a:ext cx="2806700" cy="4381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07437"/>
              </p:ext>
            </p:extLst>
          </p:nvPr>
        </p:nvGraphicFramePr>
        <p:xfrm>
          <a:off x="8561388" y="1373188"/>
          <a:ext cx="1960562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8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1388" y="1373188"/>
                        <a:ext cx="1960562" cy="598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3219" y="1646920"/>
            <a:ext cx="310896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 smtClean="0">
                <a:solidFill>
                  <a:srgbClr val="000099"/>
                </a:solidFill>
              </a:rPr>
              <a:t>Sweet spot from 1 keV to ~ 50 keV </a:t>
            </a:r>
          </a:p>
          <a:p>
            <a:endParaRPr lang="en-US" altLang="en-US" b="1" dirty="0">
              <a:solidFill>
                <a:srgbClr val="000099"/>
              </a:solidFill>
            </a:endParaRPr>
          </a:p>
          <a:p>
            <a:r>
              <a:rPr lang="en-US" altLang="en-US" b="1" dirty="0" smtClean="0">
                <a:solidFill>
                  <a:srgbClr val="000099"/>
                </a:solidFill>
              </a:rPr>
              <a:t>Ideal for </a:t>
            </a:r>
          </a:p>
          <a:p>
            <a:pPr>
              <a:tabLst>
                <a:tab pos="225425" algn="l"/>
              </a:tabLst>
            </a:pPr>
            <a:r>
              <a:rPr lang="en-US" altLang="en-US" b="1" dirty="0">
                <a:solidFill>
                  <a:srgbClr val="000099"/>
                </a:solidFill>
              </a:rPr>
              <a:t>	</a:t>
            </a:r>
            <a:r>
              <a:rPr lang="en-US" altLang="en-US" b="1" dirty="0" smtClean="0">
                <a:solidFill>
                  <a:srgbClr val="000099"/>
                </a:solidFill>
              </a:rPr>
              <a:t>ring current ions</a:t>
            </a:r>
          </a:p>
          <a:p>
            <a:pPr>
              <a:tabLst>
                <a:tab pos="225425" algn="l"/>
              </a:tabLst>
            </a:pPr>
            <a:r>
              <a:rPr lang="en-US" altLang="en-US" b="1" dirty="0">
                <a:solidFill>
                  <a:srgbClr val="000099"/>
                </a:solidFill>
              </a:rPr>
              <a:t>	</a:t>
            </a:r>
            <a:r>
              <a:rPr lang="en-US" altLang="en-US" b="1" dirty="0" smtClean="0">
                <a:solidFill>
                  <a:srgbClr val="000099"/>
                </a:solidFill>
              </a:rPr>
              <a:t>plasma sheet	storm driven events.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0419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991" y="90378"/>
            <a:ext cx="11413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Integrated Convolution of Ions and Neutrals</a:t>
            </a: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98495"/>
              </p:ext>
            </p:extLst>
          </p:nvPr>
        </p:nvGraphicFramePr>
        <p:xfrm>
          <a:off x="228990" y="925244"/>
          <a:ext cx="6640325" cy="3581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2" name="Document" r:id="rId5" imgW="5748120" imgH="2886120" progId="Word.Document.8">
                  <p:embed/>
                </p:oleObj>
              </mc:Choice>
              <mc:Fallback>
                <p:oleObj name="Document" r:id="rId5" imgW="5748120" imgH="28861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90" y="925244"/>
                        <a:ext cx="6640325" cy="3581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668897"/>
              </p:ext>
            </p:extLst>
          </p:nvPr>
        </p:nvGraphicFramePr>
        <p:xfrm>
          <a:off x="7458075" y="2939016"/>
          <a:ext cx="418465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3" name="Document" r:id="rId7" imgW="3782283" imgH="1066058" progId="Word.Document.8">
                  <p:embed/>
                </p:oleObj>
              </mc:Choice>
              <mc:Fallback>
                <p:oleObj name="Document" r:id="rId7" imgW="3782283" imgH="10660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2939016"/>
                        <a:ext cx="4184650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972175" y="241051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5434013" y="3155289"/>
            <a:ext cx="6502400" cy="1539501"/>
            <a:chOff x="5434013" y="3155289"/>
            <a:chExt cx="6502400" cy="1539501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5434013" y="4270927"/>
              <a:ext cx="10048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000099"/>
                  </a:solidFill>
                </a:rPr>
                <a:t>Source =</a:t>
              </a: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0588405" y="3155289"/>
              <a:ext cx="685800" cy="495300"/>
            </a:xfrm>
            <a:prstGeom prst="rect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7829648"/>
                </p:ext>
              </p:extLst>
            </p:nvPr>
          </p:nvGraphicFramePr>
          <p:xfrm>
            <a:off x="6324601" y="4216953"/>
            <a:ext cx="56118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4" name="Equation" r:id="rId9" imgW="3276360" imgH="279360" progId="Equation.DSMT4">
                    <p:embed/>
                  </p:oleObj>
                </mc:Choice>
                <mc:Fallback>
                  <p:oleObj name="Equation" r:id="rId9" imgW="327636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1" y="4216953"/>
                          <a:ext cx="5611812" cy="477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479425" y="5149191"/>
            <a:ext cx="11456988" cy="876300"/>
            <a:chOff x="479425" y="5149191"/>
            <a:chExt cx="11456988" cy="876300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6794501" y="5777841"/>
              <a:ext cx="112077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8296276" y="5339691"/>
              <a:ext cx="866775" cy="4953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1424980"/>
                </p:ext>
              </p:extLst>
            </p:nvPr>
          </p:nvGraphicFramePr>
          <p:xfrm>
            <a:off x="4524375" y="5149191"/>
            <a:ext cx="7412038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5" name="Equation" r:id="rId11" imgW="4076640" imgH="482400" progId="Equation.DSMT4">
                    <p:embed/>
                  </p:oleObj>
                </mc:Choice>
                <mc:Fallback>
                  <p:oleObj name="Equation" r:id="rId11" imgW="407664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4375" y="5149191"/>
                          <a:ext cx="7412038" cy="876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479425" y="5165277"/>
              <a:ext cx="26533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000" b="1" dirty="0" smtClean="0">
                  <a:solidFill>
                    <a:srgbClr val="FF0000"/>
                  </a:solidFill>
                </a:rPr>
                <a:t>Direct view of parent ion distribution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36416" y="1086365"/>
            <a:ext cx="1706309" cy="1852651"/>
            <a:chOff x="9936416" y="1086365"/>
            <a:chExt cx="1706309" cy="1852651"/>
          </a:xfrm>
        </p:grpSpPr>
        <p:sp>
          <p:nvSpPr>
            <p:cNvPr id="2" name="Rectangle 1"/>
            <p:cNvSpPr/>
            <p:nvPr/>
          </p:nvSpPr>
          <p:spPr>
            <a:xfrm>
              <a:off x="9936416" y="1086365"/>
              <a:ext cx="17063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000" b="1" dirty="0" smtClean="0">
                  <a:solidFill>
                    <a:srgbClr val="FF66FF"/>
                  </a:solidFill>
                </a:rPr>
                <a:t>Attenuation along emission path</a:t>
              </a:r>
              <a:endParaRPr lang="en-US" sz="2000" dirty="0">
                <a:solidFill>
                  <a:srgbClr val="FF66FF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9936416" y="2102028"/>
              <a:ext cx="417406" cy="8369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395438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6 -1.85185E-6 L -0.45626 -0.03611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40677" y="103188"/>
            <a:ext cx="11816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the Approximation for Energetic </a:t>
            </a:r>
            <a:r>
              <a:rPr lang="en-US" altLang="en-US" sz="28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spectrum for </a:t>
            </a:r>
            <a:r>
              <a:rPr lang="en-US" altLang="en-US" sz="2800" b="1" i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en-US" sz="2800" b="1" cap="small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</a:t>
            </a:r>
            <a:r>
              <a:rPr lang="en-US" altLang="en-US" sz="2800" b="1" i="1" cap="small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800" b="1" i="1" cap="small" baseline="-25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en-US" sz="2800" b="1" i="1" cap="small" baseline="-25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11163300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136032"/>
              </p:ext>
            </p:extLst>
          </p:nvPr>
        </p:nvGraphicFramePr>
        <p:xfrm>
          <a:off x="2767361" y="1935631"/>
          <a:ext cx="63039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6" name="Equation" r:id="rId5" imgW="3581280" imgH="609480" progId="Equation.DSMT4">
                  <p:embed/>
                </p:oleObj>
              </mc:Choice>
              <mc:Fallback>
                <p:oleObj name="Equation" r:id="rId5" imgW="35812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361" y="1935631"/>
                        <a:ext cx="63039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390295"/>
              </p:ext>
            </p:extLst>
          </p:nvPr>
        </p:nvGraphicFramePr>
        <p:xfrm>
          <a:off x="3612216" y="4668754"/>
          <a:ext cx="47180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7" name="Equation" r:id="rId7" imgW="2539800" imgH="609480" progId="Equation.DSMT4">
                  <p:embed/>
                </p:oleObj>
              </mc:Choice>
              <mc:Fallback>
                <p:oleObj name="Equation" r:id="rId7" imgW="25398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216" y="4668754"/>
                        <a:ext cx="471805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5959" y="957870"/>
            <a:ext cx="114467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rgbClr val="0305A5"/>
                </a:solidFill>
              </a:rPr>
              <a:t>The high-energy portion of the neutral atom energy spectrum, </a:t>
            </a:r>
            <a:r>
              <a:rPr lang="en-US" altLang="en-US" sz="2000" i="1" dirty="0">
                <a:solidFill>
                  <a:srgbClr val="0305A5"/>
                </a:solidFill>
              </a:rPr>
              <a:t>F</a:t>
            </a:r>
            <a:r>
              <a:rPr lang="en-US" altLang="en-US" sz="2000" dirty="0">
                <a:solidFill>
                  <a:srgbClr val="0305A5"/>
                </a:solidFill>
              </a:rPr>
              <a:t>(</a:t>
            </a:r>
            <a:r>
              <a:rPr lang="en-US" altLang="en-US" sz="2000" i="1" dirty="0">
                <a:solidFill>
                  <a:srgbClr val="0305A5"/>
                </a:solidFill>
              </a:rPr>
              <a:t>E</a:t>
            </a:r>
            <a:r>
              <a:rPr lang="en-US" altLang="en-US" sz="2000" dirty="0">
                <a:solidFill>
                  <a:srgbClr val="0305A5"/>
                </a:solidFill>
              </a:rPr>
              <a:t>), generated via charge exchange collisions for a Maxwellian ion distribution of temperature </a:t>
            </a:r>
            <a:r>
              <a:rPr lang="en-US" altLang="en-US" sz="2000" i="1" dirty="0">
                <a:solidFill>
                  <a:srgbClr val="0305A5"/>
                </a:solidFill>
              </a:rPr>
              <a:t>T</a:t>
            </a:r>
            <a:r>
              <a:rPr lang="en-US" altLang="en-US" sz="2000" dirty="0">
                <a:solidFill>
                  <a:srgbClr val="0305A5"/>
                </a:solidFill>
              </a:rPr>
              <a:t>, is given by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5959" y="3224682"/>
            <a:ext cx="115505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 dirty="0">
                <a:solidFill>
                  <a:srgbClr val="0305A5"/>
                </a:solidFill>
              </a:rPr>
              <a:t>C</a:t>
            </a:r>
            <a:r>
              <a:rPr lang="en-US" altLang="en-US" sz="2000" dirty="0">
                <a:solidFill>
                  <a:srgbClr val="0305A5"/>
                </a:solidFill>
              </a:rPr>
              <a:t> accounts for the geometrical viewing properties of the instrument and the volume of </a:t>
            </a:r>
            <a:r>
              <a:rPr lang="en-US" altLang="en-US" sz="2000" dirty="0">
                <a:solidFill>
                  <a:srgbClr val="FF0000"/>
                </a:solidFill>
              </a:rPr>
              <a:t>the hottest region along the line-of-sight at </a:t>
            </a:r>
            <a:r>
              <a:rPr lang="en-US" altLang="en-US" sz="2000" b="1" i="1" dirty="0">
                <a:solidFill>
                  <a:srgbClr val="FF0000"/>
                </a:solidFill>
              </a:rPr>
              <a:t>x</a:t>
            </a:r>
            <a:r>
              <a:rPr lang="en-US" altLang="en-US" sz="2000" dirty="0">
                <a:solidFill>
                  <a:srgbClr val="0305A5"/>
                </a:solidFill>
              </a:rPr>
              <a:t>, </a:t>
            </a:r>
            <a:r>
              <a:rPr lang="en-US" altLang="en-US" sz="2000" i="1" dirty="0">
                <a:solidFill>
                  <a:srgbClr val="0305A5"/>
                </a:solidFill>
              </a:rPr>
              <a:t>n</a:t>
            </a:r>
            <a:r>
              <a:rPr lang="en-US" altLang="en-US" sz="2000" i="1" baseline="-25000" dirty="0">
                <a:solidFill>
                  <a:srgbClr val="0305A5"/>
                </a:solidFill>
              </a:rPr>
              <a:t>0</a:t>
            </a:r>
            <a:r>
              <a:rPr lang="en-US" altLang="en-US" sz="2000" dirty="0">
                <a:solidFill>
                  <a:srgbClr val="0305A5"/>
                </a:solidFill>
              </a:rPr>
              <a:t>(</a:t>
            </a:r>
            <a:r>
              <a:rPr lang="en-US" altLang="en-US" sz="2000" i="1" dirty="0">
                <a:solidFill>
                  <a:srgbClr val="0305A5"/>
                </a:solidFill>
              </a:rPr>
              <a:t>x</a:t>
            </a:r>
            <a:r>
              <a:rPr lang="en-US" altLang="en-US" sz="2000" dirty="0">
                <a:solidFill>
                  <a:srgbClr val="0305A5"/>
                </a:solidFill>
              </a:rPr>
              <a:t>) is the neutral density, </a:t>
            </a:r>
            <a:r>
              <a:rPr lang="en-US" altLang="en-US" sz="2000" i="1" dirty="0" err="1">
                <a:solidFill>
                  <a:srgbClr val="0305A5"/>
                </a:solidFill>
              </a:rPr>
              <a:t>n</a:t>
            </a:r>
            <a:r>
              <a:rPr lang="en-US" altLang="en-US" sz="2000" i="1" baseline="-25000" dirty="0" err="1">
                <a:solidFill>
                  <a:srgbClr val="0305A5"/>
                </a:solidFill>
              </a:rPr>
              <a:t>i</a:t>
            </a:r>
            <a:r>
              <a:rPr lang="en-US" altLang="en-US" sz="2000" dirty="0">
                <a:solidFill>
                  <a:srgbClr val="0305A5"/>
                </a:solidFill>
              </a:rPr>
              <a:t>(</a:t>
            </a:r>
            <a:r>
              <a:rPr lang="en-US" altLang="en-US" sz="2000" i="1" dirty="0">
                <a:solidFill>
                  <a:srgbClr val="0305A5"/>
                </a:solidFill>
              </a:rPr>
              <a:t>x</a:t>
            </a:r>
            <a:r>
              <a:rPr lang="en-US" altLang="en-US" sz="2000" dirty="0">
                <a:solidFill>
                  <a:srgbClr val="0305A5"/>
                </a:solidFill>
              </a:rPr>
              <a:t>) is the ion density, </a:t>
            </a:r>
            <a:r>
              <a:rPr lang="en-US" altLang="en-US" sz="2000" i="1" dirty="0">
                <a:solidFill>
                  <a:srgbClr val="0305A5"/>
                </a:solidFill>
                <a:sym typeface="MT Symbol" panose="04000400000000000000" pitchFamily="82" charset="2"/>
              </a:rPr>
              <a:t></a:t>
            </a:r>
            <a:r>
              <a:rPr lang="en-US" altLang="en-US" sz="2000" dirty="0">
                <a:solidFill>
                  <a:srgbClr val="0305A5"/>
                </a:solidFill>
                <a:sym typeface="MT Symbol" panose="04000400000000000000" pitchFamily="82" charset="2"/>
              </a:rPr>
              <a:t>(</a:t>
            </a:r>
            <a:r>
              <a:rPr lang="en-US" altLang="en-US" sz="2000" i="1" dirty="0">
                <a:solidFill>
                  <a:srgbClr val="0305A5"/>
                </a:solidFill>
                <a:sym typeface="MT Symbol" panose="04000400000000000000" pitchFamily="82" charset="2"/>
              </a:rPr>
              <a:t>l</a:t>
            </a:r>
            <a:r>
              <a:rPr lang="en-US" altLang="en-US" sz="2000" dirty="0">
                <a:solidFill>
                  <a:srgbClr val="0305A5"/>
                </a:solidFill>
                <a:sym typeface="MT Symbol" panose="04000400000000000000" pitchFamily="82" charset="2"/>
              </a:rPr>
              <a:t>) accounts for reduction of neutral flux due to additional collisions or ionization along the path from point </a:t>
            </a:r>
            <a:r>
              <a:rPr lang="en-US" altLang="en-US" sz="2000" i="1" dirty="0">
                <a:solidFill>
                  <a:srgbClr val="0305A5"/>
                </a:solidFill>
                <a:sym typeface="MT Symbol" panose="04000400000000000000" pitchFamily="82" charset="2"/>
              </a:rPr>
              <a:t>x</a:t>
            </a:r>
            <a:r>
              <a:rPr lang="en-US" altLang="en-US" sz="2000" dirty="0">
                <a:solidFill>
                  <a:srgbClr val="0305A5"/>
                </a:solidFill>
                <a:sym typeface="MT Symbol" panose="04000400000000000000" pitchFamily="82" charset="2"/>
              </a:rPr>
              <a:t> to the instrument located at </a:t>
            </a:r>
            <a:r>
              <a:rPr lang="en-US" altLang="en-US" sz="2000" i="1" dirty="0">
                <a:solidFill>
                  <a:srgbClr val="0305A5"/>
                </a:solidFill>
                <a:sym typeface="MT Symbol" panose="04000400000000000000" pitchFamily="82" charset="2"/>
              </a:rPr>
              <a:t>a</a:t>
            </a:r>
            <a:r>
              <a:rPr lang="en-US" altLang="en-US" sz="2000" dirty="0">
                <a:solidFill>
                  <a:srgbClr val="0305A5"/>
                </a:solidFill>
                <a:sym typeface="MT Symbol" panose="04000400000000000000" pitchFamily="82" charset="2"/>
              </a:rPr>
              <a:t>. Most of the magnetosphere is optically thin to energetic neutral atom emission so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7304742" y="4702091"/>
            <a:ext cx="976313" cy="9382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612216" y="5640303"/>
            <a:ext cx="126365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2963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79425" y="106364"/>
            <a:ext cx="39461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600" b="1" cap="small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 Camera</a:t>
            </a:r>
          </a:p>
        </p:txBody>
      </p:sp>
      <p:cxnSp>
        <p:nvCxnSpPr>
          <p:cNvPr id="22531" name="Straight Connector 5"/>
          <p:cNvCxnSpPr>
            <a:cxnSpLocks noChangeShapeType="1"/>
          </p:cNvCxnSpPr>
          <p:nvPr/>
        </p:nvCxnSpPr>
        <p:spPr bwMode="auto">
          <a:xfrm flipH="1">
            <a:off x="479425" y="809625"/>
            <a:ext cx="3946157" cy="0"/>
          </a:xfrm>
          <a:prstGeom prst="line">
            <a:avLst/>
          </a:prstGeom>
          <a:noFill/>
          <a:ln w="28575" algn="ctr">
            <a:solidFill>
              <a:srgbClr val="EEB3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0"/>
            <a:ext cx="12192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ross-section.jpg                                              00055BB4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21" y="0"/>
            <a:ext cx="7517180" cy="635000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851213" y="584200"/>
            <a:ext cx="91549" cy="9377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7944375" y="4157663"/>
            <a:ext cx="91549" cy="93776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4124" y="1065482"/>
            <a:ext cx="415607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800" b="1" dirty="0" smtClean="0">
                <a:solidFill>
                  <a:srgbClr val="0305A5"/>
                </a:solidFill>
                <a:latin typeface="Garamond Narrow"/>
                <a:cs typeface="Times New Roman" panose="02020603050405020304" pitchFamily="18" charset="0"/>
              </a:rPr>
              <a:t>Dual headed instrument on TWINS spacecraft currently in space – based on IMAGE mission instrument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800" b="1" dirty="0">
              <a:solidFill>
                <a:srgbClr val="0305A5"/>
              </a:solidFill>
              <a:latin typeface="Garamond Narrow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800" b="1" dirty="0" smtClean="0">
                <a:solidFill>
                  <a:srgbClr val="0305A5"/>
                </a:solidFill>
                <a:latin typeface="Garamond Narrow"/>
                <a:cs typeface="Times New Roman" panose="02020603050405020304" pitchFamily="18" charset="0"/>
              </a:rPr>
              <a:t>One TWINS instrument has ceased working – sense of urgency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800" b="1" dirty="0" smtClean="0">
              <a:solidFill>
                <a:srgbClr val="0305A5"/>
              </a:solidFill>
              <a:latin typeface="Garamond Narrow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800" b="1" dirty="0" smtClean="0">
                <a:solidFill>
                  <a:srgbClr val="0305A5"/>
                </a:solidFill>
                <a:latin typeface="Garamond Narrow"/>
                <a:cs typeface="Times New Roman" panose="02020603050405020304" pitchFamily="18" charset="0"/>
              </a:rPr>
              <a:t>UV </a:t>
            </a:r>
            <a:r>
              <a:rPr lang="en-US" altLang="en-US" sz="1800" b="1" dirty="0">
                <a:solidFill>
                  <a:srgbClr val="0305A5"/>
                </a:solidFill>
                <a:latin typeface="Garamond Narrow"/>
                <a:cs typeface="Times New Roman" panose="02020603050405020304" pitchFamily="18" charset="0"/>
              </a:rPr>
              <a:t>blocking structures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800" b="1" dirty="0">
              <a:solidFill>
                <a:srgbClr val="0305A5"/>
              </a:solidFill>
              <a:latin typeface="Garamond Narrow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305A5"/>
                </a:solidFill>
                <a:latin typeface="Garamond Narrow"/>
                <a:cs typeface="Times New Roman" panose="02020603050405020304" pitchFamily="18" charset="0"/>
              </a:rPr>
              <a:t>Charged particle rejecting collimators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800" b="1" dirty="0">
              <a:solidFill>
                <a:srgbClr val="0305A5"/>
              </a:solidFill>
              <a:latin typeface="Garamond Narrow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305A5"/>
                </a:solidFill>
                <a:latin typeface="Garamond Narrow"/>
                <a:cs typeface="Times New Roman" panose="02020603050405020304" pitchFamily="18" charset="0"/>
              </a:rPr>
              <a:t>Coincidence detection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en-US" sz="1800" b="1" dirty="0">
              <a:solidFill>
                <a:srgbClr val="0305A5"/>
              </a:solidFill>
              <a:latin typeface="Garamond Narrow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0305A5"/>
                </a:solidFill>
                <a:latin typeface="Garamond Narrow"/>
              </a:rPr>
              <a:t>TOF velocity measurement</a:t>
            </a:r>
          </a:p>
        </p:txBody>
      </p:sp>
    </p:spTree>
    <p:extLst>
      <p:ext uri="{BB962C8B-B14F-4D97-AF65-F5344CB8AC3E}">
        <p14:creationId xmlns:p14="http://schemas.microsoft.com/office/powerpoint/2010/main" val="209546769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43854 0.7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3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1833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25082</TotalTime>
  <Words>1058</Words>
  <Application>Microsoft Office PowerPoint</Application>
  <PresentationFormat>Widescreen</PresentationFormat>
  <Paragraphs>161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宋体</vt:lpstr>
      <vt:lpstr>Arial</vt:lpstr>
      <vt:lpstr>Arial Narrow</vt:lpstr>
      <vt:lpstr>DejaVu Sans</vt:lpstr>
      <vt:lpstr>Garamond Narrow</vt:lpstr>
      <vt:lpstr>Lucida Sans</vt:lpstr>
      <vt:lpstr>MT Symbol</vt:lpstr>
      <vt:lpstr>Symbol</vt:lpstr>
      <vt:lpstr>Times New Roman</vt:lpstr>
      <vt:lpstr>Wingdings</vt:lpstr>
      <vt:lpstr>1_Blank Presentation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Scime</dc:creator>
  <cp:lastModifiedBy>Earl Scime</cp:lastModifiedBy>
  <cp:revision>590</cp:revision>
  <cp:lastPrinted>1999-07-26T14:57:12Z</cp:lastPrinted>
  <dcterms:created xsi:type="dcterms:W3CDTF">1999-07-09T16:45:59Z</dcterms:created>
  <dcterms:modified xsi:type="dcterms:W3CDTF">2017-09-12T03:24:02Z</dcterms:modified>
</cp:coreProperties>
</file>