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mp4" ContentType="video/mp4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</p:sldMasterIdLst>
  <p:notesMasterIdLst>
    <p:notesMasterId r:id="rId24"/>
  </p:notesMasterIdLst>
  <p:handoutMasterIdLst>
    <p:handoutMasterId r:id="rId25"/>
  </p:handoutMasterIdLst>
  <p:sldIdLst>
    <p:sldId id="256" r:id="rId3"/>
    <p:sldId id="280" r:id="rId4"/>
    <p:sldId id="296" r:id="rId5"/>
    <p:sldId id="281" r:id="rId6"/>
    <p:sldId id="297" r:id="rId7"/>
    <p:sldId id="282" r:id="rId8"/>
    <p:sldId id="283" r:id="rId9"/>
    <p:sldId id="284" r:id="rId10"/>
    <p:sldId id="310" r:id="rId11"/>
    <p:sldId id="302" r:id="rId12"/>
    <p:sldId id="288" r:id="rId13"/>
    <p:sldId id="289" r:id="rId14"/>
    <p:sldId id="290" r:id="rId15"/>
    <p:sldId id="293" r:id="rId16"/>
    <p:sldId id="311" r:id="rId17"/>
    <p:sldId id="298" r:id="rId18"/>
    <p:sldId id="300" r:id="rId19"/>
    <p:sldId id="308" r:id="rId20"/>
    <p:sldId id="301" r:id="rId21"/>
    <p:sldId id="304" r:id="rId22"/>
    <p:sldId id="299" r:id="rId23"/>
  </p:sldIdLst>
  <p:sldSz cx="9144000" cy="6858000" type="screen4x3"/>
  <p:notesSz cx="7008813" cy="9294813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DejaVu Sans" charset="0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DejaVu Sans" charset="0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DejaVu Sans" charset="0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DejaVu Sans" charset="0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DejaVu Sans" charset="0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DejaVu Sans" charset="0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DejaVu Sans" charset="0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DejaVu Sans" charset="0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DejaVu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216"/>
    <p:restoredTop sz="94710"/>
  </p:normalViewPr>
  <p:slideViewPr>
    <p:cSldViewPr>
      <p:cViewPr varScale="1">
        <p:scale>
          <a:sx n="95" d="100"/>
          <a:sy n="95" d="100"/>
        </p:scale>
        <p:origin x="376" y="17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2712" y="20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688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6887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C00DB9-2432-634C-8D52-ED33D163CC56}" type="datetimeFigureOut">
              <a:rPr lang="en-US" smtClean="0"/>
              <a:t>12/18/17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8088"/>
            <a:ext cx="303688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8088"/>
            <a:ext cx="3036887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93B564-6009-3E44-82B3-A03B6CBD5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38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AutoShape 8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1" name="AutoShape 9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2" name="AutoShape 10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3" name="AutoShape 11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AutoShape 12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AutoShape 13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6" name="AutoShape 14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AutoShape 15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8" name="AutoShape 16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9" name="AutoShape 17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0" name="AutoShape 18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1" name="AutoShape 19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2" name="AutoShape 20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3" name="AutoShape 21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4" name="AutoShape 22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5" name="AutoShape 23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6" name="AutoShape 24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7" name="Rectangle 25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000375" cy="4254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3240" tIns="46440" rIns="93240" bIns="46440" numCol="1" anchor="t" anchorCtr="0" compatLnSpc="1">
            <a:prstTxWarp prst="textNoShape">
              <a:avLst/>
            </a:prstTxWarp>
          </a:bodyPr>
          <a:lstStyle>
            <a:lvl1pPr eaLnBrk="1"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cs typeface="DejaVu LGC Sans" charset="0"/>
              </a:defRPr>
            </a:lvl1pPr>
          </a:lstStyle>
          <a:p>
            <a:endParaRPr lang="en-US"/>
          </a:p>
        </p:txBody>
      </p:sp>
      <p:sp>
        <p:nvSpPr>
          <p:cNvPr id="3098" name="Rectangle 26"/>
          <p:cNvSpPr>
            <a:spLocks noGrp="1" noChangeArrowheads="1"/>
          </p:cNvSpPr>
          <p:nvPr>
            <p:ph type="dt"/>
          </p:nvPr>
        </p:nvSpPr>
        <p:spPr bwMode="auto">
          <a:xfrm>
            <a:off x="3971925" y="0"/>
            <a:ext cx="3000375" cy="4254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3240" tIns="46440" rIns="93240" bIns="46440" numCol="1" anchor="t" anchorCtr="0" compatLnSpc="1">
            <a:prstTxWarp prst="textNoShape">
              <a:avLst/>
            </a:prstTxWarp>
          </a:bodyPr>
          <a:lstStyle>
            <a:lvl1pPr algn="r" eaLnBrk="1"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cs typeface="DejaVu LGC Sans" charset="0"/>
              </a:defRPr>
            </a:lvl1pPr>
          </a:lstStyle>
          <a:p>
            <a:endParaRPr lang="en-US"/>
          </a:p>
        </p:txBody>
      </p:sp>
      <p:sp>
        <p:nvSpPr>
          <p:cNvPr id="3099" name="Rectangle 27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8500"/>
            <a:ext cx="4610100" cy="34480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sp>
      <p:sp>
        <p:nvSpPr>
          <p:cNvPr id="3100" name="Rectangle 28"/>
          <p:cNvSpPr>
            <a:spLocks noGrp="1" noChangeArrowheads="1"/>
          </p:cNvSpPr>
          <p:nvPr>
            <p:ph type="body"/>
          </p:nvPr>
        </p:nvSpPr>
        <p:spPr bwMode="auto">
          <a:xfrm>
            <a:off x="933450" y="4416425"/>
            <a:ext cx="5105400" cy="41433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3240" tIns="46440" rIns="93240" bIns="4644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3101" name="Rectangle 29"/>
          <p:cNvSpPr>
            <a:spLocks noGrp="1" noChangeArrowheads="1"/>
          </p:cNvSpPr>
          <p:nvPr>
            <p:ph type="ftr"/>
          </p:nvPr>
        </p:nvSpPr>
        <p:spPr bwMode="auto">
          <a:xfrm>
            <a:off x="0" y="8832850"/>
            <a:ext cx="3000375" cy="4254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3240" tIns="46440" rIns="93240" bIns="46440" numCol="1" anchor="b" anchorCtr="0" compatLnSpc="1">
            <a:prstTxWarp prst="textNoShape">
              <a:avLst/>
            </a:prstTxWarp>
          </a:bodyPr>
          <a:lstStyle>
            <a:lvl1pPr eaLnBrk="1"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cs typeface="DejaVu LGC Sans" charset="0"/>
              </a:defRPr>
            </a:lvl1pPr>
          </a:lstStyle>
          <a:p>
            <a:endParaRPr lang="en-US"/>
          </a:p>
        </p:txBody>
      </p:sp>
      <p:sp>
        <p:nvSpPr>
          <p:cNvPr id="3102" name="Rectangle 30"/>
          <p:cNvSpPr>
            <a:spLocks noGrp="1" noChangeArrowheads="1"/>
          </p:cNvSpPr>
          <p:nvPr>
            <p:ph type="sldNum"/>
          </p:nvPr>
        </p:nvSpPr>
        <p:spPr bwMode="auto">
          <a:xfrm>
            <a:off x="3971925" y="8832850"/>
            <a:ext cx="3000375" cy="4254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3240" tIns="46440" rIns="93240" bIns="46440" numCol="1" anchor="b" anchorCtr="0" compatLnSpc="1">
            <a:prstTxWarp prst="textNoShape">
              <a:avLst/>
            </a:prstTxWarp>
          </a:bodyPr>
          <a:lstStyle>
            <a:lvl1pPr algn="r" eaLnBrk="1"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cs typeface="DejaVu LGC Sans" charset="0"/>
              </a:defRPr>
            </a:lvl1pPr>
          </a:lstStyle>
          <a:p>
            <a:fld id="{6E01DCD8-5E8F-DB4E-B9F9-4F84DE3D7B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9567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B0A5B71-E2E7-6D46-83D9-89DC103E132F}" type="slidenum">
              <a:rPr lang="en-US"/>
              <a:pPr/>
              <a:t>1</a:t>
            </a:fld>
            <a:endParaRPr lang="en-US"/>
          </a:p>
        </p:txBody>
      </p:sp>
      <p:sp>
        <p:nvSpPr>
          <p:cNvPr id="28673" name="Text Box 1"/>
          <p:cNvSpPr txBox="1">
            <a:spLocks noChangeArrowheads="1"/>
          </p:cNvSpPr>
          <p:nvPr/>
        </p:nvSpPr>
        <p:spPr bwMode="auto">
          <a:xfrm>
            <a:off x="1181100" y="698500"/>
            <a:ext cx="46482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33450" y="4416425"/>
            <a:ext cx="5106988" cy="41465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23966FC-4EBA-AE45-9ED4-2DE3BE368918}" type="slidenum">
              <a:rPr lang="en-US" sz="1200">
                <a:solidFill>
                  <a:srgbClr val="000000"/>
                </a:solidFill>
                <a:cs typeface="DejaVu LGC Sans" charset="0"/>
              </a:rPr>
              <a:pPr/>
              <a:t>2</a:t>
            </a:fld>
            <a:endParaRPr lang="en-US" sz="1200">
              <a:solidFill>
                <a:srgbClr val="000000"/>
              </a:solidFill>
              <a:cs typeface="DejaVu LGC Sans" charset="0"/>
            </a:endParaRPr>
          </a:p>
        </p:txBody>
      </p:sp>
      <p:sp>
        <p:nvSpPr>
          <p:cNvPr id="8195" name="Text Box 1"/>
          <p:cNvSpPr txBox="1">
            <a:spLocks noChangeArrowheads="1"/>
          </p:cNvSpPr>
          <p:nvPr/>
        </p:nvSpPr>
        <p:spPr bwMode="auto">
          <a:xfrm>
            <a:off x="1181100" y="698500"/>
            <a:ext cx="4630738" cy="34686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6" name="Text Box 2"/>
          <p:cNvSpPr>
            <a:spLocks noGrp="1" noChangeArrowheads="1"/>
          </p:cNvSpPr>
          <p:nvPr>
            <p:ph type="body"/>
          </p:nvPr>
        </p:nvSpPr>
        <p:spPr>
          <a:xfrm>
            <a:off x="923925" y="4379913"/>
            <a:ext cx="5067300" cy="4222750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198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4939B41-5176-3F4D-9CF7-DA9714F14DC1}" type="slidenum">
              <a:rPr lang="en-US"/>
              <a:pPr/>
              <a:t>6</a:t>
            </a:fld>
            <a:endParaRPr lang="en-US"/>
          </a:p>
        </p:txBody>
      </p:sp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1181100" y="698500"/>
            <a:ext cx="4645025" cy="34829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33450" y="4416425"/>
            <a:ext cx="5106988" cy="4238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082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4939B41-5176-3F4D-9CF7-DA9714F14DC1}" type="slidenum">
              <a:rPr lang="en-US"/>
              <a:pPr/>
              <a:t>7</a:t>
            </a:fld>
            <a:endParaRPr lang="en-US"/>
          </a:p>
        </p:txBody>
      </p:sp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1181100" y="698500"/>
            <a:ext cx="4645025" cy="34829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33450" y="4416425"/>
            <a:ext cx="5106988" cy="4238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4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828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361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217488"/>
            <a:ext cx="2076450" cy="51546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17488"/>
            <a:ext cx="6076950" cy="51546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387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24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844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7106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9550" cy="4487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04963"/>
            <a:ext cx="4019550" cy="4487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976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17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88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8195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1507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27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14824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902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0825" y="1604963"/>
            <a:ext cx="2047875" cy="44878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91225" cy="44878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089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2600"/>
            <a:ext cx="819150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598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550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4674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57300"/>
            <a:ext cx="4076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257300"/>
            <a:ext cx="4076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270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44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647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805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3636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4011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15" Type="http://schemas.openxmlformats.org/officeDocument/2006/relationships/image" Target="../media/image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217488"/>
            <a:ext cx="8305800" cy="8001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1257300"/>
            <a:ext cx="83058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275" y="6496050"/>
            <a:ext cx="9207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7600"/>
            <a:ext cx="1430338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9" name="Line 5"/>
          <p:cNvSpPr>
            <a:spLocks noChangeShapeType="1"/>
          </p:cNvSpPr>
          <p:nvPr/>
        </p:nvSpPr>
        <p:spPr bwMode="auto">
          <a:xfrm>
            <a:off x="685801" y="6413501"/>
            <a:ext cx="8001000" cy="1905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 flipV="1">
            <a:off x="485775" y="914400"/>
            <a:ext cx="8223250" cy="20638"/>
          </a:xfrm>
          <a:prstGeom prst="line">
            <a:avLst/>
          </a:prstGeom>
          <a:noFill/>
          <a:ln w="38160">
            <a:solidFill>
              <a:srgbClr val="FFB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609600" y="6772274"/>
            <a:ext cx="457200" cy="8572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  <a:ea typeface="ＭＳ Ｐゴシック" charset="0"/>
              <a:cs typeface="DejaVu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24459C"/>
          </a:solidFill>
          <a:latin typeface="+mj-lt"/>
          <a:ea typeface="+mj-ea"/>
          <a:cs typeface="+mj-cs"/>
        </a:defRPr>
      </a:lvl1pPr>
      <a:lvl2pPr marL="742950" indent="-28575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24459C"/>
          </a:solidFill>
          <a:latin typeface="Arial" charset="0"/>
          <a:ea typeface="ＭＳ Ｐゴシック" charset="0"/>
          <a:cs typeface="DejaVu Sans" charset="0"/>
        </a:defRPr>
      </a:lvl2pPr>
      <a:lvl3pPr marL="11430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24459C"/>
          </a:solidFill>
          <a:latin typeface="Arial" charset="0"/>
          <a:ea typeface="ＭＳ Ｐゴシック" charset="0"/>
          <a:cs typeface="DejaVu Sans" charset="0"/>
        </a:defRPr>
      </a:lvl3pPr>
      <a:lvl4pPr marL="16002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24459C"/>
          </a:solidFill>
          <a:latin typeface="Arial" charset="0"/>
          <a:ea typeface="ＭＳ Ｐゴシック" charset="0"/>
          <a:cs typeface="DejaVu Sans" charset="0"/>
        </a:defRPr>
      </a:lvl4pPr>
      <a:lvl5pPr marL="20574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24459C"/>
          </a:solidFill>
          <a:latin typeface="Arial" charset="0"/>
          <a:ea typeface="ＭＳ Ｐゴシック" charset="0"/>
          <a:cs typeface="DejaVu Sans" charset="0"/>
        </a:defRPr>
      </a:lvl5pPr>
      <a:lvl6pPr marL="25146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24459C"/>
          </a:solidFill>
          <a:latin typeface="Arial" charset="0"/>
          <a:ea typeface="ＭＳ Ｐゴシック" charset="0"/>
          <a:cs typeface="DejaVu Sans" charset="0"/>
        </a:defRPr>
      </a:lvl6pPr>
      <a:lvl7pPr marL="29718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24459C"/>
          </a:solidFill>
          <a:latin typeface="Arial" charset="0"/>
          <a:ea typeface="ＭＳ Ｐゴシック" charset="0"/>
          <a:cs typeface="DejaVu Sans" charset="0"/>
        </a:defRPr>
      </a:lvl7pPr>
      <a:lvl8pPr marL="34290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24459C"/>
          </a:solidFill>
          <a:latin typeface="Arial" charset="0"/>
          <a:ea typeface="ＭＳ Ｐゴシック" charset="0"/>
          <a:cs typeface="DejaVu Sans" charset="0"/>
        </a:defRPr>
      </a:lvl8pPr>
      <a:lvl9pPr marL="38862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24459C"/>
          </a:solidFill>
          <a:latin typeface="Arial" charset="0"/>
          <a:ea typeface="ＭＳ Ｐゴシック" charset="0"/>
          <a:cs typeface="DejaVu Sans" charset="0"/>
        </a:defRPr>
      </a:lvl9pPr>
    </p:titleStyle>
    <p:bodyStyle>
      <a:lvl1pPr marL="342900" indent="-342900" algn="l" defTabSz="457200" rtl="0" fontAlgn="base"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2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225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>
        <a:spcBef>
          <a:spcPts val="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spcBef>
          <a:spcPts val="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spcBef>
          <a:spcPts val="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spcBef>
          <a:spcPts val="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752600"/>
            <a:ext cx="8191500" cy="11049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275" y="6496050"/>
            <a:ext cx="9207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5791200"/>
            <a:ext cx="1430338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1241425" y="6430963"/>
            <a:ext cx="7445375" cy="15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463550" y="6430963"/>
            <a:ext cx="355600" cy="15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91500" cy="448786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24459C"/>
          </a:solidFill>
          <a:latin typeface="+mj-lt"/>
          <a:ea typeface="+mj-ea"/>
          <a:cs typeface="+mj-cs"/>
        </a:defRPr>
      </a:lvl1pPr>
      <a:lvl2pPr marL="742950" indent="-28575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24459C"/>
          </a:solidFill>
          <a:latin typeface="Arial" charset="0"/>
          <a:ea typeface="ＭＳ Ｐゴシック" charset="0"/>
          <a:cs typeface="DejaVu Sans" charset="0"/>
        </a:defRPr>
      </a:lvl2pPr>
      <a:lvl3pPr marL="11430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24459C"/>
          </a:solidFill>
          <a:latin typeface="Arial" charset="0"/>
          <a:ea typeface="ＭＳ Ｐゴシック" charset="0"/>
          <a:cs typeface="DejaVu Sans" charset="0"/>
        </a:defRPr>
      </a:lvl3pPr>
      <a:lvl4pPr marL="16002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24459C"/>
          </a:solidFill>
          <a:latin typeface="Arial" charset="0"/>
          <a:ea typeface="ＭＳ Ｐゴシック" charset="0"/>
          <a:cs typeface="DejaVu Sans" charset="0"/>
        </a:defRPr>
      </a:lvl4pPr>
      <a:lvl5pPr marL="20574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24459C"/>
          </a:solidFill>
          <a:latin typeface="Arial" charset="0"/>
          <a:ea typeface="ＭＳ Ｐゴシック" charset="0"/>
          <a:cs typeface="DejaVu Sans" charset="0"/>
        </a:defRPr>
      </a:lvl5pPr>
      <a:lvl6pPr marL="25146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24459C"/>
          </a:solidFill>
          <a:latin typeface="Arial" charset="0"/>
          <a:ea typeface="ＭＳ Ｐゴシック" charset="0"/>
          <a:cs typeface="DejaVu Sans" charset="0"/>
        </a:defRPr>
      </a:lvl6pPr>
      <a:lvl7pPr marL="29718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24459C"/>
          </a:solidFill>
          <a:latin typeface="Arial" charset="0"/>
          <a:ea typeface="ＭＳ Ｐゴシック" charset="0"/>
          <a:cs typeface="DejaVu Sans" charset="0"/>
        </a:defRPr>
      </a:lvl7pPr>
      <a:lvl8pPr marL="34290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24459C"/>
          </a:solidFill>
          <a:latin typeface="Arial" charset="0"/>
          <a:ea typeface="ＭＳ Ｐゴシック" charset="0"/>
          <a:cs typeface="DejaVu Sans" charset="0"/>
        </a:defRPr>
      </a:lvl8pPr>
      <a:lvl9pPr marL="38862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24459C"/>
          </a:solidFill>
          <a:latin typeface="Arial" charset="0"/>
          <a:ea typeface="ＭＳ Ｐゴシック" charset="0"/>
          <a:cs typeface="DejaVu Sans" charset="0"/>
        </a:defRPr>
      </a:lvl9pPr>
    </p:titleStyle>
    <p:bodyStyle>
      <a:lvl1pPr marL="342900" indent="-342900" algn="l" defTabSz="457200" rtl="0" fontAlgn="base">
        <a:spcBef>
          <a:spcPts val="1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25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225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>
        <a:spcBef>
          <a:spcPts val="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spcBef>
          <a:spcPts val="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spcBef>
          <a:spcPts val="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spcBef>
          <a:spcPts val="2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6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5.png"/><Relationship Id="rId5" Type="http://schemas.openxmlformats.org/officeDocument/2006/relationships/image" Target="../media/image34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7.emf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1277937"/>
            <a:ext cx="8229600" cy="1922463"/>
          </a:xfrm>
          <a:ln/>
        </p:spPr>
        <p:txBody>
          <a:bodyPr/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4000" dirty="0" smtClean="0">
                <a:solidFill>
                  <a:srgbClr val="004AA5"/>
                </a:solidFill>
              </a:rPr>
              <a:t>Beam-plasma coupling physics in support of active experiments</a:t>
            </a:r>
            <a:endParaRPr lang="en-US" sz="4000" dirty="0">
              <a:solidFill>
                <a:srgbClr val="004AA5"/>
              </a:solidFill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619125" y="4352925"/>
            <a:ext cx="7991475" cy="27336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0" indent="0" algn="ctr">
              <a:spcBef>
                <a:spcPts val="500"/>
              </a:spcBef>
              <a:spcAft>
                <a:spcPts val="500"/>
              </a:spcAft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800" dirty="0"/>
              <a:t>Gian Luca </a:t>
            </a:r>
            <a:r>
              <a:rPr lang="en-US" sz="2800" dirty="0" smtClean="0"/>
              <a:t>Delzanno (LANL)</a:t>
            </a:r>
          </a:p>
          <a:p>
            <a:pPr marL="0" indent="0" algn="ctr">
              <a:spcBef>
                <a:spcPts val="500"/>
              </a:spcBef>
              <a:spcAft>
                <a:spcPts val="500"/>
              </a:spcAft>
              <a:tabLst>
                <a:tab pos="342900" algn="l"/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US" sz="2800" dirty="0" err="1" smtClean="0"/>
              <a:t>Vadim</a:t>
            </a:r>
            <a:r>
              <a:rPr lang="en-US" sz="2800" dirty="0" smtClean="0"/>
              <a:t> </a:t>
            </a:r>
            <a:r>
              <a:rPr lang="en-US" sz="2800" dirty="0" err="1" smtClean="0"/>
              <a:t>Roytershteyn</a:t>
            </a:r>
            <a:r>
              <a:rPr lang="en-US" sz="2800" dirty="0" smtClean="0"/>
              <a:t> (SSI)</a:t>
            </a:r>
            <a:endParaRPr lang="en-US" sz="28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III. Simulations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990600"/>
            <a:ext cx="8420100" cy="41148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SpectralPlasmaSolver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(SPS): solves </a:t>
            </a:r>
            <a:r>
              <a:rPr lang="en-US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kinetic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equations with </a:t>
            </a:r>
            <a:r>
              <a:rPr lang="en-US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spectral expansion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of the distribution function in moments</a:t>
            </a:r>
          </a:p>
          <a:p>
            <a:pPr>
              <a:buFont typeface="Arial" charset="0"/>
              <a:buChar char="•"/>
            </a:pP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Velocity discretization: </a:t>
            </a: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Hermite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or Legendre </a:t>
            </a: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Spatial discretization: Fourier or Finite Elements 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Fully-implicit time discretization</a:t>
            </a:r>
          </a:p>
          <a:p>
            <a:pPr>
              <a:buFont typeface="Arial" charset="0"/>
              <a:buChar char="•"/>
            </a:pPr>
            <a:r>
              <a:rPr lang="en-US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Naturally bridges between fluid (few number of moments) and kinetic (large number of moments). Optimal way to include microscopic physics in large-scale </a:t>
            </a:r>
            <a:r>
              <a:rPr lang="en-US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simulations (?)</a:t>
            </a: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828800"/>
            <a:ext cx="4572000" cy="9388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1255" y="6000690"/>
            <a:ext cx="4903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tx1"/>
                </a:solidFill>
              </a:rPr>
              <a:t>Delzanno</a:t>
            </a:r>
            <a:r>
              <a:rPr lang="en-US" sz="2000" dirty="0" smtClean="0">
                <a:solidFill>
                  <a:schemeClr val="tx1"/>
                </a:solidFill>
              </a:rPr>
              <a:t>, JCP 15; </a:t>
            </a:r>
            <a:r>
              <a:rPr lang="en-US" sz="2000" dirty="0" err="1" smtClean="0">
                <a:solidFill>
                  <a:schemeClr val="tx1"/>
                </a:solidFill>
              </a:rPr>
              <a:t>Vencels</a:t>
            </a:r>
            <a:r>
              <a:rPr lang="en-US" sz="2000" dirty="0" smtClean="0">
                <a:solidFill>
                  <a:schemeClr val="tx1"/>
                </a:solidFill>
              </a:rPr>
              <a:t> et al, J. Physics 16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12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17488"/>
            <a:ext cx="8305800" cy="800100"/>
          </a:xfrm>
        </p:spPr>
        <p:txBody>
          <a:bodyPr/>
          <a:lstStyle/>
          <a:p>
            <a:r>
              <a:rPr lang="en-US" dirty="0" smtClean="0"/>
              <a:t>III. SPS </a:t>
            </a:r>
            <a:r>
              <a:rPr lang="en-US" dirty="0"/>
              <a:t>simulations (used as a 2-fluid solver) </a:t>
            </a:r>
          </a:p>
        </p:txBody>
      </p:sp>
      <p:pic>
        <p:nvPicPr>
          <p:cNvPr id="4" name="beam_Bxx_l4n3cl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990600"/>
            <a:ext cx="7114032" cy="5335524"/>
          </a:xfrm>
        </p:spPr>
      </p:pic>
      <p:grpSp>
        <p:nvGrpSpPr>
          <p:cNvPr id="5" name="Group 4"/>
          <p:cNvGrpSpPr/>
          <p:nvPr/>
        </p:nvGrpSpPr>
        <p:grpSpPr>
          <a:xfrm>
            <a:off x="5755957" y="2514600"/>
            <a:ext cx="568643" cy="990600"/>
            <a:chOff x="6248400" y="2514600"/>
            <a:chExt cx="568643" cy="990600"/>
          </a:xfrm>
        </p:grpSpPr>
        <p:cxnSp>
          <p:nvCxnSpPr>
            <p:cNvPr id="6" name="Straight Arrow Connector 5"/>
            <p:cNvCxnSpPr/>
            <p:nvPr/>
          </p:nvCxnSpPr>
          <p:spPr bwMode="auto">
            <a:xfrm flipV="1">
              <a:off x="6248400" y="2514600"/>
              <a:ext cx="0" cy="990600"/>
            </a:xfrm>
            <a:prstGeom prst="straightConnector1">
              <a:avLst/>
            </a:prstGeom>
            <a:solidFill>
              <a:srgbClr val="00B8FF"/>
            </a:solidFill>
            <a:ln w="539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7" name="TextBox 6"/>
            <p:cNvSpPr txBox="1"/>
            <p:nvPr/>
          </p:nvSpPr>
          <p:spPr>
            <a:xfrm>
              <a:off x="6324600" y="2895600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B</a:t>
              </a:r>
              <a:r>
                <a:rPr lang="en-US" baseline="-25000" dirty="0" smtClean="0">
                  <a:solidFill>
                    <a:schemeClr val="tx1"/>
                  </a:solidFill>
                </a:rPr>
                <a:t>0</a:t>
              </a:r>
              <a:endParaRPr lang="en-US" baseline="-25000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391400" y="4267200"/>
            <a:ext cx="144623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SPS more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efficient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than PIC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(statistical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noise!)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06523" y="1143000"/>
            <a:ext cx="176202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𝜔</a:t>
            </a:r>
            <a:r>
              <a:rPr lang="en-US" baseline="-25000" dirty="0" err="1" smtClean="0">
                <a:solidFill>
                  <a:schemeClr val="tx1"/>
                </a:solidFill>
              </a:rPr>
              <a:t>pe</a:t>
            </a:r>
            <a:r>
              <a:rPr lang="en-US" dirty="0" smtClean="0">
                <a:solidFill>
                  <a:schemeClr val="tx1"/>
                </a:solidFill>
              </a:rPr>
              <a:t>/𝜔</a:t>
            </a:r>
            <a:r>
              <a:rPr lang="en-US" baseline="-25000" dirty="0" err="1" smtClean="0">
                <a:solidFill>
                  <a:schemeClr val="tx1"/>
                </a:solidFill>
              </a:rPr>
              <a:t>ce</a:t>
            </a:r>
            <a:r>
              <a:rPr lang="en-US" dirty="0" smtClean="0">
                <a:solidFill>
                  <a:schemeClr val="tx1"/>
                </a:solidFill>
              </a:rPr>
              <a:t>=2,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</a:t>
            </a:r>
            <a:r>
              <a:rPr lang="en-US" baseline="-25000" dirty="0" smtClean="0">
                <a:solidFill>
                  <a:schemeClr val="tx1"/>
                </a:solidFill>
              </a:rPr>
              <a:t>i</a:t>
            </a:r>
            <a:r>
              <a:rPr lang="en-US" dirty="0" smtClean="0">
                <a:solidFill>
                  <a:schemeClr val="tx1"/>
                </a:solidFill>
              </a:rPr>
              <a:t>/m</a:t>
            </a:r>
            <a:r>
              <a:rPr lang="en-US" baseline="-25000" dirty="0" smtClean="0">
                <a:solidFill>
                  <a:schemeClr val="tx1"/>
                </a:solidFill>
              </a:rPr>
              <a:t>e</a:t>
            </a:r>
            <a:r>
              <a:rPr lang="en-US" dirty="0" smtClean="0">
                <a:solidFill>
                  <a:schemeClr val="tx1"/>
                </a:solidFill>
              </a:rPr>
              <a:t>=1836,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𝛽</a:t>
            </a:r>
            <a:r>
              <a:rPr lang="en-US" baseline="-25000" dirty="0" smtClean="0">
                <a:solidFill>
                  <a:schemeClr val="tx1"/>
                </a:solidFill>
              </a:rPr>
              <a:t>||e</a:t>
            </a:r>
            <a:r>
              <a:rPr lang="en-US" dirty="0" smtClean="0">
                <a:solidFill>
                  <a:schemeClr val="tx1"/>
                </a:solidFill>
              </a:rPr>
              <a:t>=10</a:t>
            </a:r>
            <a:r>
              <a:rPr lang="en-US" baseline="30000" dirty="0" smtClean="0">
                <a:solidFill>
                  <a:schemeClr val="tx1"/>
                </a:solidFill>
              </a:rPr>
              <a:t>-4</a:t>
            </a:r>
            <a:r>
              <a:rPr lang="en-US" dirty="0" smtClean="0">
                <a:solidFill>
                  <a:schemeClr val="tx1"/>
                </a:solidFill>
              </a:rPr>
              <a:t>,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</a:t>
            </a:r>
            <a:r>
              <a:rPr lang="en-US" baseline="-25000" dirty="0" smtClean="0">
                <a:solidFill>
                  <a:schemeClr val="tx1"/>
                </a:solidFill>
              </a:rPr>
              <a:t>||e</a:t>
            </a:r>
            <a:r>
              <a:rPr lang="en-US" dirty="0" smtClean="0">
                <a:solidFill>
                  <a:schemeClr val="tx1"/>
                </a:solidFill>
              </a:rPr>
              <a:t>/</a:t>
            </a:r>
            <a:r>
              <a:rPr lang="en-US" dirty="0" err="1" smtClean="0">
                <a:solidFill>
                  <a:schemeClr val="tx1"/>
                </a:solidFill>
              </a:rPr>
              <a:t>T</a:t>
            </a:r>
            <a:r>
              <a:rPr lang="en-US" baseline="-25000" dirty="0" err="1" smtClean="0">
                <a:solidFill>
                  <a:schemeClr val="tx1"/>
                </a:solidFill>
              </a:rPr>
              <a:t>⟘e</a:t>
            </a:r>
            <a:r>
              <a:rPr lang="en-US" dirty="0" smtClean="0">
                <a:solidFill>
                  <a:schemeClr val="tx1"/>
                </a:solidFill>
              </a:rPr>
              <a:t>=1,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T</a:t>
            </a:r>
            <a:r>
              <a:rPr lang="en-US" baseline="-25000" dirty="0" err="1" smtClean="0">
                <a:solidFill>
                  <a:schemeClr val="tx1"/>
                </a:solidFill>
              </a:rPr>
              <a:t>e</a:t>
            </a:r>
            <a:r>
              <a:rPr lang="en-US" dirty="0" smtClean="0">
                <a:solidFill>
                  <a:schemeClr val="tx1"/>
                </a:solidFill>
              </a:rPr>
              <a:t>/</a:t>
            </a:r>
            <a:r>
              <a:rPr lang="en-US" dirty="0" err="1" smtClean="0">
                <a:solidFill>
                  <a:schemeClr val="tx1"/>
                </a:solidFill>
              </a:rPr>
              <a:t>T</a:t>
            </a:r>
            <a:r>
              <a:rPr lang="en-US" baseline="-25000" dirty="0" err="1" smtClean="0">
                <a:solidFill>
                  <a:schemeClr val="tx1"/>
                </a:solidFill>
              </a:rPr>
              <a:t>i</a:t>
            </a:r>
            <a:r>
              <a:rPr lang="en-US" dirty="0" smtClean="0">
                <a:solidFill>
                  <a:schemeClr val="tx1"/>
                </a:solidFill>
              </a:rPr>
              <a:t>=1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55358" y="3424535"/>
            <a:ext cx="1560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Point pulse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1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17488"/>
            <a:ext cx="8305800" cy="800100"/>
          </a:xfrm>
        </p:spPr>
        <p:txBody>
          <a:bodyPr/>
          <a:lstStyle/>
          <a:p>
            <a:r>
              <a:rPr lang="en-US" dirty="0" smtClean="0"/>
              <a:t>III. 100 </a:t>
            </a:r>
            <a:r>
              <a:rPr lang="en-US" dirty="0" err="1" smtClean="0"/>
              <a:t>keV</a:t>
            </a:r>
            <a:r>
              <a:rPr lang="en-US" dirty="0" smtClean="0"/>
              <a:t> beam</a:t>
            </a:r>
            <a:endParaRPr lang="en-US" dirty="0"/>
          </a:p>
        </p:txBody>
      </p:sp>
      <p:pic>
        <p:nvPicPr>
          <p:cNvPr id="5" name="beam_Bxx_YQmcS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0000" y="990600"/>
            <a:ext cx="7112000" cy="5334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203757" y="2514600"/>
            <a:ext cx="568643" cy="990600"/>
            <a:chOff x="6248400" y="2514600"/>
            <a:chExt cx="568643" cy="990600"/>
          </a:xfrm>
        </p:grpSpPr>
        <p:cxnSp>
          <p:nvCxnSpPr>
            <p:cNvPr id="6" name="Straight Arrow Connector 5"/>
            <p:cNvCxnSpPr/>
            <p:nvPr/>
          </p:nvCxnSpPr>
          <p:spPr bwMode="auto">
            <a:xfrm flipV="1">
              <a:off x="6248400" y="2514600"/>
              <a:ext cx="0" cy="990600"/>
            </a:xfrm>
            <a:prstGeom prst="straightConnector1">
              <a:avLst/>
            </a:prstGeom>
            <a:solidFill>
              <a:srgbClr val="00B8FF"/>
            </a:solidFill>
            <a:ln w="539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7" name="TextBox 6"/>
            <p:cNvSpPr txBox="1"/>
            <p:nvPr/>
          </p:nvSpPr>
          <p:spPr>
            <a:xfrm>
              <a:off x="6324600" y="2895600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B</a:t>
              </a:r>
              <a:r>
                <a:rPr lang="en-US" baseline="-25000" dirty="0" smtClean="0">
                  <a:solidFill>
                    <a:schemeClr val="tx1"/>
                  </a:solidFill>
                </a:rPr>
                <a:t>0</a:t>
              </a:r>
              <a:endParaRPr lang="en-US" baseline="-250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095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17488"/>
            <a:ext cx="8305800" cy="800100"/>
          </a:xfrm>
        </p:spPr>
        <p:txBody>
          <a:bodyPr/>
          <a:lstStyle/>
          <a:p>
            <a:r>
              <a:rPr lang="en-US" dirty="0" smtClean="0"/>
              <a:t>III. Spectra: 15 </a:t>
            </a:r>
            <a:r>
              <a:rPr lang="en-US" dirty="0" err="1" smtClean="0"/>
              <a:t>keV</a:t>
            </a:r>
            <a:r>
              <a:rPr lang="en-US" dirty="0" smtClean="0"/>
              <a:t> and 100 </a:t>
            </a:r>
            <a:r>
              <a:rPr lang="en-US" dirty="0" err="1" smtClean="0"/>
              <a:t>keV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-125506"/>
            <a:ext cx="4572000" cy="5916706"/>
            <a:chOff x="0" y="331694"/>
            <a:chExt cx="4572000" cy="591670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1694"/>
              <a:ext cx="4572000" cy="591670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600200" y="2438400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00200" y="4038600"/>
              <a:ext cx="11753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whistler</a:t>
              </a:r>
              <a:endParaRPr lang="en-US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059388" y="5265003"/>
            <a:ext cx="54938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Very little power present for large </a:t>
            </a:r>
            <a:r>
              <a:rPr lang="en-US" dirty="0" err="1" smtClean="0">
                <a:solidFill>
                  <a:srgbClr val="FF0000"/>
                </a:solidFill>
              </a:rPr>
              <a:t>k</a:t>
            </a:r>
            <a:r>
              <a:rPr lang="en-US" baseline="-25000" dirty="0" err="1" smtClean="0">
                <a:solidFill>
                  <a:srgbClr val="FF0000"/>
                </a:solidFill>
              </a:rPr>
              <a:t>x</a:t>
            </a:r>
            <a:r>
              <a:rPr lang="en-US" dirty="0" smtClean="0">
                <a:solidFill>
                  <a:srgbClr val="FF0000"/>
                </a:solidFill>
              </a:rPr>
              <a:t>=k</a:t>
            </a:r>
            <a:r>
              <a:rPr lang="en-US" baseline="-25000" dirty="0" smtClean="0">
                <a:solidFill>
                  <a:srgbClr val="FF0000"/>
                </a:solidFill>
              </a:rPr>
              <a:t>⟂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Theory might overestimate radiated power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530671" y="-76200"/>
            <a:ext cx="4572000" cy="5916705"/>
            <a:chOff x="4530671" y="342581"/>
            <a:chExt cx="4572000" cy="5916705"/>
          </a:xfrm>
        </p:grpSpPr>
        <p:sp>
          <p:nvSpPr>
            <p:cNvPr id="13" name="TextBox 12"/>
            <p:cNvSpPr txBox="1"/>
            <p:nvPr/>
          </p:nvSpPr>
          <p:spPr>
            <a:xfrm>
              <a:off x="5612316" y="3505200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X</a:t>
              </a:r>
              <a:endParaRPr lang="en-US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0671" y="342581"/>
              <a:ext cx="4572000" cy="591670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867400" y="3352800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</a:t>
              </a:r>
              <a:endParaRPr lang="en-US" dirty="0"/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5511814" y="1371600"/>
              <a:ext cx="585257" cy="3352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charset="0"/>
                <a:ea typeface="ＭＳ Ｐゴシック" charset="0"/>
                <a:cs typeface="DejaVu Sans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410200" y="1412506"/>
              <a:ext cx="798617" cy="3724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1"/>
                  </a:solidFill>
                </a:rPr>
                <a:t>100 </a:t>
              </a:r>
              <a:r>
                <a:rPr lang="en-US" sz="1400" dirty="0" err="1" smtClean="0">
                  <a:solidFill>
                    <a:schemeClr val="tx1"/>
                  </a:solidFill>
                </a:rPr>
                <a:t>keV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480" y="4800600"/>
            <a:ext cx="2103120" cy="201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8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17488"/>
            <a:ext cx="8572500" cy="800100"/>
          </a:xfrm>
        </p:spPr>
        <p:txBody>
          <a:bodyPr/>
          <a:lstStyle/>
          <a:p>
            <a:r>
              <a:rPr lang="en-US" dirty="0" smtClean="0"/>
              <a:t>III. Total radiated power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90600"/>
            <a:ext cx="7200900" cy="3606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0" y="4648200"/>
            <a:ext cx="8464177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Whistler: good agreement between theory and simulations</a:t>
            </a:r>
          </a:p>
          <a:p>
            <a:pPr marL="1085850" lvl="1" indent="-342900">
              <a:buFont typeface="Arial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Contribution around resonance not important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X-mode: theory overestimates radiated power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 smtClean="0">
                <a:solidFill>
                  <a:srgbClr val="FF0000"/>
                </a:solidFill>
              </a:rPr>
              <a:t>Simulations confirm that X mode dominates radiation (20-100 higher)</a:t>
            </a:r>
          </a:p>
          <a:p>
            <a:pPr marL="1085850" lvl="1" indent="-342900">
              <a:buFont typeface="Arial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Many rocket/shuttle experiments focused on </a:t>
            </a:r>
            <a:r>
              <a:rPr lang="en-US" sz="2200" dirty="0" smtClean="0">
                <a:solidFill>
                  <a:schemeClr val="tx1"/>
                </a:solidFill>
              </a:rPr>
              <a:t>whistler</a:t>
            </a:r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79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17488"/>
            <a:ext cx="8572500" cy="800100"/>
          </a:xfrm>
        </p:spPr>
        <p:txBody>
          <a:bodyPr/>
          <a:lstStyle/>
          <a:p>
            <a:r>
              <a:rPr lang="en-US" dirty="0" smtClean="0"/>
              <a:t>III. Efficiency (for a single pulse)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305800" cy="41148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arameters for the ionosphere: n=8⋅10</a:t>
            </a:r>
            <a:r>
              <a:rPr lang="en-US" sz="2000" baseline="30000" dirty="0" smtClean="0">
                <a:latin typeface="Times New Roman" charset="0"/>
                <a:ea typeface="Times New Roman" charset="0"/>
                <a:cs typeface="Times New Roman" charset="0"/>
              </a:rPr>
              <a:t>4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1/cc, B</a:t>
            </a:r>
            <a:r>
              <a:rPr lang="en-US" sz="2000" baseline="-25000" dirty="0" smtClean="0">
                <a:latin typeface="Times New Roman" charset="0"/>
                <a:ea typeface="Times New Roman" charset="0"/>
                <a:cs typeface="Times New Roman" charset="0"/>
              </a:rPr>
              <a:t>0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=45,000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nT</a:t>
            </a:r>
            <a:endParaRPr lang="en-US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Beam parameters: 15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keV</a:t>
            </a:r>
            <a:endParaRPr lang="en-US" sz="2000" baseline="30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Two sets of simulations</a:t>
            </a:r>
          </a:p>
          <a:p>
            <a:pPr>
              <a:buFont typeface="Arial" charset="0"/>
              <a:buChar char="•"/>
            </a:pP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555506"/>
              </p:ext>
            </p:extLst>
          </p:nvPr>
        </p:nvGraphicFramePr>
        <p:xfrm>
          <a:off x="152400" y="2463800"/>
          <a:ext cx="6096000" cy="313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I=0.8 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I=8 A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Beam power [kW]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120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Magnitude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</a:t>
                      </a:r>
                      <a:r>
                        <a:rPr lang="en-US" baseline="-25000" dirty="0" err="1" smtClean="0"/>
                        <a:t>x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 </a:t>
                      </a:r>
                      <a:r>
                        <a:rPr lang="en-US" dirty="0" err="1" smtClean="0"/>
                        <a:t>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63 </a:t>
                      </a:r>
                      <a:r>
                        <a:rPr lang="en-US" dirty="0" err="1" smtClean="0"/>
                        <a:t>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Whistler power [W]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1.7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172</a:t>
                      </a:r>
                      <a:endParaRPr lang="en-US" baseline="30000" dirty="0" smtClean="0"/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 power</a:t>
                      </a:r>
                    </a:p>
                    <a:p>
                      <a:pPr algn="ctr"/>
                      <a:r>
                        <a:rPr lang="en-US" dirty="0" smtClean="0"/>
                        <a:t>[W]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125</a:t>
                      </a:r>
                      <a:endParaRPr lang="en-US" baseline="30000" dirty="0" smtClean="0"/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8918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Whistler</a:t>
                      </a:r>
                      <a:r>
                        <a:rPr lang="en-US" baseline="0" dirty="0" smtClean="0"/>
                        <a:t> efficiency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0.014%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0.14%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 efficiency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7.4%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87387" y="5943600"/>
            <a:ext cx="60326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X mode can dominate radiation, but coherence effects </a:t>
            </a:r>
            <a:r>
              <a:rPr lang="is-IS" sz="2000" dirty="0" smtClean="0">
                <a:solidFill>
                  <a:srgbClr val="FF0000"/>
                </a:solidFill>
              </a:rPr>
              <a:t>…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553200" y="1447800"/>
            <a:ext cx="2514600" cy="685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ts val="2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/>
            <a:r>
              <a:rPr lang="en-US" sz="1600" kern="0" dirty="0" err="1" smtClean="0">
                <a:latin typeface="Times New Roman" charset="0"/>
                <a:ea typeface="Times New Roman" charset="0"/>
                <a:cs typeface="Times New Roman" charset="0"/>
              </a:rPr>
              <a:t>Minipulse</a:t>
            </a:r>
            <a:r>
              <a:rPr lang="en-US" sz="1600" kern="0" dirty="0" smtClean="0">
                <a:latin typeface="Times New Roman" charset="0"/>
                <a:ea typeface="Times New Roman" charset="0"/>
                <a:cs typeface="Times New Roman" charset="0"/>
              </a:rPr>
              <a:t>: </a:t>
            </a:r>
            <a:r>
              <a:rPr lang="en-US" sz="1600" kern="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1600" kern="0" baseline="-2500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mini</a:t>
            </a:r>
            <a:r>
              <a:rPr lang="en-US" sz="1600" kern="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~0.1 µs</a:t>
            </a:r>
            <a:r>
              <a:rPr lang="en-US" sz="1600" kern="0" dirty="0" smtClean="0"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en-US" sz="1600" kern="0" dirty="0" err="1" smtClean="0">
                <a:latin typeface="Times New Roman" charset="0"/>
                <a:ea typeface="Times New Roman" charset="0"/>
                <a:cs typeface="Times New Roman" charset="0"/>
              </a:rPr>
              <a:t>V</a:t>
            </a:r>
            <a:r>
              <a:rPr lang="en-US" sz="1600" kern="0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beam</a:t>
            </a:r>
            <a:r>
              <a:rPr lang="en-US" sz="1600" kern="0" dirty="0" err="1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1600" kern="0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mini</a:t>
            </a:r>
            <a:r>
              <a:rPr lang="en-US" sz="1600" kern="0" dirty="0" smtClean="0">
                <a:latin typeface="Times New Roman" charset="0"/>
                <a:ea typeface="Times New Roman" charset="0"/>
                <a:cs typeface="Times New Roman" charset="0"/>
              </a:rPr>
              <a:t>=7 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768245"/>
            <a:ext cx="2743200" cy="279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9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0100"/>
          </a:xfrm>
        </p:spPr>
        <p:txBody>
          <a:bodyPr/>
          <a:lstStyle/>
          <a:p>
            <a:r>
              <a:rPr lang="en-US" sz="2600" dirty="0" smtClean="0">
                <a:solidFill>
                  <a:schemeClr val="accent2"/>
                </a:solidFill>
              </a:rPr>
              <a:t>III. </a:t>
            </a:r>
            <a:r>
              <a:rPr lang="en-US" sz="2600" dirty="0" smtClean="0">
                <a:solidFill>
                  <a:srgbClr val="FF0000"/>
                </a:solidFill>
              </a:rPr>
              <a:t>Coherence effects are important: </a:t>
            </a:r>
            <a:r>
              <a:rPr lang="en-US" sz="2600" dirty="0" smtClean="0">
                <a:solidFill>
                  <a:schemeClr val="accent2"/>
                </a:solidFill>
              </a:rPr>
              <a:t>beam modulation or pitch angle allow one to select between the 2 regimes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3994" y="5695890"/>
            <a:ext cx="1754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/>
                </a:solidFill>
              </a:rPr>
              <a:t>selects </a:t>
            </a:r>
            <a:r>
              <a:rPr lang="en-US" sz="2000" dirty="0" smtClean="0">
                <a:solidFill>
                  <a:srgbClr val="FF0000"/>
                </a:solidFill>
              </a:rPr>
              <a:t>whistler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990600" y="1126986"/>
            <a:ext cx="2514600" cy="685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ts val="2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ts val="2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fontAlgn="base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/>
            <a:r>
              <a:rPr lang="en-US" sz="2000" kern="0" dirty="0" err="1" smtClean="0">
                <a:latin typeface="Times New Roman" charset="0"/>
                <a:ea typeface="Times New Roman" charset="0"/>
                <a:cs typeface="Times New Roman" charset="0"/>
              </a:rPr>
              <a:t>Minipulse</a:t>
            </a:r>
            <a:r>
              <a:rPr lang="en-US" sz="2000" kern="0" dirty="0" smtClean="0">
                <a:latin typeface="Times New Roman" charset="0"/>
                <a:ea typeface="Times New Roman" charset="0"/>
                <a:cs typeface="Times New Roman" charset="0"/>
              </a:rPr>
              <a:t>: </a:t>
            </a:r>
            <a:r>
              <a:rPr lang="en-US" sz="2000" kern="0" dirty="0" err="1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2000" kern="0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mini</a:t>
            </a:r>
            <a:r>
              <a:rPr lang="en-US" sz="2000" kern="0" dirty="0" smtClean="0">
                <a:latin typeface="Times New Roman" charset="0"/>
                <a:ea typeface="Times New Roman" charset="0"/>
                <a:cs typeface="Times New Roman" charset="0"/>
              </a:rPr>
              <a:t>=1 µs. </a:t>
            </a:r>
            <a:r>
              <a:rPr lang="en-US" sz="2000" kern="0" dirty="0" err="1" smtClean="0">
                <a:latin typeface="Times New Roman" charset="0"/>
                <a:ea typeface="Times New Roman" charset="0"/>
                <a:cs typeface="Times New Roman" charset="0"/>
              </a:rPr>
              <a:t>V</a:t>
            </a:r>
            <a:r>
              <a:rPr lang="en-US" sz="2000" kern="0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beam</a:t>
            </a:r>
            <a:r>
              <a:rPr lang="en-US" sz="2000" kern="0" dirty="0" err="1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2000" kern="0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mini</a:t>
            </a:r>
            <a:r>
              <a:rPr lang="en-US" sz="2000" kern="0" dirty="0" smtClean="0">
                <a:latin typeface="Times New Roman" charset="0"/>
                <a:ea typeface="Times New Roman" charset="0"/>
                <a:cs typeface="Times New Roman" charset="0"/>
              </a:rPr>
              <a:t>=71 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46084" y="1143000"/>
            <a:ext cx="37802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100 pulses suitably separated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5 kHz modulation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520" y="457200"/>
            <a:ext cx="5303520" cy="68633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57200"/>
            <a:ext cx="5299364" cy="6858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122989" y="5772090"/>
            <a:ext cx="1116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/>
                </a:solidFill>
              </a:rPr>
              <a:t>selects </a:t>
            </a:r>
            <a:r>
              <a:rPr lang="en-US" sz="2000" smtClean="0">
                <a:solidFill>
                  <a:srgbClr val="FF0000"/>
                </a:solidFill>
              </a:rPr>
              <a:t>X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200" y="2401669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Theory with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finite pitch angle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86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IV. Wave-particle interaction (preliminary)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990600"/>
            <a:ext cx="8305800" cy="41148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Test particle simulations in a prescribed wave field</a:t>
            </a:r>
          </a:p>
          <a:p>
            <a:pPr>
              <a:buFont typeface="Arial" charset="0"/>
              <a:buChar char="•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Single, monochromatic wave: fix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B</a:t>
            </a:r>
            <a:r>
              <a:rPr lang="en-US" sz="2000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rms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=60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nT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, use cold-plasma theory to fix other amplitudes. Fix background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B</a:t>
            </a:r>
            <a:r>
              <a:rPr lang="en-US" sz="2000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z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=45,000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nT</a:t>
            </a:r>
            <a:endParaRPr lang="en-US" sz="20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Move 500 electrons with given initial energy and pitch angle, and random initial position and gyro-phase</a:t>
            </a:r>
          </a:p>
          <a:p>
            <a:pPr>
              <a:buFont typeface="Arial" charset="0"/>
              <a:buChar char="•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For a given pitch angle, energy is computed from the first cyclotron resonance:</a:t>
            </a:r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382581" y="3729218"/>
                <a:ext cx="2180019" cy="6903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𝜔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||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||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𝑐𝑒</m:t>
                              </m:r>
                            </m:sub>
                          </m:sSub>
                        </m:num>
                        <m:den>
                          <m:r>
                            <a:rPr lang="bg-BG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2581" y="3729218"/>
                <a:ext cx="2180019" cy="69038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/>
          <p:cNvCxnSpPr/>
          <p:nvPr/>
        </p:nvCxnSpPr>
        <p:spPr bwMode="auto">
          <a:xfrm flipV="1">
            <a:off x="3505200" y="4343400"/>
            <a:ext cx="0" cy="6096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4114800" y="4343400"/>
            <a:ext cx="0" cy="6096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3382581" y="5029200"/>
            <a:ext cx="849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beam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 flipV="1">
            <a:off x="4648200" y="4343400"/>
            <a:ext cx="533400" cy="11430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 flipH="1" flipV="1">
            <a:off x="5334000" y="4419600"/>
            <a:ext cx="76200" cy="1214735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4724400" y="5634335"/>
            <a:ext cx="2685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Background particle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9" name="Picture 4" descr="shields-shiel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640" y="3678759"/>
            <a:ext cx="1737360" cy="196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3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2900" y="990600"/>
            <a:ext cx="8305800" cy="41148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Assume L=6.3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Particles that are lost in the atmosphere (100 km) have pitch angles 66</a:t>
            </a:r>
            <a:r>
              <a:rPr lang="en-US" baseline="300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∘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at 500 km and 61</a:t>
            </a:r>
            <a:r>
              <a:rPr lang="en-US" baseline="300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∘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at 700 km</a:t>
            </a:r>
          </a:p>
          <a:p>
            <a:pPr>
              <a:buFont typeface="Arial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Particles that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mirror at 200 km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have pitch angles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69</a:t>
            </a:r>
            <a:r>
              <a:rPr lang="en-US" baseline="300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∘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at 500 km and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64</a:t>
            </a:r>
            <a:r>
              <a:rPr lang="en-US" baseline="300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∘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at 700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km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We have to reduce the pitch angle by 3</a:t>
            </a:r>
            <a:r>
              <a:rPr lang="en-US" baseline="30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∘</a:t>
            </a:r>
            <a:r>
              <a:rPr lang="en-US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in 200 km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We will focus on the pitch angle at 600 km for particles mirroring at 200 km: </a:t>
            </a:r>
            <a:r>
              <a:rPr lang="en-US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66</a:t>
            </a:r>
            <a:r>
              <a:rPr lang="en-US" baseline="30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∘</a:t>
            </a:r>
            <a:r>
              <a:rPr lang="en-US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E=15 </a:t>
            </a:r>
            <a:r>
              <a:rPr lang="en-US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keV</a:t>
            </a: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beam takes 2.8 </a:t>
            </a:r>
            <a:r>
              <a:rPr lang="en-US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ms</a:t>
            </a: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to move 200 km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The reference </a:t>
            </a:r>
            <a:r>
              <a:rPr lang="en-US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gyrofrequency</a:t>
            </a: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is 1.1 MHz</a:t>
            </a:r>
            <a:endParaRPr lang="en-US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Scattering: preliminaries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6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IV. Whistler mode: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0"/>
            <a:ext cx="4114800" cy="5325035"/>
          </a:xfrm>
          <a:prstGeom prst="rect">
            <a:avLst/>
          </a:prstGeom>
        </p:spPr>
      </p:pic>
      <p:pic>
        <p:nvPicPr>
          <p:cNvPr id="8" name="whistler_YM5SP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1600200"/>
            <a:ext cx="4572000" cy="3429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07502" y="1047690"/>
            <a:ext cx="4121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E(0)=3.7 MeV; ⍺(0)=66</a:t>
            </a:r>
            <a:r>
              <a:rPr lang="en-US" sz="2000" baseline="30000" dirty="0" smtClean="0">
                <a:solidFill>
                  <a:schemeClr val="tx1"/>
                </a:solidFill>
              </a:rPr>
              <a:t>∘</a:t>
            </a:r>
            <a:r>
              <a:rPr lang="en-US" sz="2000" dirty="0" smtClean="0">
                <a:solidFill>
                  <a:schemeClr val="tx1"/>
                </a:solidFill>
              </a:rPr>
              <a:t>; 𝜔=0.045𝜔</a:t>
            </a:r>
            <a:r>
              <a:rPr lang="en-US" sz="2000" baseline="-25000" dirty="0" err="1" smtClean="0">
                <a:solidFill>
                  <a:schemeClr val="tx1"/>
                </a:solidFill>
              </a:rPr>
              <a:t>ce</a:t>
            </a:r>
            <a:endParaRPr lang="en-US" sz="2000" baseline="-250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5000" y="5486400"/>
            <a:ext cx="69603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With these parameters, can’t get 3 </a:t>
            </a:r>
            <a:r>
              <a:rPr lang="en-US" dirty="0" err="1" smtClean="0">
                <a:solidFill>
                  <a:schemeClr val="tx1"/>
                </a:solidFill>
              </a:rPr>
              <a:t>deg</a:t>
            </a:r>
            <a:r>
              <a:rPr lang="en-US" dirty="0" smtClean="0">
                <a:solidFill>
                  <a:schemeClr val="tx1"/>
                </a:solidFill>
              </a:rPr>
              <a:t> changes in pitch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angle necessary for precipitation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47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42900" y="215900"/>
            <a:ext cx="8326438" cy="825500"/>
          </a:xfrm>
        </p:spPr>
        <p:txBody>
          <a:bodyPr anchor="ctr"/>
          <a:lstStyle/>
          <a:p>
            <a:pPr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>
                <a:latin typeface="Arial" charset="0"/>
              </a:rPr>
              <a:t>Outline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42900" y="1257300"/>
            <a:ext cx="8326438" cy="4135438"/>
          </a:xfrm>
        </p:spPr>
        <p:txBody>
          <a:bodyPr/>
          <a:lstStyle/>
          <a:p>
            <a:pPr marL="660400" indent="-660400" eaLnBrk="1" hangingPunct="1">
              <a:buFont typeface="Times New Roman" charset="0"/>
              <a:buChar char="•"/>
              <a:tabLst>
                <a:tab pos="660400" algn="l"/>
                <a:tab pos="773113" algn="l"/>
                <a:tab pos="1230313" algn="l"/>
                <a:tab pos="1687513" algn="l"/>
                <a:tab pos="2144713" algn="l"/>
                <a:tab pos="2601913" algn="l"/>
                <a:tab pos="3059113" algn="l"/>
                <a:tab pos="3516313" algn="l"/>
                <a:tab pos="3973513" algn="l"/>
                <a:tab pos="4430713" algn="l"/>
                <a:tab pos="4887913" algn="l"/>
                <a:tab pos="5345113" algn="l"/>
                <a:tab pos="5802313" algn="l"/>
                <a:tab pos="6259513" algn="l"/>
                <a:tab pos="6716713" algn="l"/>
                <a:tab pos="7173913" algn="l"/>
                <a:tab pos="7631113" algn="l"/>
                <a:tab pos="8088313" algn="l"/>
                <a:tab pos="8545513" algn="l"/>
                <a:tab pos="9002713" algn="l"/>
                <a:tab pos="9459913" algn="l"/>
              </a:tabLst>
            </a:pPr>
            <a:r>
              <a:rPr lang="en-US" dirty="0" smtClean="0">
                <a:latin typeface="Arial" charset="0"/>
              </a:rPr>
              <a:t>I. Motivation: electron beams for space physics</a:t>
            </a:r>
          </a:p>
          <a:p>
            <a:pPr marL="660400" indent="-660400" eaLnBrk="1" hangingPunct="1">
              <a:buFont typeface="Times New Roman" charset="0"/>
              <a:buChar char="•"/>
              <a:tabLst>
                <a:tab pos="660400" algn="l"/>
                <a:tab pos="773113" algn="l"/>
                <a:tab pos="1230313" algn="l"/>
                <a:tab pos="1687513" algn="l"/>
                <a:tab pos="2144713" algn="l"/>
                <a:tab pos="2601913" algn="l"/>
                <a:tab pos="3059113" algn="l"/>
                <a:tab pos="3516313" algn="l"/>
                <a:tab pos="3973513" algn="l"/>
                <a:tab pos="4430713" algn="l"/>
                <a:tab pos="4887913" algn="l"/>
                <a:tab pos="5345113" algn="l"/>
                <a:tab pos="5802313" algn="l"/>
                <a:tab pos="6259513" algn="l"/>
                <a:tab pos="6716713" algn="l"/>
                <a:tab pos="7173913" algn="l"/>
                <a:tab pos="7631113" algn="l"/>
                <a:tab pos="8088313" algn="l"/>
                <a:tab pos="8545513" algn="l"/>
                <a:tab pos="9002713" algn="l"/>
                <a:tab pos="9459913" algn="l"/>
              </a:tabLst>
            </a:pPr>
            <a:r>
              <a:rPr lang="en-US" dirty="0" smtClean="0">
                <a:latin typeface="Arial" charset="0"/>
              </a:rPr>
              <a:t>II. Radiation theory</a:t>
            </a:r>
            <a:endParaRPr lang="en-US" dirty="0">
              <a:latin typeface="Arial" charset="0"/>
            </a:endParaRPr>
          </a:p>
          <a:p>
            <a:pPr marL="660400" indent="-660400" eaLnBrk="1" hangingPunct="1">
              <a:buFont typeface="Times New Roman" charset="0"/>
              <a:buChar char="•"/>
              <a:tabLst>
                <a:tab pos="660400" algn="l"/>
                <a:tab pos="773113" algn="l"/>
                <a:tab pos="1230313" algn="l"/>
                <a:tab pos="1687513" algn="l"/>
                <a:tab pos="2144713" algn="l"/>
                <a:tab pos="2601913" algn="l"/>
                <a:tab pos="3059113" algn="l"/>
                <a:tab pos="3516313" algn="l"/>
                <a:tab pos="3973513" algn="l"/>
                <a:tab pos="4430713" algn="l"/>
                <a:tab pos="4887913" algn="l"/>
                <a:tab pos="5345113" algn="l"/>
                <a:tab pos="5802313" algn="l"/>
                <a:tab pos="6259513" algn="l"/>
                <a:tab pos="6716713" algn="l"/>
                <a:tab pos="7173913" algn="l"/>
                <a:tab pos="7631113" algn="l"/>
                <a:tab pos="8088313" algn="l"/>
                <a:tab pos="8545513" algn="l"/>
                <a:tab pos="9002713" algn="l"/>
                <a:tab pos="9459913" algn="l"/>
              </a:tabLst>
            </a:pPr>
            <a:r>
              <a:rPr lang="en-US" dirty="0" smtClean="0">
                <a:latin typeface="Arial" charset="0"/>
              </a:rPr>
              <a:t>III. Simulation results</a:t>
            </a:r>
          </a:p>
          <a:p>
            <a:pPr marL="1479550" lvl="1" indent="-565150" eaLnBrk="1" hangingPunct="1">
              <a:buFont typeface="Times New Roman" charset="0"/>
              <a:buChar char="–"/>
              <a:tabLst>
                <a:tab pos="660400" algn="l"/>
                <a:tab pos="773113" algn="l"/>
                <a:tab pos="1230313" algn="l"/>
                <a:tab pos="1687513" algn="l"/>
                <a:tab pos="2144713" algn="l"/>
                <a:tab pos="2601913" algn="l"/>
                <a:tab pos="3059113" algn="l"/>
                <a:tab pos="3516313" algn="l"/>
                <a:tab pos="3973513" algn="l"/>
                <a:tab pos="4430713" algn="l"/>
                <a:tab pos="4887913" algn="l"/>
                <a:tab pos="5345113" algn="l"/>
                <a:tab pos="5802313" algn="l"/>
                <a:tab pos="6259513" algn="l"/>
                <a:tab pos="6716713" algn="l"/>
                <a:tab pos="7173913" algn="l"/>
                <a:tab pos="7631113" algn="l"/>
                <a:tab pos="8088313" algn="l"/>
                <a:tab pos="8545513" algn="l"/>
                <a:tab pos="9002713" algn="l"/>
                <a:tab pos="9459913" algn="l"/>
              </a:tabLst>
            </a:pPr>
            <a:r>
              <a:rPr lang="en-US" dirty="0" smtClean="0">
                <a:latin typeface="Arial" charset="0"/>
                <a:ea typeface="DejaVu Sans" charset="0"/>
                <a:cs typeface="DejaVu Sans" charset="0"/>
              </a:rPr>
              <a:t>Coupling efficiency</a:t>
            </a:r>
          </a:p>
          <a:p>
            <a:pPr marL="660400" indent="-660400" eaLnBrk="1" hangingPunct="1">
              <a:buFont typeface="Times New Roman" charset="0"/>
              <a:buChar char="•"/>
              <a:tabLst>
                <a:tab pos="660400" algn="l"/>
                <a:tab pos="773113" algn="l"/>
                <a:tab pos="1230313" algn="l"/>
                <a:tab pos="1687513" algn="l"/>
                <a:tab pos="2144713" algn="l"/>
                <a:tab pos="2601913" algn="l"/>
                <a:tab pos="3059113" algn="l"/>
                <a:tab pos="3516313" algn="l"/>
                <a:tab pos="3973513" algn="l"/>
                <a:tab pos="4430713" algn="l"/>
                <a:tab pos="4887913" algn="l"/>
                <a:tab pos="5345113" algn="l"/>
                <a:tab pos="5802313" algn="l"/>
                <a:tab pos="6259513" algn="l"/>
                <a:tab pos="6716713" algn="l"/>
                <a:tab pos="7173913" algn="l"/>
                <a:tab pos="7631113" algn="l"/>
                <a:tab pos="8088313" algn="l"/>
                <a:tab pos="8545513" algn="l"/>
                <a:tab pos="9002713" algn="l"/>
                <a:tab pos="9459913" algn="l"/>
              </a:tabLst>
            </a:pPr>
            <a:r>
              <a:rPr lang="en-US" dirty="0" smtClean="0">
                <a:latin typeface="Arial" charset="0"/>
              </a:rPr>
              <a:t>IV. Wave-particle interaction (preliminary)</a:t>
            </a:r>
          </a:p>
          <a:p>
            <a:pPr marL="660400" indent="-660400" eaLnBrk="1" hangingPunct="1">
              <a:buFont typeface="Times New Roman" charset="0"/>
              <a:buChar char="•"/>
              <a:tabLst>
                <a:tab pos="660400" algn="l"/>
                <a:tab pos="773113" algn="l"/>
                <a:tab pos="1230313" algn="l"/>
                <a:tab pos="1687513" algn="l"/>
                <a:tab pos="2144713" algn="l"/>
                <a:tab pos="2601913" algn="l"/>
                <a:tab pos="3059113" algn="l"/>
                <a:tab pos="3516313" algn="l"/>
                <a:tab pos="3973513" algn="l"/>
                <a:tab pos="4430713" algn="l"/>
                <a:tab pos="4887913" algn="l"/>
                <a:tab pos="5345113" algn="l"/>
                <a:tab pos="5802313" algn="l"/>
                <a:tab pos="6259513" algn="l"/>
                <a:tab pos="6716713" algn="l"/>
                <a:tab pos="7173913" algn="l"/>
                <a:tab pos="7631113" algn="l"/>
                <a:tab pos="8088313" algn="l"/>
                <a:tab pos="8545513" algn="l"/>
                <a:tab pos="9002713" algn="l"/>
                <a:tab pos="9459913" algn="l"/>
              </a:tabLst>
            </a:pPr>
            <a:r>
              <a:rPr lang="en-US" dirty="0" smtClean="0">
                <a:latin typeface="Arial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5719055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IV. X mode: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507502" y="1047690"/>
            <a:ext cx="3701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E(0)=31 </a:t>
            </a:r>
            <a:r>
              <a:rPr lang="en-US" sz="2000" dirty="0" err="1" smtClean="0">
                <a:solidFill>
                  <a:schemeClr val="tx1"/>
                </a:solidFill>
              </a:rPr>
              <a:t>keV</a:t>
            </a:r>
            <a:r>
              <a:rPr lang="en-US" sz="2000" dirty="0" smtClean="0">
                <a:solidFill>
                  <a:schemeClr val="tx1"/>
                </a:solidFill>
              </a:rPr>
              <a:t>; ⍺(0)=66</a:t>
            </a:r>
            <a:r>
              <a:rPr lang="en-US" sz="2000" baseline="30000" dirty="0" smtClean="0">
                <a:solidFill>
                  <a:schemeClr val="tx1"/>
                </a:solidFill>
              </a:rPr>
              <a:t>∘</a:t>
            </a:r>
            <a:r>
              <a:rPr lang="en-US" sz="2000" dirty="0" smtClean="0">
                <a:solidFill>
                  <a:schemeClr val="tx1"/>
                </a:solidFill>
              </a:rPr>
              <a:t>; 𝜔=2.2𝜔</a:t>
            </a:r>
            <a:r>
              <a:rPr lang="en-US" sz="2000" baseline="-25000" dirty="0" err="1" smtClean="0">
                <a:solidFill>
                  <a:schemeClr val="tx1"/>
                </a:solidFill>
              </a:rPr>
              <a:t>ce</a:t>
            </a:r>
            <a:endParaRPr lang="en-US" sz="2000" baseline="-250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66800"/>
            <a:ext cx="3657600" cy="4733364"/>
          </a:xfrm>
          <a:prstGeom prst="rect">
            <a:avLst/>
          </a:prstGeom>
        </p:spPr>
      </p:pic>
      <p:pic>
        <p:nvPicPr>
          <p:cNvPr id="3" name="Xmode_ZqgdbJ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1676400"/>
            <a:ext cx="4572000" cy="3429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5400" y="5334000"/>
            <a:ext cx="72640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With these parameters, 20% of the particles experience a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change in PA greater than 3 </a:t>
            </a:r>
            <a:r>
              <a:rPr lang="en-US" dirty="0" err="1" smtClean="0">
                <a:solidFill>
                  <a:schemeClr val="tx1"/>
                </a:solidFill>
              </a:rPr>
              <a:t>deg</a:t>
            </a:r>
            <a:r>
              <a:rPr lang="en-US" dirty="0" smtClean="0">
                <a:solidFill>
                  <a:schemeClr val="tx1"/>
                </a:solidFill>
              </a:rPr>
              <a:t> in the right direction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9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V.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The simplest radiation theory was revisited and verified against numerical simulations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In addition to radiation in the whistler regime, well known and subject of many investigations, the analysis demonstrates the importance of </a:t>
            </a:r>
            <a:r>
              <a:rPr lang="en-US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radiation in the X mode </a:t>
            </a: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and </a:t>
            </a:r>
            <a:r>
              <a:rPr lang="en-US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the need for simulations to compute efficiencies</a:t>
            </a:r>
          </a:p>
          <a:p>
            <a:pPr lvl="1">
              <a:buFont typeface="Arial" charset="0"/>
              <a:buChar char="•"/>
            </a:pP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Potentially </a:t>
            </a:r>
            <a:r>
              <a:rPr lang="en-US" sz="240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more efficient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in terms of </a:t>
            </a:r>
            <a:r>
              <a:rPr lang="en-US" sz="240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coupling with the plasma</a:t>
            </a:r>
          </a:p>
          <a:p>
            <a:pPr lvl="1">
              <a:buFont typeface="Arial" charset="0"/>
              <a:buChar char="•"/>
            </a:pP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Potentially </a:t>
            </a:r>
            <a:r>
              <a:rPr lang="en-US" sz="240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more efficient </a:t>
            </a:r>
            <a:r>
              <a:rPr lang="en-US" sz="2400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in terms of </a:t>
            </a:r>
            <a:r>
              <a:rPr lang="en-US" sz="240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pitch angle scattering</a:t>
            </a:r>
            <a:endParaRPr lang="en-US" sz="2400" dirty="0">
              <a:solidFill>
                <a:schemeClr val="accent2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89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800100"/>
          </a:xfrm>
        </p:spPr>
        <p:txBody>
          <a:bodyPr/>
          <a:lstStyle/>
          <a:p>
            <a:r>
              <a:rPr lang="en-US" sz="2400" dirty="0" smtClean="0"/>
              <a:t>I. There is renewed interest in space experiments with e-beams, driven by new technological developments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305800" cy="41148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sz="2100" dirty="0" smtClean="0">
                <a:latin typeface="Times New Roman" charset="0"/>
                <a:ea typeface="Times New Roman" charset="0"/>
                <a:cs typeface="Times New Roman" charset="0"/>
              </a:rPr>
              <a:t>Rich history of active space experiments with e-beams [from 70s to early 90s]: </a:t>
            </a:r>
            <a:r>
              <a:rPr lang="en-US" sz="210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~10s </a:t>
            </a:r>
            <a:r>
              <a:rPr lang="en-US" sz="2100" dirty="0" err="1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keV</a:t>
            </a:r>
            <a:r>
              <a:rPr lang="en-US" sz="210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, ~100 mA </a:t>
            </a:r>
          </a:p>
          <a:p>
            <a:pPr lvl="1">
              <a:buFont typeface="Arial" charset="0"/>
              <a:buChar char="•"/>
            </a:pPr>
            <a:r>
              <a:rPr lang="en-US" sz="2100" dirty="0">
                <a:latin typeface="Times New Roman" charset="0"/>
                <a:ea typeface="Times New Roman" charset="0"/>
                <a:cs typeface="Times New Roman" charset="0"/>
              </a:rPr>
              <a:t>Vehicle charging: CHARGE, SCATHA, STS </a:t>
            </a:r>
            <a:r>
              <a:rPr lang="en-US" sz="2100" dirty="0" smtClean="0">
                <a:latin typeface="Times New Roman" charset="0"/>
                <a:ea typeface="Times New Roman" charset="0"/>
                <a:cs typeface="Times New Roman" charset="0"/>
              </a:rPr>
              <a:t>3</a:t>
            </a:r>
          </a:p>
          <a:p>
            <a:pPr lvl="1">
              <a:buFont typeface="Arial" charset="0"/>
              <a:buChar char="•"/>
            </a:pPr>
            <a:r>
              <a:rPr lang="en-US" sz="210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VLF emissions</a:t>
            </a:r>
            <a:r>
              <a:rPr lang="en-US" sz="2100" dirty="0" smtClean="0">
                <a:latin typeface="Times New Roman" charset="0"/>
                <a:ea typeface="Times New Roman" charset="0"/>
                <a:cs typeface="Times New Roman" charset="0"/>
              </a:rPr>
              <a:t>: SEPAC, SPACELAB 1-2</a:t>
            </a:r>
          </a:p>
          <a:p>
            <a:pPr lvl="1">
              <a:buFont typeface="Arial" charset="0"/>
              <a:buChar char="•"/>
            </a:pPr>
            <a:r>
              <a:rPr lang="en-US" sz="2100" dirty="0" smtClean="0">
                <a:latin typeface="Times New Roman" charset="0"/>
                <a:ea typeface="Times New Roman" charset="0"/>
                <a:cs typeface="Times New Roman" charset="0"/>
              </a:rPr>
              <a:t>Beam-environment interactions: ARAKS, POLAR</a:t>
            </a:r>
          </a:p>
          <a:p>
            <a:pPr lvl="1">
              <a:buFont typeface="Arial" charset="0"/>
              <a:buChar char="•"/>
            </a:pPr>
            <a:r>
              <a:rPr lang="en-US" sz="2100" dirty="0" err="1">
                <a:latin typeface="Times New Roman" charset="0"/>
                <a:ea typeface="Times New Roman" charset="0"/>
                <a:cs typeface="Times New Roman" charset="0"/>
              </a:rPr>
              <a:t>Magnetospheric</a:t>
            </a:r>
            <a:r>
              <a:rPr lang="en-US" sz="2100" dirty="0">
                <a:latin typeface="Times New Roman" charset="0"/>
                <a:ea typeface="Times New Roman" charset="0"/>
                <a:cs typeface="Times New Roman" charset="0"/>
              </a:rPr>
              <a:t> (radiation belt) physics: ECHO </a:t>
            </a:r>
            <a:endParaRPr lang="en-US" sz="21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Arial" charset="0"/>
              <a:buChar char="•"/>
            </a:pPr>
            <a:r>
              <a:rPr lang="en-US" sz="2100" dirty="0" smtClean="0">
                <a:latin typeface="Times New Roman" charset="0"/>
                <a:ea typeface="Times New Roman" charset="0"/>
                <a:cs typeface="Times New Roman" charset="0"/>
              </a:rPr>
              <a:t>Vehicle </a:t>
            </a:r>
            <a:r>
              <a:rPr lang="en-US" sz="21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charging</a:t>
            </a:r>
            <a:r>
              <a:rPr lang="en-US" sz="2100" dirty="0" smtClean="0">
                <a:latin typeface="Times New Roman" charset="0"/>
                <a:ea typeface="Times New Roman" charset="0"/>
                <a:cs typeface="Times New Roman" charset="0"/>
              </a:rPr>
              <a:t> is an issue</a:t>
            </a:r>
          </a:p>
          <a:p>
            <a:pPr lvl="1">
              <a:buFont typeface="Arial" charset="0"/>
              <a:buChar char="•"/>
            </a:pPr>
            <a:r>
              <a:rPr lang="en-US" sz="2100" dirty="0" smtClean="0">
                <a:latin typeface="Times New Roman" charset="0"/>
                <a:ea typeface="Times New Roman" charset="0"/>
                <a:cs typeface="Times New Roman" charset="0"/>
              </a:rPr>
              <a:t>All these experiments (but SCATHA) were in the </a:t>
            </a:r>
            <a:r>
              <a:rPr lang="en-US" sz="210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high-density</a:t>
            </a:r>
            <a:r>
              <a:rPr lang="en-US" sz="2100" dirty="0" smtClean="0">
                <a:latin typeface="Times New Roman" charset="0"/>
                <a:ea typeface="Times New Roman" charset="0"/>
                <a:cs typeface="Times New Roman" charset="0"/>
              </a:rPr>
              <a:t> ionosphere</a:t>
            </a:r>
          </a:p>
          <a:p>
            <a:pPr lvl="1">
              <a:buFont typeface="Arial" charset="0"/>
              <a:buChar char="•"/>
            </a:pPr>
            <a:r>
              <a:rPr lang="en-US" sz="2100" dirty="0">
                <a:latin typeface="Times New Roman" charset="0"/>
                <a:ea typeface="Times New Roman" charset="0"/>
                <a:cs typeface="Times New Roman" charset="0"/>
              </a:rPr>
              <a:t>6 mA beam on SCATHA caused permanent failure of 3 </a:t>
            </a:r>
            <a:r>
              <a:rPr lang="en-US" sz="2100" dirty="0" smtClean="0">
                <a:latin typeface="Times New Roman" charset="0"/>
                <a:ea typeface="Times New Roman" charset="0"/>
                <a:cs typeface="Times New Roman" charset="0"/>
              </a:rPr>
              <a:t>payloads</a:t>
            </a:r>
          </a:p>
          <a:p>
            <a:pPr>
              <a:buFont typeface="Arial" charset="0"/>
              <a:buChar char="•"/>
            </a:pPr>
            <a:r>
              <a:rPr lang="en-US" sz="2100" dirty="0" smtClean="0">
                <a:latin typeface="Times New Roman" charset="0"/>
                <a:ea typeface="Times New Roman" charset="0"/>
                <a:cs typeface="Times New Roman" charset="0"/>
              </a:rPr>
              <a:t>New emerging applications would require operating e-beams in the </a:t>
            </a:r>
            <a:r>
              <a:rPr lang="en-US" sz="210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low-density</a:t>
            </a:r>
            <a:r>
              <a:rPr lang="en-US" sz="2100" dirty="0" smtClean="0">
                <a:latin typeface="Times New Roman" charset="0"/>
                <a:ea typeface="Times New Roman" charset="0"/>
                <a:cs typeface="Times New Roman" charset="0"/>
              </a:rPr>
              <a:t> magnetosphere</a:t>
            </a:r>
          </a:p>
          <a:p>
            <a:pPr>
              <a:buFont typeface="Arial" charset="0"/>
              <a:buChar char="•"/>
            </a:pPr>
            <a:r>
              <a:rPr lang="en-US" sz="21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Compact relativistic beams have been developed and will substantially reduce vehicle charging issues</a:t>
            </a:r>
            <a:endParaRPr lang="en-US" sz="21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84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599" cy="1104900"/>
          </a:xfrm>
        </p:spPr>
        <p:txBody>
          <a:bodyPr/>
          <a:lstStyle/>
          <a:p>
            <a:r>
              <a:rPr lang="en-US" sz="1600" dirty="0" smtClean="0"/>
              <a:t>I. e-beam could be used to establish magnetic field line connectivity unambiguously, over vast regions of near Earth space, to address longstanding magnetosphere-ionosphere coupling questions</a:t>
            </a:r>
            <a:endParaRPr lang="en-US" sz="1600" dirty="0"/>
          </a:p>
        </p:txBody>
      </p:sp>
      <p:pic>
        <p:nvPicPr>
          <p:cNvPr id="6" name="Skadi Concep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3505200"/>
            <a:ext cx="5279730" cy="263850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6800" y="1535495"/>
            <a:ext cx="3368437" cy="2122105"/>
          </a:xfrm>
          <a:prstGeom prst="rect">
            <a:avLst/>
          </a:prstGeom>
          <a:scene3d>
            <a:camera prst="orthographicFront">
              <a:rot lat="0" lon="0" rev="20280000"/>
            </a:camera>
            <a:lightRig rig="threePt" dir="t"/>
          </a:scene3d>
          <a:sp3d z="406400"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1089290"/>
            <a:ext cx="4572000" cy="150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19625" y="4539496"/>
            <a:ext cx="325441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is-IS" sz="2200" dirty="0" smtClean="0">
                <a:solidFill>
                  <a:schemeClr val="tx1"/>
                </a:solidFill>
                <a:ea typeface="Times New Roman" charset="0"/>
                <a:cs typeface="Times New Roman" charset="0"/>
              </a:rPr>
              <a:t>Needs t</a:t>
            </a:r>
            <a:r>
              <a:rPr lang="en-US" sz="2200" dirty="0" smtClean="0">
                <a:solidFill>
                  <a:schemeClr val="tx1"/>
                </a:solidFill>
                <a:ea typeface="Times New Roman" charset="0"/>
                <a:cs typeface="Times New Roman" charset="0"/>
              </a:rPr>
              <a:t>o address: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200" dirty="0" smtClean="0">
                <a:solidFill>
                  <a:schemeClr val="tx1"/>
                </a:solidFill>
                <a:ea typeface="Times New Roman" charset="0"/>
                <a:cs typeface="Times New Roman" charset="0"/>
              </a:rPr>
              <a:t>Spacecraft charging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200" dirty="0" smtClean="0">
                <a:solidFill>
                  <a:srgbClr val="FF0000"/>
                </a:solidFill>
                <a:ea typeface="Times New Roman" charset="0"/>
                <a:cs typeface="Times New Roman" charset="0"/>
              </a:rPr>
              <a:t>Beam-plasma coupling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200" dirty="0" smtClean="0">
                <a:solidFill>
                  <a:schemeClr val="tx1"/>
                </a:solidFill>
                <a:ea typeface="Times New Roman" charset="0"/>
                <a:cs typeface="Times New Roman" charset="0"/>
              </a:rPr>
              <a:t>Beam deposition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2738735"/>
            <a:ext cx="3029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CONNection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EXplorer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47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04800"/>
            <a:ext cx="9067800" cy="1104900"/>
          </a:xfrm>
        </p:spPr>
        <p:txBody>
          <a:bodyPr/>
          <a:lstStyle/>
          <a:p>
            <a:r>
              <a:rPr lang="en-US" sz="2400" dirty="0" smtClean="0"/>
              <a:t>I. e-beams could be used for radiation belt remediation (RBR)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84604" y="1093113"/>
            <a:ext cx="81211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charset="0"/>
              <a:buChar char="•"/>
            </a:pPr>
            <a:r>
              <a:rPr lang="is-IS" sz="2200" dirty="0" smtClean="0">
                <a:solidFill>
                  <a:schemeClr val="tx1"/>
                </a:solidFill>
                <a:ea typeface="Times New Roman" charset="0"/>
                <a:cs typeface="Times New Roman" charset="0"/>
              </a:rPr>
              <a:t>Use e-beams to stimulate wave emission</a:t>
            </a:r>
          </a:p>
          <a:p>
            <a:pPr marL="1085850" lvl="1" indent="-342900" algn="just">
              <a:buFont typeface="Arial" charset="0"/>
              <a:buChar char="•"/>
            </a:pPr>
            <a:r>
              <a:rPr lang="is-IS" sz="2200" dirty="0" smtClean="0">
                <a:solidFill>
                  <a:schemeClr val="tx1"/>
                </a:solidFill>
                <a:ea typeface="Times New Roman" charset="0"/>
                <a:cs typeface="Times New Roman" charset="0"/>
              </a:rPr>
              <a:t>Cherenkov or cyclotron emission</a:t>
            </a:r>
          </a:p>
          <a:p>
            <a:pPr marL="1085850" lvl="1" indent="-342900" algn="just">
              <a:buFont typeface="Arial" charset="0"/>
              <a:buChar char="•"/>
            </a:pPr>
            <a:r>
              <a:rPr lang="is-IS" sz="2200" dirty="0" smtClean="0">
                <a:solidFill>
                  <a:schemeClr val="tx1"/>
                </a:solidFill>
                <a:ea typeface="Times New Roman" charset="0"/>
                <a:cs typeface="Times New Roman" charset="0"/>
              </a:rPr>
              <a:t>Beam-plasma instabilities 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is-IS" sz="2200" dirty="0" smtClean="0">
                <a:solidFill>
                  <a:schemeClr val="tx1"/>
                </a:solidFill>
                <a:ea typeface="Times New Roman" charset="0"/>
                <a:cs typeface="Times New Roman" charset="0"/>
              </a:rPr>
              <a:t>Pitch-angle scattering to precipitate </a:t>
            </a:r>
          </a:p>
          <a:p>
            <a:pPr algn="just"/>
            <a:r>
              <a:rPr lang="is-IS" sz="2200" dirty="0" smtClean="0">
                <a:solidFill>
                  <a:schemeClr val="tx1"/>
                </a:solidFill>
                <a:ea typeface="Times New Roman" charset="0"/>
                <a:cs typeface="Times New Roman" charset="0"/>
              </a:rPr>
              <a:t>energetic particles at the poles</a:t>
            </a:r>
          </a:p>
          <a:p>
            <a:pPr marL="342900" indent="-342900" algn="just">
              <a:buFont typeface="Arial" charset="0"/>
              <a:buChar char="•"/>
            </a:pPr>
            <a:endParaRPr lang="is-IS" sz="2200" dirty="0" smtClean="0">
              <a:solidFill>
                <a:schemeClr val="tx1"/>
              </a:solidFill>
              <a:ea typeface="Times New Roman" charset="0"/>
              <a:cs typeface="Times New Roman" charset="0"/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is-IS" sz="2200" dirty="0" smtClean="0">
                <a:solidFill>
                  <a:schemeClr val="tx1"/>
                </a:solidFill>
                <a:ea typeface="Times New Roman" charset="0"/>
                <a:cs typeface="Times New Roman" charset="0"/>
              </a:rPr>
              <a:t>Relativistic beams could offer some advantages (?)</a:t>
            </a:r>
          </a:p>
          <a:p>
            <a:pPr marL="342900" indent="-342900" algn="just">
              <a:buFont typeface="Arial" charset="0"/>
              <a:buChar char="•"/>
            </a:pPr>
            <a:endParaRPr lang="is-IS" sz="2200" dirty="0" smtClean="0">
              <a:solidFill>
                <a:schemeClr val="tx1"/>
              </a:solidFill>
              <a:ea typeface="Times New Roman" charset="0"/>
              <a:cs typeface="Times New Roman" charset="0"/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is-IS" sz="2200" dirty="0" smtClean="0">
                <a:solidFill>
                  <a:schemeClr val="tx1"/>
                </a:solidFill>
                <a:ea typeface="Times New Roman" charset="0"/>
                <a:cs typeface="Times New Roman" charset="0"/>
              </a:rPr>
              <a:t>NOTE:</a:t>
            </a:r>
          </a:p>
          <a:p>
            <a:pPr marL="1085850" lvl="1" indent="-342900" algn="just">
              <a:buFont typeface="Arial" charset="0"/>
              <a:buChar char="•"/>
            </a:pPr>
            <a:r>
              <a:rPr lang="is-IS" sz="2200" dirty="0" smtClean="0">
                <a:solidFill>
                  <a:schemeClr val="tx1"/>
                </a:solidFill>
                <a:ea typeface="Times New Roman" charset="0"/>
                <a:cs typeface="Times New Roman" charset="0"/>
              </a:rPr>
              <a:t>CONNEX: minimum beam-plasma coupling</a:t>
            </a:r>
          </a:p>
          <a:p>
            <a:pPr marL="1085850" lvl="1" indent="-342900" algn="just">
              <a:buFont typeface="Arial" charset="0"/>
              <a:buChar char="•"/>
            </a:pPr>
            <a:r>
              <a:rPr lang="is-IS" sz="2200" dirty="0" smtClean="0">
                <a:solidFill>
                  <a:schemeClr val="tx1"/>
                </a:solidFill>
                <a:ea typeface="Times New Roman" charset="0"/>
                <a:cs typeface="Times New Roman" charset="0"/>
              </a:rPr>
              <a:t>RBR: maximum beam-plasma coupling</a:t>
            </a:r>
          </a:p>
          <a:p>
            <a:pPr marL="342900" indent="-342900" algn="just">
              <a:buFont typeface="Arial" charset="0"/>
              <a:buChar char="•"/>
            </a:pPr>
            <a:endParaRPr lang="en-US" sz="2200" dirty="0">
              <a:solidFill>
                <a:schemeClr val="tx1"/>
              </a:solidFill>
              <a:ea typeface="Times New Roman" charset="0"/>
              <a:cs typeface="Times New Roman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143000"/>
            <a:ext cx="3657600" cy="190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7400" y="5410200"/>
            <a:ext cx="51026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In the following we will take a look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at </a:t>
            </a:r>
            <a:r>
              <a:rPr lang="en-US" dirty="0" smtClean="0">
                <a:solidFill>
                  <a:srgbClr val="FF0000"/>
                </a:solidFill>
              </a:rPr>
              <a:t>Cherenkov (mostly) radiation theory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63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42900" y="76200"/>
            <a:ext cx="8340725" cy="746125"/>
          </a:xfrm>
          <a:ln/>
        </p:spPr>
        <p:txBody>
          <a:bodyPr lIns="0" tIns="0" rIns="0" bIns="0" anchor="ctr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/>
              <a:t>II. Radiation theory</a:t>
            </a:r>
            <a:endParaRPr lang="en-US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63513" y="1004888"/>
            <a:ext cx="8599487" cy="5634037"/>
          </a:xfrm>
          <a:ln/>
        </p:spPr>
        <p:txBody>
          <a:bodyPr lIns="0" tIns="0" rIns="0" bIns="0"/>
          <a:lstStyle/>
          <a:p>
            <a:pPr>
              <a:buClrTx/>
              <a:buSzTx/>
              <a:buFont typeface="Arial"/>
              <a:buChar char="•"/>
              <a:tabLst>
                <a:tab pos="304800" algn="l"/>
                <a:tab pos="417513" algn="l"/>
                <a:tab pos="874713" algn="l"/>
                <a:tab pos="1331913" algn="l"/>
                <a:tab pos="1789113" algn="l"/>
                <a:tab pos="2246313" algn="l"/>
                <a:tab pos="2703513" algn="l"/>
                <a:tab pos="3160713" algn="l"/>
                <a:tab pos="3617913" algn="l"/>
                <a:tab pos="4075113" algn="l"/>
                <a:tab pos="4532313" algn="l"/>
                <a:tab pos="4989513" algn="l"/>
                <a:tab pos="5446713" algn="l"/>
                <a:tab pos="5903913" algn="l"/>
                <a:tab pos="6361113" algn="l"/>
                <a:tab pos="6818313" algn="l"/>
                <a:tab pos="7275513" algn="l"/>
                <a:tab pos="7732713" algn="l"/>
                <a:tab pos="8189913" algn="l"/>
                <a:tab pos="8647113" algn="l"/>
                <a:tab pos="9104313" algn="l"/>
              </a:tabLst>
            </a:pPr>
            <a:r>
              <a:rPr lang="en-US" sz="2000" dirty="0" smtClean="0"/>
              <a:t>Developed in the 60s [McKenzie, 63; Mansfield, 67; </a:t>
            </a:r>
            <a:r>
              <a:rPr lang="en-US" sz="2000" dirty="0" err="1" smtClean="0"/>
              <a:t>Harker&amp;Banks</a:t>
            </a:r>
            <a:r>
              <a:rPr lang="en-US" sz="2000" dirty="0" smtClean="0"/>
              <a:t>, 84+]</a:t>
            </a:r>
          </a:p>
          <a:p>
            <a:pPr>
              <a:buClrTx/>
              <a:buSzTx/>
              <a:buFont typeface="Arial"/>
              <a:buChar char="•"/>
              <a:tabLst>
                <a:tab pos="304800" algn="l"/>
                <a:tab pos="417513" algn="l"/>
                <a:tab pos="874713" algn="l"/>
                <a:tab pos="1331913" algn="l"/>
                <a:tab pos="1789113" algn="l"/>
                <a:tab pos="2246313" algn="l"/>
                <a:tab pos="2703513" algn="l"/>
                <a:tab pos="3160713" algn="l"/>
                <a:tab pos="3617913" algn="l"/>
                <a:tab pos="4075113" algn="l"/>
                <a:tab pos="4532313" algn="l"/>
                <a:tab pos="4989513" algn="l"/>
                <a:tab pos="5446713" algn="l"/>
                <a:tab pos="5903913" algn="l"/>
                <a:tab pos="6361113" algn="l"/>
                <a:tab pos="6818313" algn="l"/>
                <a:tab pos="7275513" algn="l"/>
                <a:tab pos="7732713" algn="l"/>
                <a:tab pos="8189913" algn="l"/>
                <a:tab pos="8647113" algn="l"/>
                <a:tab pos="9104313" algn="l"/>
              </a:tabLst>
            </a:pPr>
            <a:r>
              <a:rPr lang="en-US" sz="2000" dirty="0" smtClean="0"/>
              <a:t>Beam </a:t>
            </a:r>
            <a:r>
              <a:rPr lang="en-US" sz="2000" dirty="0" smtClean="0">
                <a:solidFill>
                  <a:schemeClr val="accent2"/>
                </a:solidFill>
              </a:rPr>
              <a:t>point pulses </a:t>
            </a:r>
            <a:r>
              <a:rPr lang="en-US" sz="2000" dirty="0" smtClean="0"/>
              <a:t>act as a current source</a:t>
            </a:r>
          </a:p>
          <a:p>
            <a:pPr>
              <a:buClrTx/>
              <a:buSzTx/>
              <a:buFont typeface="Arial"/>
              <a:buChar char="•"/>
              <a:tabLst>
                <a:tab pos="304800" algn="l"/>
                <a:tab pos="417513" algn="l"/>
                <a:tab pos="874713" algn="l"/>
                <a:tab pos="1331913" algn="l"/>
                <a:tab pos="1789113" algn="l"/>
                <a:tab pos="2246313" algn="l"/>
                <a:tab pos="2703513" algn="l"/>
                <a:tab pos="3160713" algn="l"/>
                <a:tab pos="3617913" algn="l"/>
                <a:tab pos="4075113" algn="l"/>
                <a:tab pos="4532313" algn="l"/>
                <a:tab pos="4989513" algn="l"/>
                <a:tab pos="5446713" algn="l"/>
                <a:tab pos="5903913" algn="l"/>
                <a:tab pos="6361113" algn="l"/>
                <a:tab pos="6818313" algn="l"/>
                <a:tab pos="7275513" algn="l"/>
                <a:tab pos="7732713" algn="l"/>
                <a:tab pos="8189913" algn="l"/>
                <a:tab pos="8647113" algn="l"/>
                <a:tab pos="9104313" algn="l"/>
              </a:tabLst>
            </a:pPr>
            <a:endParaRPr lang="en-US" sz="2000" dirty="0" smtClean="0"/>
          </a:p>
          <a:p>
            <a:pPr>
              <a:buClrTx/>
              <a:buSzTx/>
              <a:buFont typeface="Arial"/>
              <a:buChar char="•"/>
              <a:tabLst>
                <a:tab pos="304800" algn="l"/>
                <a:tab pos="417513" algn="l"/>
                <a:tab pos="874713" algn="l"/>
                <a:tab pos="1331913" algn="l"/>
                <a:tab pos="1789113" algn="l"/>
                <a:tab pos="2246313" algn="l"/>
                <a:tab pos="2703513" algn="l"/>
                <a:tab pos="3160713" algn="l"/>
                <a:tab pos="3617913" algn="l"/>
                <a:tab pos="4075113" algn="l"/>
                <a:tab pos="4532313" algn="l"/>
                <a:tab pos="4989513" algn="l"/>
                <a:tab pos="5446713" algn="l"/>
                <a:tab pos="5903913" algn="l"/>
                <a:tab pos="6361113" algn="l"/>
                <a:tab pos="6818313" algn="l"/>
                <a:tab pos="7275513" algn="l"/>
                <a:tab pos="7732713" algn="l"/>
                <a:tab pos="8189913" algn="l"/>
                <a:tab pos="8647113" algn="l"/>
                <a:tab pos="9104313" algn="l"/>
              </a:tabLst>
            </a:pPr>
            <a:endParaRPr lang="en-US" sz="2000" dirty="0" smtClean="0"/>
          </a:p>
          <a:p>
            <a:pPr>
              <a:buClrTx/>
              <a:buSzTx/>
              <a:buFont typeface="Arial"/>
              <a:buChar char="•"/>
              <a:tabLst>
                <a:tab pos="304800" algn="l"/>
                <a:tab pos="417513" algn="l"/>
                <a:tab pos="874713" algn="l"/>
                <a:tab pos="1331913" algn="l"/>
                <a:tab pos="1789113" algn="l"/>
                <a:tab pos="2246313" algn="l"/>
                <a:tab pos="2703513" algn="l"/>
                <a:tab pos="3160713" algn="l"/>
                <a:tab pos="3617913" algn="l"/>
                <a:tab pos="4075113" algn="l"/>
                <a:tab pos="4532313" algn="l"/>
                <a:tab pos="4989513" algn="l"/>
                <a:tab pos="5446713" algn="l"/>
                <a:tab pos="5903913" algn="l"/>
                <a:tab pos="6361113" algn="l"/>
                <a:tab pos="6818313" algn="l"/>
                <a:tab pos="7275513" algn="l"/>
                <a:tab pos="7732713" algn="l"/>
                <a:tab pos="8189913" algn="l"/>
                <a:tab pos="8647113" algn="l"/>
                <a:tab pos="9104313" algn="l"/>
              </a:tabLst>
            </a:pPr>
            <a:endParaRPr lang="en-US" sz="2000" dirty="0"/>
          </a:p>
          <a:p>
            <a:pPr>
              <a:buClrTx/>
              <a:buSzTx/>
              <a:buFont typeface="Arial"/>
              <a:buChar char="•"/>
              <a:tabLst>
                <a:tab pos="304800" algn="l"/>
                <a:tab pos="417513" algn="l"/>
                <a:tab pos="874713" algn="l"/>
                <a:tab pos="1331913" algn="l"/>
                <a:tab pos="1789113" algn="l"/>
                <a:tab pos="2246313" algn="l"/>
                <a:tab pos="2703513" algn="l"/>
                <a:tab pos="3160713" algn="l"/>
                <a:tab pos="3617913" algn="l"/>
                <a:tab pos="4075113" algn="l"/>
                <a:tab pos="4532313" algn="l"/>
                <a:tab pos="4989513" algn="l"/>
                <a:tab pos="5446713" algn="l"/>
                <a:tab pos="5903913" algn="l"/>
                <a:tab pos="6361113" algn="l"/>
                <a:tab pos="6818313" algn="l"/>
                <a:tab pos="7275513" algn="l"/>
                <a:tab pos="7732713" algn="l"/>
                <a:tab pos="8189913" algn="l"/>
                <a:tab pos="8647113" algn="l"/>
                <a:tab pos="9104313" algn="l"/>
              </a:tabLst>
            </a:pPr>
            <a:endParaRPr lang="en-US" sz="2000" dirty="0" smtClean="0"/>
          </a:p>
          <a:p>
            <a:pPr>
              <a:buClrTx/>
              <a:buSzTx/>
              <a:buFont typeface="Arial"/>
              <a:buChar char="•"/>
              <a:tabLst>
                <a:tab pos="304800" algn="l"/>
                <a:tab pos="417513" algn="l"/>
                <a:tab pos="874713" algn="l"/>
                <a:tab pos="1331913" algn="l"/>
                <a:tab pos="1789113" algn="l"/>
                <a:tab pos="2246313" algn="l"/>
                <a:tab pos="2703513" algn="l"/>
                <a:tab pos="3160713" algn="l"/>
                <a:tab pos="3617913" algn="l"/>
                <a:tab pos="4075113" algn="l"/>
                <a:tab pos="4532313" algn="l"/>
                <a:tab pos="4989513" algn="l"/>
                <a:tab pos="5446713" algn="l"/>
                <a:tab pos="5903913" algn="l"/>
                <a:tab pos="6361113" algn="l"/>
                <a:tab pos="6818313" algn="l"/>
                <a:tab pos="7275513" algn="l"/>
                <a:tab pos="7732713" algn="l"/>
                <a:tab pos="8189913" algn="l"/>
                <a:tab pos="8647113" algn="l"/>
                <a:tab pos="9104313" algn="l"/>
              </a:tabLst>
            </a:pPr>
            <a:endParaRPr lang="en-US" sz="2000" dirty="0" smtClean="0"/>
          </a:p>
          <a:p>
            <a:pPr>
              <a:buClrTx/>
              <a:buSzTx/>
              <a:buFont typeface="Arial"/>
              <a:buChar char="•"/>
              <a:tabLst>
                <a:tab pos="304800" algn="l"/>
                <a:tab pos="417513" algn="l"/>
                <a:tab pos="874713" algn="l"/>
                <a:tab pos="1331913" algn="l"/>
                <a:tab pos="1789113" algn="l"/>
                <a:tab pos="2246313" algn="l"/>
                <a:tab pos="2703513" algn="l"/>
                <a:tab pos="3160713" algn="l"/>
                <a:tab pos="3617913" algn="l"/>
                <a:tab pos="4075113" algn="l"/>
                <a:tab pos="4532313" algn="l"/>
                <a:tab pos="4989513" algn="l"/>
                <a:tab pos="5446713" algn="l"/>
                <a:tab pos="5903913" algn="l"/>
                <a:tab pos="6361113" algn="l"/>
                <a:tab pos="6818313" algn="l"/>
                <a:tab pos="7275513" algn="l"/>
                <a:tab pos="7732713" algn="l"/>
                <a:tab pos="8189913" algn="l"/>
                <a:tab pos="8647113" algn="l"/>
                <a:tab pos="9104313" algn="l"/>
              </a:tabLst>
            </a:pPr>
            <a:r>
              <a:rPr lang="en-US" sz="2000" dirty="0" smtClean="0"/>
              <a:t>Plasma responds with characteristic frequencies driven by resonances</a:t>
            </a:r>
          </a:p>
          <a:p>
            <a:pPr lvl="1">
              <a:buClrTx/>
              <a:buSzTx/>
              <a:buFont typeface="Arial"/>
              <a:buChar char="•"/>
              <a:tabLst>
                <a:tab pos="304800" algn="l"/>
                <a:tab pos="417513" algn="l"/>
                <a:tab pos="874713" algn="l"/>
                <a:tab pos="1331913" algn="l"/>
                <a:tab pos="1789113" algn="l"/>
                <a:tab pos="2246313" algn="l"/>
                <a:tab pos="2703513" algn="l"/>
                <a:tab pos="3160713" algn="l"/>
                <a:tab pos="3617913" algn="l"/>
                <a:tab pos="4075113" algn="l"/>
                <a:tab pos="4532313" algn="l"/>
                <a:tab pos="4989513" algn="l"/>
                <a:tab pos="5446713" algn="l"/>
                <a:tab pos="5903913" algn="l"/>
                <a:tab pos="6361113" algn="l"/>
                <a:tab pos="6818313" algn="l"/>
                <a:tab pos="7275513" algn="l"/>
                <a:tab pos="7732713" algn="l"/>
                <a:tab pos="8189913" algn="l"/>
                <a:tab pos="8647113" algn="l"/>
                <a:tab pos="9104313" algn="l"/>
              </a:tabLst>
            </a:pPr>
            <a:r>
              <a:rPr lang="en-US" sz="1600" dirty="0" smtClean="0">
                <a:solidFill>
                  <a:srgbClr val="FF0000"/>
                </a:solidFill>
              </a:rPr>
              <a:t>Resonance</a:t>
            </a:r>
          </a:p>
          <a:p>
            <a:pPr lvl="1">
              <a:buClrTx/>
              <a:buSzTx/>
              <a:buFont typeface="Arial"/>
              <a:buChar char="•"/>
              <a:tabLst>
                <a:tab pos="304800" algn="l"/>
                <a:tab pos="417513" algn="l"/>
                <a:tab pos="874713" algn="l"/>
                <a:tab pos="1331913" algn="l"/>
                <a:tab pos="1789113" algn="l"/>
                <a:tab pos="2246313" algn="l"/>
                <a:tab pos="2703513" algn="l"/>
                <a:tab pos="3160713" algn="l"/>
                <a:tab pos="3617913" algn="l"/>
                <a:tab pos="4075113" algn="l"/>
                <a:tab pos="4532313" algn="l"/>
                <a:tab pos="4989513" algn="l"/>
                <a:tab pos="5446713" algn="l"/>
                <a:tab pos="5903913" algn="l"/>
                <a:tab pos="6361113" algn="l"/>
                <a:tab pos="6818313" algn="l"/>
                <a:tab pos="7275513" algn="l"/>
                <a:tab pos="7732713" algn="l"/>
                <a:tab pos="8189913" algn="l"/>
                <a:tab pos="8647113" algn="l"/>
                <a:tab pos="9104313" algn="l"/>
              </a:tabLst>
            </a:pPr>
            <a:endParaRPr lang="en-US" sz="1600" dirty="0" smtClean="0"/>
          </a:p>
          <a:p>
            <a:pPr lvl="1">
              <a:buClrTx/>
              <a:buSzTx/>
              <a:buFont typeface="Arial"/>
              <a:buChar char="•"/>
              <a:tabLst>
                <a:tab pos="304800" algn="l"/>
                <a:tab pos="417513" algn="l"/>
                <a:tab pos="874713" algn="l"/>
                <a:tab pos="1331913" algn="l"/>
                <a:tab pos="1789113" algn="l"/>
                <a:tab pos="2246313" algn="l"/>
                <a:tab pos="2703513" algn="l"/>
                <a:tab pos="3160713" algn="l"/>
                <a:tab pos="3617913" algn="l"/>
                <a:tab pos="4075113" algn="l"/>
                <a:tab pos="4532313" algn="l"/>
                <a:tab pos="4989513" algn="l"/>
                <a:tab pos="5446713" algn="l"/>
                <a:tab pos="5903913" algn="l"/>
                <a:tab pos="6361113" algn="l"/>
                <a:tab pos="6818313" algn="l"/>
                <a:tab pos="7275513" algn="l"/>
                <a:tab pos="7732713" algn="l"/>
                <a:tab pos="8189913" algn="l"/>
                <a:tab pos="8647113" algn="l"/>
                <a:tab pos="9104313" algn="l"/>
              </a:tabLst>
            </a:pPr>
            <a:r>
              <a:rPr lang="en-US" sz="1600" dirty="0" smtClean="0"/>
              <a:t>Linear response: </a:t>
            </a:r>
            <a:r>
              <a:rPr lang="en-US" sz="1600" dirty="0" smtClean="0">
                <a:solidFill>
                  <a:srgbClr val="FF0000"/>
                </a:solidFill>
              </a:rPr>
              <a:t>cold plasma theory</a:t>
            </a:r>
          </a:p>
          <a:p>
            <a:pPr lvl="1">
              <a:buClrTx/>
              <a:buSzTx/>
              <a:buFont typeface="Arial"/>
              <a:buChar char="•"/>
              <a:tabLst>
                <a:tab pos="304800" algn="l"/>
                <a:tab pos="417513" algn="l"/>
                <a:tab pos="874713" algn="l"/>
                <a:tab pos="1331913" algn="l"/>
                <a:tab pos="1789113" algn="l"/>
                <a:tab pos="2246313" algn="l"/>
                <a:tab pos="2703513" algn="l"/>
                <a:tab pos="3160713" algn="l"/>
                <a:tab pos="3617913" algn="l"/>
                <a:tab pos="4075113" algn="l"/>
                <a:tab pos="4532313" algn="l"/>
                <a:tab pos="4989513" algn="l"/>
                <a:tab pos="5446713" algn="l"/>
                <a:tab pos="5903913" algn="l"/>
                <a:tab pos="6361113" algn="l"/>
                <a:tab pos="6818313" algn="l"/>
                <a:tab pos="7275513" algn="l"/>
                <a:tab pos="7732713" algn="l"/>
                <a:tab pos="8189913" algn="l"/>
                <a:tab pos="8647113" algn="l"/>
                <a:tab pos="9104313" algn="l"/>
              </a:tabLst>
            </a:pPr>
            <a:endParaRPr lang="en-US" sz="1600" dirty="0" smtClean="0"/>
          </a:p>
          <a:p>
            <a:pPr lvl="1">
              <a:buClrTx/>
              <a:buSzTx/>
              <a:buFont typeface="Arial"/>
              <a:buChar char="•"/>
              <a:tabLst>
                <a:tab pos="304800" algn="l"/>
                <a:tab pos="417513" algn="l"/>
                <a:tab pos="874713" algn="l"/>
                <a:tab pos="1331913" algn="l"/>
                <a:tab pos="1789113" algn="l"/>
                <a:tab pos="2246313" algn="l"/>
                <a:tab pos="2703513" algn="l"/>
                <a:tab pos="3160713" algn="l"/>
                <a:tab pos="3617913" algn="l"/>
                <a:tab pos="4075113" algn="l"/>
                <a:tab pos="4532313" algn="l"/>
                <a:tab pos="4989513" algn="l"/>
                <a:tab pos="5446713" algn="l"/>
                <a:tab pos="5903913" algn="l"/>
                <a:tab pos="6361113" algn="l"/>
                <a:tab pos="6818313" algn="l"/>
                <a:tab pos="7275513" algn="l"/>
                <a:tab pos="7732713" algn="l"/>
                <a:tab pos="8189913" algn="l"/>
                <a:tab pos="8647113" algn="l"/>
                <a:tab pos="9104313" algn="l"/>
              </a:tabLst>
            </a:pPr>
            <a:endParaRPr lang="en-US" sz="1600" dirty="0"/>
          </a:p>
          <a:p>
            <a:pPr>
              <a:buClrTx/>
              <a:buSzTx/>
              <a:buFont typeface="Arial"/>
              <a:buChar char="•"/>
              <a:tabLst>
                <a:tab pos="304800" algn="l"/>
                <a:tab pos="417513" algn="l"/>
                <a:tab pos="874713" algn="l"/>
                <a:tab pos="1331913" algn="l"/>
                <a:tab pos="1789113" algn="l"/>
                <a:tab pos="2246313" algn="l"/>
                <a:tab pos="2703513" algn="l"/>
                <a:tab pos="3160713" algn="l"/>
                <a:tab pos="3617913" algn="l"/>
                <a:tab pos="4075113" algn="l"/>
                <a:tab pos="4532313" algn="l"/>
                <a:tab pos="4989513" algn="l"/>
                <a:tab pos="5446713" algn="l"/>
                <a:tab pos="5903913" algn="l"/>
                <a:tab pos="6361113" algn="l"/>
                <a:tab pos="6818313" algn="l"/>
                <a:tab pos="7275513" algn="l"/>
                <a:tab pos="7732713" algn="l"/>
                <a:tab pos="8189913" algn="l"/>
                <a:tab pos="8647113" algn="l"/>
                <a:tab pos="9104313" algn="l"/>
              </a:tabLst>
            </a:pPr>
            <a:endParaRPr lang="en-US" sz="2000" dirty="0"/>
          </a:p>
        </p:txBody>
      </p:sp>
      <p:pic>
        <p:nvPicPr>
          <p:cNvPr id="2" name="Picture 1" descr="prov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968377"/>
            <a:ext cx="3200400" cy="622423"/>
          </a:xfrm>
          <a:prstGeom prst="rect">
            <a:avLst/>
          </a:prstGeom>
        </p:spPr>
      </p:pic>
      <p:pic>
        <p:nvPicPr>
          <p:cNvPr id="3" name="Picture 2" descr="prov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755307"/>
            <a:ext cx="5486400" cy="1435693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5407922"/>
              </p:ext>
            </p:extLst>
          </p:nvPr>
        </p:nvGraphicFramePr>
        <p:xfrm>
          <a:off x="4051300" y="4838700"/>
          <a:ext cx="9779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6" name="Equation" r:id="rId6" imgW="533400" imgH="228600" progId="Equation.3">
                  <p:embed/>
                </p:oleObj>
              </mc:Choice>
              <mc:Fallback>
                <p:oleObj name="Equation" r:id="rId6" imgW="5334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51300" y="4838700"/>
                        <a:ext cx="9779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434201" y="2438400"/>
            <a:ext cx="11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tx1"/>
                </a:solidFill>
              </a:rPr>
              <a:t>k=n𝜔/c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864876"/>
            <a:ext cx="2743200" cy="5359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5791200"/>
            <a:ext cx="4572000" cy="5469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3600" y="1524000"/>
            <a:ext cx="2350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+mn-lt"/>
                <a:ea typeface="Arial Hebrew" charset="-79"/>
                <a:cs typeface="Arial Hebrew" charset="-79"/>
              </a:rPr>
              <a:t>Beam aligned to B </a:t>
            </a:r>
            <a:endParaRPr lang="en-US" sz="2000" dirty="0">
              <a:solidFill>
                <a:schemeClr val="tx1"/>
              </a:solidFill>
              <a:latin typeface="+mn-lt"/>
              <a:ea typeface="Arial Hebrew" charset="-79"/>
              <a:cs typeface="Arial Hebrew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256692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42900" y="76200"/>
            <a:ext cx="8340725" cy="746125"/>
          </a:xfrm>
          <a:ln/>
        </p:spPr>
        <p:txBody>
          <a:bodyPr lIns="0" tIns="0" rIns="0" bIns="0" anchor="ctr"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 smtClean="0"/>
              <a:t>II. Beam aligned to B field: zero pitch angle</a:t>
            </a:r>
            <a:endParaRPr lang="en-US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63513" y="995363"/>
            <a:ext cx="8769609" cy="5634037"/>
          </a:xfrm>
          <a:ln/>
        </p:spPr>
        <p:txBody>
          <a:bodyPr lIns="0" tIns="0" rIns="0" bIns="0"/>
          <a:lstStyle/>
          <a:p>
            <a:pPr>
              <a:buClrTx/>
              <a:buSzTx/>
              <a:buFont typeface="Arial"/>
              <a:buChar char="•"/>
              <a:tabLst>
                <a:tab pos="304800" algn="l"/>
                <a:tab pos="417513" algn="l"/>
                <a:tab pos="874713" algn="l"/>
                <a:tab pos="1331913" algn="l"/>
                <a:tab pos="1789113" algn="l"/>
                <a:tab pos="2246313" algn="l"/>
                <a:tab pos="2703513" algn="l"/>
                <a:tab pos="3160713" algn="l"/>
                <a:tab pos="3617913" algn="l"/>
                <a:tab pos="4075113" algn="l"/>
                <a:tab pos="4532313" algn="l"/>
                <a:tab pos="4989513" algn="l"/>
                <a:tab pos="5446713" algn="l"/>
                <a:tab pos="5903913" algn="l"/>
                <a:tab pos="6361113" algn="l"/>
                <a:tab pos="6818313" algn="l"/>
                <a:tab pos="7275513" algn="l"/>
                <a:tab pos="7732713" algn="l"/>
                <a:tab pos="8189913" algn="l"/>
                <a:tab pos="8647113" algn="l"/>
                <a:tab pos="9104313" algn="l"/>
              </a:tabLst>
            </a:pPr>
            <a:r>
              <a:rPr lang="en-US" sz="2000" dirty="0" smtClean="0"/>
              <a:t>Radiated power</a:t>
            </a:r>
          </a:p>
          <a:p>
            <a:pPr>
              <a:buClrTx/>
              <a:buSzTx/>
              <a:buFont typeface="Arial"/>
              <a:buChar char="•"/>
              <a:tabLst>
                <a:tab pos="304800" algn="l"/>
                <a:tab pos="417513" algn="l"/>
                <a:tab pos="874713" algn="l"/>
                <a:tab pos="1331913" algn="l"/>
                <a:tab pos="1789113" algn="l"/>
                <a:tab pos="2246313" algn="l"/>
                <a:tab pos="2703513" algn="l"/>
                <a:tab pos="3160713" algn="l"/>
                <a:tab pos="3617913" algn="l"/>
                <a:tab pos="4075113" algn="l"/>
                <a:tab pos="4532313" algn="l"/>
                <a:tab pos="4989513" algn="l"/>
                <a:tab pos="5446713" algn="l"/>
                <a:tab pos="5903913" algn="l"/>
                <a:tab pos="6361113" algn="l"/>
                <a:tab pos="6818313" algn="l"/>
                <a:tab pos="7275513" algn="l"/>
                <a:tab pos="7732713" algn="l"/>
                <a:tab pos="8189913" algn="l"/>
                <a:tab pos="8647113" algn="l"/>
                <a:tab pos="9104313" algn="l"/>
              </a:tabLst>
            </a:pPr>
            <a:endParaRPr lang="en-US" sz="2000" dirty="0"/>
          </a:p>
          <a:p>
            <a:pPr>
              <a:buClrTx/>
              <a:buSzTx/>
              <a:buFont typeface="Arial"/>
              <a:buChar char="•"/>
              <a:tabLst>
                <a:tab pos="304800" algn="l"/>
                <a:tab pos="417513" algn="l"/>
                <a:tab pos="874713" algn="l"/>
                <a:tab pos="1331913" algn="l"/>
                <a:tab pos="1789113" algn="l"/>
                <a:tab pos="2246313" algn="l"/>
                <a:tab pos="2703513" algn="l"/>
                <a:tab pos="3160713" algn="l"/>
                <a:tab pos="3617913" algn="l"/>
                <a:tab pos="4075113" algn="l"/>
                <a:tab pos="4532313" algn="l"/>
                <a:tab pos="4989513" algn="l"/>
                <a:tab pos="5446713" algn="l"/>
                <a:tab pos="5903913" algn="l"/>
                <a:tab pos="6361113" algn="l"/>
                <a:tab pos="6818313" algn="l"/>
                <a:tab pos="7275513" algn="l"/>
                <a:tab pos="7732713" algn="l"/>
                <a:tab pos="8189913" algn="l"/>
                <a:tab pos="8647113" algn="l"/>
                <a:tab pos="9104313" algn="l"/>
              </a:tabLst>
            </a:pPr>
            <a:endParaRPr lang="en-US" sz="2000" dirty="0" smtClean="0"/>
          </a:p>
          <a:p>
            <a:pPr>
              <a:buClrTx/>
              <a:buSzTx/>
              <a:buFont typeface="Arial"/>
              <a:buChar char="•"/>
              <a:tabLst>
                <a:tab pos="304800" algn="l"/>
                <a:tab pos="417513" algn="l"/>
                <a:tab pos="874713" algn="l"/>
                <a:tab pos="1331913" algn="l"/>
                <a:tab pos="1789113" algn="l"/>
                <a:tab pos="2246313" algn="l"/>
                <a:tab pos="2703513" algn="l"/>
                <a:tab pos="3160713" algn="l"/>
                <a:tab pos="3617913" algn="l"/>
                <a:tab pos="4075113" algn="l"/>
                <a:tab pos="4532313" algn="l"/>
                <a:tab pos="4989513" algn="l"/>
                <a:tab pos="5446713" algn="l"/>
                <a:tab pos="5903913" algn="l"/>
                <a:tab pos="6361113" algn="l"/>
                <a:tab pos="6818313" algn="l"/>
                <a:tab pos="7275513" algn="l"/>
                <a:tab pos="7732713" algn="l"/>
                <a:tab pos="8189913" algn="l"/>
                <a:tab pos="8647113" algn="l"/>
                <a:tab pos="9104313" algn="l"/>
              </a:tabLst>
            </a:pPr>
            <a:endParaRPr lang="en-US" sz="2000" dirty="0" smtClean="0"/>
          </a:p>
          <a:p>
            <a:pPr>
              <a:buClrTx/>
              <a:buSzTx/>
              <a:buFont typeface="Arial"/>
              <a:buChar char="•"/>
              <a:tabLst>
                <a:tab pos="304800" algn="l"/>
                <a:tab pos="417513" algn="l"/>
                <a:tab pos="874713" algn="l"/>
                <a:tab pos="1331913" algn="l"/>
                <a:tab pos="1789113" algn="l"/>
                <a:tab pos="2246313" algn="l"/>
                <a:tab pos="2703513" algn="l"/>
                <a:tab pos="3160713" algn="l"/>
                <a:tab pos="3617913" algn="l"/>
                <a:tab pos="4075113" algn="l"/>
                <a:tab pos="4532313" algn="l"/>
                <a:tab pos="4989513" algn="l"/>
                <a:tab pos="5446713" algn="l"/>
                <a:tab pos="5903913" algn="l"/>
                <a:tab pos="6361113" algn="l"/>
                <a:tab pos="6818313" algn="l"/>
                <a:tab pos="7275513" algn="l"/>
                <a:tab pos="7732713" algn="l"/>
                <a:tab pos="8189913" algn="l"/>
                <a:tab pos="8647113" algn="l"/>
                <a:tab pos="9104313" algn="l"/>
              </a:tabLst>
            </a:pPr>
            <a:r>
              <a:rPr lang="en-US" sz="2000" dirty="0" smtClean="0"/>
              <a:t>Carry out all integrations (using the Residue theorem): </a:t>
            </a:r>
            <a:r>
              <a:rPr lang="en-US" sz="2000" dirty="0" smtClean="0">
                <a:solidFill>
                  <a:srgbClr val="FF0000"/>
                </a:solidFill>
              </a:rPr>
              <a:t>two-mode response</a:t>
            </a:r>
          </a:p>
          <a:p>
            <a:pPr>
              <a:buClrTx/>
              <a:buSzTx/>
              <a:buFont typeface="Arial"/>
              <a:buChar char="•"/>
              <a:tabLst>
                <a:tab pos="304800" algn="l"/>
                <a:tab pos="417513" algn="l"/>
                <a:tab pos="874713" algn="l"/>
                <a:tab pos="1331913" algn="l"/>
                <a:tab pos="1789113" algn="l"/>
                <a:tab pos="2246313" algn="l"/>
                <a:tab pos="2703513" algn="l"/>
                <a:tab pos="3160713" algn="l"/>
                <a:tab pos="3617913" algn="l"/>
                <a:tab pos="4075113" algn="l"/>
                <a:tab pos="4532313" algn="l"/>
                <a:tab pos="4989513" algn="l"/>
                <a:tab pos="5446713" algn="l"/>
                <a:tab pos="5903913" algn="l"/>
                <a:tab pos="6361113" algn="l"/>
                <a:tab pos="6818313" algn="l"/>
                <a:tab pos="7275513" algn="l"/>
                <a:tab pos="7732713" algn="l"/>
                <a:tab pos="8189913" algn="l"/>
                <a:tab pos="8647113" algn="l"/>
                <a:tab pos="9104313" algn="l"/>
              </a:tabLst>
            </a:pPr>
            <a:endParaRPr lang="en-US" sz="2000" dirty="0"/>
          </a:p>
          <a:p>
            <a:pPr>
              <a:buClrTx/>
              <a:buSzTx/>
              <a:buFont typeface="Arial"/>
              <a:buChar char="•"/>
              <a:tabLst>
                <a:tab pos="304800" algn="l"/>
                <a:tab pos="417513" algn="l"/>
                <a:tab pos="874713" algn="l"/>
                <a:tab pos="1331913" algn="l"/>
                <a:tab pos="1789113" algn="l"/>
                <a:tab pos="2246313" algn="l"/>
                <a:tab pos="2703513" algn="l"/>
                <a:tab pos="3160713" algn="l"/>
                <a:tab pos="3617913" algn="l"/>
                <a:tab pos="4075113" algn="l"/>
                <a:tab pos="4532313" algn="l"/>
                <a:tab pos="4989513" algn="l"/>
                <a:tab pos="5446713" algn="l"/>
                <a:tab pos="5903913" algn="l"/>
                <a:tab pos="6361113" algn="l"/>
                <a:tab pos="6818313" algn="l"/>
                <a:tab pos="7275513" algn="l"/>
                <a:tab pos="7732713" algn="l"/>
                <a:tab pos="8189913" algn="l"/>
                <a:tab pos="8647113" algn="l"/>
                <a:tab pos="9104313" algn="l"/>
              </a:tabLst>
            </a:pPr>
            <a:endParaRPr lang="en-US" sz="2000" dirty="0" smtClean="0"/>
          </a:p>
          <a:p>
            <a:pPr>
              <a:buClrTx/>
              <a:buSzTx/>
              <a:buFont typeface="Arial"/>
              <a:buChar char="•"/>
              <a:tabLst>
                <a:tab pos="304800" algn="l"/>
                <a:tab pos="417513" algn="l"/>
                <a:tab pos="874713" algn="l"/>
                <a:tab pos="1331913" algn="l"/>
                <a:tab pos="1789113" algn="l"/>
                <a:tab pos="2246313" algn="l"/>
                <a:tab pos="2703513" algn="l"/>
                <a:tab pos="3160713" algn="l"/>
                <a:tab pos="3617913" algn="l"/>
                <a:tab pos="4075113" algn="l"/>
                <a:tab pos="4532313" algn="l"/>
                <a:tab pos="4989513" algn="l"/>
                <a:tab pos="5446713" algn="l"/>
                <a:tab pos="5903913" algn="l"/>
                <a:tab pos="6361113" algn="l"/>
                <a:tab pos="6818313" algn="l"/>
                <a:tab pos="7275513" algn="l"/>
                <a:tab pos="7732713" algn="l"/>
                <a:tab pos="8189913" algn="l"/>
                <a:tab pos="8647113" algn="l"/>
                <a:tab pos="9104313" algn="l"/>
              </a:tabLst>
            </a:pPr>
            <a:endParaRPr lang="en-US" sz="2000" dirty="0" smtClean="0"/>
          </a:p>
          <a:p>
            <a:pPr>
              <a:buClrTx/>
              <a:buSzTx/>
              <a:buFont typeface="Arial"/>
              <a:buChar char="•"/>
              <a:tabLst>
                <a:tab pos="304800" algn="l"/>
                <a:tab pos="417513" algn="l"/>
                <a:tab pos="874713" algn="l"/>
                <a:tab pos="1331913" algn="l"/>
                <a:tab pos="1789113" algn="l"/>
                <a:tab pos="2246313" algn="l"/>
                <a:tab pos="2703513" algn="l"/>
                <a:tab pos="3160713" algn="l"/>
                <a:tab pos="3617913" algn="l"/>
                <a:tab pos="4075113" algn="l"/>
                <a:tab pos="4532313" algn="l"/>
                <a:tab pos="4989513" algn="l"/>
                <a:tab pos="5446713" algn="l"/>
                <a:tab pos="5903913" algn="l"/>
                <a:tab pos="6361113" algn="l"/>
                <a:tab pos="6818313" algn="l"/>
                <a:tab pos="7275513" algn="l"/>
                <a:tab pos="7732713" algn="l"/>
                <a:tab pos="8189913" algn="l"/>
                <a:tab pos="8647113" algn="l"/>
                <a:tab pos="9104313" algn="l"/>
              </a:tabLst>
            </a:pPr>
            <a:r>
              <a:rPr lang="en-US" sz="2000" dirty="0">
                <a:solidFill>
                  <a:srgbClr val="FF0000"/>
                </a:solidFill>
              </a:rPr>
              <a:t>S</a:t>
            </a:r>
            <a:r>
              <a:rPr lang="en-US" sz="2000" dirty="0" smtClean="0">
                <a:solidFill>
                  <a:srgbClr val="FF0000"/>
                </a:solidFill>
              </a:rPr>
              <a:t>ingle-mode regime</a:t>
            </a:r>
          </a:p>
          <a:p>
            <a:pPr>
              <a:buClrTx/>
              <a:buSzTx/>
              <a:buFont typeface="Arial"/>
              <a:buChar char="•"/>
              <a:tabLst>
                <a:tab pos="304800" algn="l"/>
                <a:tab pos="417513" algn="l"/>
                <a:tab pos="874713" algn="l"/>
                <a:tab pos="1331913" algn="l"/>
                <a:tab pos="1789113" algn="l"/>
                <a:tab pos="2246313" algn="l"/>
                <a:tab pos="2703513" algn="l"/>
                <a:tab pos="3160713" algn="l"/>
                <a:tab pos="3617913" algn="l"/>
                <a:tab pos="4075113" algn="l"/>
                <a:tab pos="4532313" algn="l"/>
                <a:tab pos="4989513" algn="l"/>
                <a:tab pos="5446713" algn="l"/>
                <a:tab pos="5903913" algn="l"/>
                <a:tab pos="6361113" algn="l"/>
                <a:tab pos="6818313" algn="l"/>
                <a:tab pos="7275513" algn="l"/>
                <a:tab pos="7732713" algn="l"/>
                <a:tab pos="8189913" algn="l"/>
                <a:tab pos="8647113" algn="l"/>
                <a:tab pos="9104313" algn="l"/>
              </a:tabLst>
            </a:pPr>
            <a:endParaRPr lang="en-US" sz="2000" dirty="0"/>
          </a:p>
          <a:p>
            <a:pPr>
              <a:buClrTx/>
              <a:buSzTx/>
              <a:buFont typeface="Arial"/>
              <a:buChar char="•"/>
              <a:tabLst>
                <a:tab pos="304800" algn="l"/>
                <a:tab pos="417513" algn="l"/>
                <a:tab pos="874713" algn="l"/>
                <a:tab pos="1331913" algn="l"/>
                <a:tab pos="1789113" algn="l"/>
                <a:tab pos="2246313" algn="l"/>
                <a:tab pos="2703513" algn="l"/>
                <a:tab pos="3160713" algn="l"/>
                <a:tab pos="3617913" algn="l"/>
                <a:tab pos="4075113" algn="l"/>
                <a:tab pos="4532313" algn="l"/>
                <a:tab pos="4989513" algn="l"/>
                <a:tab pos="5446713" algn="l"/>
                <a:tab pos="5903913" algn="l"/>
                <a:tab pos="6361113" algn="l"/>
                <a:tab pos="6818313" algn="l"/>
                <a:tab pos="7275513" algn="l"/>
                <a:tab pos="7732713" algn="l"/>
                <a:tab pos="8189913" algn="l"/>
                <a:tab pos="8647113" algn="l"/>
                <a:tab pos="9104313" algn="l"/>
              </a:tabLst>
            </a:pPr>
            <a:endParaRPr lang="en-US" sz="2000" dirty="0" smtClean="0"/>
          </a:p>
          <a:p>
            <a:pPr>
              <a:buClrTx/>
              <a:buSzTx/>
              <a:buFont typeface="Arial"/>
              <a:buChar char="•"/>
              <a:tabLst>
                <a:tab pos="304800" algn="l"/>
                <a:tab pos="417513" algn="l"/>
                <a:tab pos="874713" algn="l"/>
                <a:tab pos="1331913" algn="l"/>
                <a:tab pos="1789113" algn="l"/>
                <a:tab pos="2246313" algn="l"/>
                <a:tab pos="2703513" algn="l"/>
                <a:tab pos="3160713" algn="l"/>
                <a:tab pos="3617913" algn="l"/>
                <a:tab pos="4075113" algn="l"/>
                <a:tab pos="4532313" algn="l"/>
                <a:tab pos="4989513" algn="l"/>
                <a:tab pos="5446713" algn="l"/>
                <a:tab pos="5903913" algn="l"/>
                <a:tab pos="6361113" algn="l"/>
                <a:tab pos="6818313" algn="l"/>
                <a:tab pos="7275513" algn="l"/>
                <a:tab pos="7732713" algn="l"/>
                <a:tab pos="8189913" algn="l"/>
                <a:tab pos="8647113" algn="l"/>
                <a:tab pos="9104313" algn="l"/>
              </a:tabLst>
            </a:pPr>
            <a:endParaRPr lang="en-US" sz="2000" dirty="0"/>
          </a:p>
          <a:p>
            <a:pPr>
              <a:buClrTx/>
              <a:buSzTx/>
              <a:buFont typeface="Arial"/>
              <a:buChar char="•"/>
              <a:tabLst>
                <a:tab pos="304800" algn="l"/>
                <a:tab pos="417513" algn="l"/>
                <a:tab pos="874713" algn="l"/>
                <a:tab pos="1331913" algn="l"/>
                <a:tab pos="1789113" algn="l"/>
                <a:tab pos="2246313" algn="l"/>
                <a:tab pos="2703513" algn="l"/>
                <a:tab pos="3160713" algn="l"/>
                <a:tab pos="3617913" algn="l"/>
                <a:tab pos="4075113" algn="l"/>
                <a:tab pos="4532313" algn="l"/>
                <a:tab pos="4989513" algn="l"/>
                <a:tab pos="5446713" algn="l"/>
                <a:tab pos="5903913" algn="l"/>
                <a:tab pos="6361113" algn="l"/>
                <a:tab pos="6818313" algn="l"/>
                <a:tab pos="7275513" algn="l"/>
                <a:tab pos="7732713" algn="l"/>
                <a:tab pos="8189913" algn="l"/>
                <a:tab pos="8647113" algn="l"/>
                <a:tab pos="9104313" algn="l"/>
              </a:tabLst>
            </a:pPr>
            <a:endParaRPr lang="en-US" sz="2000" dirty="0" smtClean="0"/>
          </a:p>
          <a:p>
            <a:pPr marL="0" indent="0">
              <a:buClrTx/>
              <a:buSzTx/>
              <a:tabLst>
                <a:tab pos="304800" algn="l"/>
                <a:tab pos="417513" algn="l"/>
                <a:tab pos="874713" algn="l"/>
                <a:tab pos="1331913" algn="l"/>
                <a:tab pos="1789113" algn="l"/>
                <a:tab pos="2246313" algn="l"/>
                <a:tab pos="2703513" algn="l"/>
                <a:tab pos="3160713" algn="l"/>
                <a:tab pos="3617913" algn="l"/>
                <a:tab pos="4075113" algn="l"/>
                <a:tab pos="4532313" algn="l"/>
                <a:tab pos="4989513" algn="l"/>
                <a:tab pos="5446713" algn="l"/>
                <a:tab pos="5903913" algn="l"/>
                <a:tab pos="6361113" algn="l"/>
                <a:tab pos="6818313" algn="l"/>
                <a:tab pos="7275513" algn="l"/>
                <a:tab pos="7732713" algn="l"/>
                <a:tab pos="8189913" algn="l"/>
                <a:tab pos="8647113" algn="l"/>
                <a:tab pos="9104313" algn="l"/>
              </a:tabLst>
            </a:pPr>
            <a:endParaRPr lang="en-US" sz="20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64866"/>
            <a:ext cx="9144000" cy="128309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77188" y="4195763"/>
            <a:ext cx="1223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8000"/>
                </a:solidFill>
              </a:rPr>
              <a:t>Spatial </a:t>
            </a:r>
          </a:p>
          <a:p>
            <a:pPr algn="ctr"/>
            <a:r>
              <a:rPr lang="en-US" sz="2000" dirty="0" smtClean="0">
                <a:solidFill>
                  <a:srgbClr val="008000"/>
                </a:solidFill>
              </a:rPr>
              <a:t>coherence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15" name="Left Brace 14"/>
          <p:cNvSpPr/>
          <p:nvPr/>
        </p:nvSpPr>
        <p:spPr bwMode="auto">
          <a:xfrm rot="16200000">
            <a:off x="4152900" y="3319462"/>
            <a:ext cx="76200" cy="1676400"/>
          </a:xfrm>
          <a:prstGeom prst="leftBrace">
            <a:avLst/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8000"/>
              </a:solidFill>
              <a:effectLst/>
              <a:latin typeface="Times New Roman" charset="0"/>
              <a:ea typeface="ＭＳ Ｐゴシック" charset="0"/>
              <a:cs typeface="DejaVu Sans" charset="0"/>
            </a:endParaRPr>
          </a:p>
        </p:txBody>
      </p:sp>
      <p:sp>
        <p:nvSpPr>
          <p:cNvPr id="16" name="Left Brace 15"/>
          <p:cNvSpPr/>
          <p:nvPr/>
        </p:nvSpPr>
        <p:spPr bwMode="auto">
          <a:xfrm rot="16200000">
            <a:off x="6149340" y="3334703"/>
            <a:ext cx="45719" cy="1676400"/>
          </a:xfrm>
          <a:prstGeom prst="leftBrace">
            <a:avLst/>
          </a:prstGeom>
          <a:solidFill>
            <a:srgbClr val="00B0F0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8000"/>
              </a:solidFill>
              <a:effectLst/>
              <a:latin typeface="Times New Roman" charset="0"/>
              <a:ea typeface="ＭＳ Ｐゴシック" charset="0"/>
              <a:cs typeface="DejaVu Sans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29788" y="4195763"/>
            <a:ext cx="1223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B0F0"/>
                </a:solidFill>
              </a:rPr>
              <a:t>Temporal</a:t>
            </a:r>
          </a:p>
          <a:p>
            <a:pPr algn="ctr"/>
            <a:r>
              <a:rPr lang="en-US" sz="2000" dirty="0" smtClean="0">
                <a:solidFill>
                  <a:srgbClr val="00B0F0"/>
                </a:solidFill>
              </a:rPr>
              <a:t>coherence</a:t>
            </a:r>
            <a:endParaRPr lang="en-US" sz="2000" dirty="0">
              <a:solidFill>
                <a:srgbClr val="00B0F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50396" y="4195763"/>
            <a:ext cx="24416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tx1"/>
                </a:solidFill>
              </a:rPr>
              <a:t>Farrell&amp;Goertz</a:t>
            </a:r>
            <a:r>
              <a:rPr lang="en-US" sz="2000" dirty="0" smtClean="0">
                <a:solidFill>
                  <a:schemeClr val="tx1"/>
                </a:solidFill>
              </a:rPr>
              <a:t> 90</a:t>
            </a:r>
          </a:p>
          <a:p>
            <a:r>
              <a:rPr lang="en-US" sz="2000" dirty="0" err="1" smtClean="0">
                <a:solidFill>
                  <a:schemeClr val="tx1"/>
                </a:solidFill>
              </a:rPr>
              <a:t>Harker&amp;Banks</a:t>
            </a:r>
            <a:r>
              <a:rPr lang="en-US" sz="2000" dirty="0" smtClean="0">
                <a:solidFill>
                  <a:schemeClr val="tx1"/>
                </a:solidFill>
              </a:rPr>
              <a:t> 84, </a:t>
            </a:r>
            <a:r>
              <a:rPr lang="is-IS" sz="2000" dirty="0" smtClean="0">
                <a:solidFill>
                  <a:schemeClr val="tx1"/>
                </a:solidFill>
              </a:rPr>
              <a:t>…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352800"/>
            <a:ext cx="8229600" cy="7650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410200"/>
            <a:ext cx="8229600" cy="8690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29601" y="1600200"/>
            <a:ext cx="11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tx1"/>
                </a:solidFill>
              </a:rPr>
              <a:t>k=n𝜔/c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1173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II. Two coupling regimes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62600" y="5867400"/>
            <a:ext cx="3145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𝜔</a:t>
            </a:r>
            <a:r>
              <a:rPr lang="en-US" baseline="-25000" dirty="0" err="1" smtClean="0">
                <a:solidFill>
                  <a:schemeClr val="tx1"/>
                </a:solidFill>
              </a:rPr>
              <a:t>pe</a:t>
            </a:r>
            <a:r>
              <a:rPr lang="en-US" dirty="0" smtClean="0">
                <a:solidFill>
                  <a:schemeClr val="tx1"/>
                </a:solidFill>
              </a:rPr>
              <a:t>/𝜔</a:t>
            </a:r>
            <a:r>
              <a:rPr lang="en-US" baseline="-25000" dirty="0" err="1" smtClean="0">
                <a:solidFill>
                  <a:schemeClr val="tx1"/>
                </a:solidFill>
              </a:rPr>
              <a:t>ce</a:t>
            </a:r>
            <a:r>
              <a:rPr lang="en-US" dirty="0" smtClean="0">
                <a:solidFill>
                  <a:schemeClr val="tx1"/>
                </a:solidFill>
              </a:rPr>
              <a:t>=2, m</a:t>
            </a:r>
            <a:r>
              <a:rPr lang="en-US" baseline="-25000" dirty="0" smtClean="0">
                <a:solidFill>
                  <a:schemeClr val="tx1"/>
                </a:solidFill>
              </a:rPr>
              <a:t>i</a:t>
            </a:r>
            <a:r>
              <a:rPr lang="en-US" dirty="0" smtClean="0">
                <a:solidFill>
                  <a:schemeClr val="tx1"/>
                </a:solidFill>
              </a:rPr>
              <a:t>/m</a:t>
            </a:r>
            <a:r>
              <a:rPr lang="en-US" baseline="-25000" dirty="0" smtClean="0">
                <a:solidFill>
                  <a:schemeClr val="tx1"/>
                </a:solidFill>
              </a:rPr>
              <a:t>e</a:t>
            </a:r>
            <a:r>
              <a:rPr lang="en-US" dirty="0" smtClean="0">
                <a:solidFill>
                  <a:schemeClr val="tx1"/>
                </a:solidFill>
              </a:rPr>
              <a:t>=1836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01862"/>
            <a:ext cx="4572000" cy="43845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114800" y="2975428"/>
                <a:ext cx="269625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9C222CD1-5857-A043-8C37-4788A31EA473}" type="mathplaceholder">
                        <a:rPr lang="en-US" i="1" smtClean="0">
                          <a:latin typeface="Cambria Math" charset="0"/>
                        </a:rPr>
                        <a:t>Type equation here.</a:t>
                      </a:fl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2975428"/>
                <a:ext cx="2696251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3167" t="-139344" r="-2262" b="-177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29667" y="5553466"/>
                <a:ext cx="1151533" cy="6949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Ω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bg-BG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𝜔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𝑐𝑒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667" y="5553466"/>
                <a:ext cx="1151533" cy="69493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514600" y="5508402"/>
                <a:ext cx="1786066" cy="968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𝑃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∝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bg-BG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  <m:acc>
                                <m:accPr>
                                  <m:chr m:val="̅"/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𝑃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Ω</m:t>
                              </m:r>
                            </m:den>
                          </m:f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Ω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5508402"/>
                <a:ext cx="1786066" cy="96859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724400" y="2057400"/>
            <a:ext cx="438844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Whistler and X modes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Resonances</a:t>
            </a:r>
          </a:p>
          <a:p>
            <a:pPr marL="1085850" lvl="1" indent="-342900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Lower-hybrid frequency</a:t>
            </a:r>
          </a:p>
          <a:p>
            <a:pPr marL="1085850" lvl="1" indent="-342900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Upper-hybrid frequency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Yields logarithmic singularities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The total power diverges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885429" y="4611599"/>
                <a:ext cx="381771" cy="2652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𝜔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𝑝𝑒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5429" y="4611599"/>
                <a:ext cx="381771" cy="265201"/>
              </a:xfrm>
              <a:prstGeom prst="rect">
                <a:avLst/>
              </a:prstGeom>
              <a:blipFill rotWithShape="0">
                <a:blip r:embed="rId6"/>
                <a:stretch>
                  <a:fillRect l="-6349" r="-1587" b="-20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397156" y="1371600"/>
                <a:ext cx="40344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𝜔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𝑢h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156" y="1371600"/>
                <a:ext cx="403444" cy="246221"/>
              </a:xfrm>
              <a:prstGeom prst="rect">
                <a:avLst/>
              </a:prstGeom>
              <a:blipFill rotWithShape="0">
                <a:blip r:embed="rId7"/>
                <a:stretch>
                  <a:fillRect l="-5970" r="-1493" b="-1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362200" y="4648200"/>
                <a:ext cx="36253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𝜔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𝑐𝑒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4648200"/>
                <a:ext cx="362535" cy="246221"/>
              </a:xfrm>
              <a:prstGeom prst="rect">
                <a:avLst/>
              </a:prstGeom>
              <a:blipFill rotWithShape="0">
                <a:blip r:embed="rId8"/>
                <a:stretch>
                  <a:fillRect l="-847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14400" y="2725579"/>
                <a:ext cx="358560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𝜔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𝑙h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2725579"/>
                <a:ext cx="358560" cy="246221"/>
              </a:xfrm>
              <a:prstGeom prst="rect">
                <a:avLst/>
              </a:prstGeom>
              <a:blipFill rotWithShape="0">
                <a:blip r:embed="rId9"/>
                <a:stretch>
                  <a:fillRect l="-6780" b="-17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019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7488"/>
            <a:ext cx="9144000" cy="800100"/>
          </a:xfrm>
        </p:spPr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</a:rPr>
              <a:t>III. Finite pitch angle suggests radiation dominated by X mode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990600"/>
            <a:ext cx="891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Several mechanisms can yield a finite radiated power:</a:t>
            </a:r>
          </a:p>
          <a:p>
            <a:pPr marL="1085850" lvl="1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accent2"/>
                </a:solidFill>
              </a:rPr>
              <a:t>Finite pitch angle</a:t>
            </a:r>
            <a:r>
              <a:rPr lang="en-US" sz="2000" dirty="0" smtClean="0">
                <a:solidFill>
                  <a:schemeClr val="tx1"/>
                </a:solidFill>
              </a:rPr>
              <a:t>, nonlinearities, kinetic physics, collisions </a:t>
            </a:r>
            <a:r>
              <a:rPr lang="is-IS" sz="2000" dirty="0" smtClean="0">
                <a:solidFill>
                  <a:schemeClr val="tx1"/>
                </a:solidFill>
              </a:rPr>
              <a:t>…</a:t>
            </a:r>
          </a:p>
          <a:p>
            <a:pPr marL="1085850" lvl="1" indent="-342900">
              <a:buFont typeface="Arial" charset="0"/>
              <a:buChar char="•"/>
            </a:pPr>
            <a:r>
              <a:rPr lang="en-US" sz="2000" dirty="0">
                <a:solidFill>
                  <a:schemeClr val="accent2"/>
                </a:solidFill>
              </a:rPr>
              <a:t>Finite pitch </a:t>
            </a:r>
            <a:r>
              <a:rPr lang="en-US" sz="2000" dirty="0" smtClean="0">
                <a:solidFill>
                  <a:schemeClr val="accent2"/>
                </a:solidFill>
              </a:rPr>
              <a:t>angle: </a:t>
            </a:r>
            <a:r>
              <a:rPr lang="en-US" sz="2000" dirty="0" smtClean="0">
                <a:solidFill>
                  <a:schemeClr val="tx1"/>
                </a:solidFill>
              </a:rPr>
              <a:t>resonances </a:t>
            </a:r>
            <a:r>
              <a:rPr lang="en-US" sz="2000" dirty="0">
                <a:solidFill>
                  <a:schemeClr val="tx1"/>
                </a:solidFill>
              </a:rPr>
              <a:t>are still present, but are now </a:t>
            </a:r>
            <a:r>
              <a:rPr lang="en-US" sz="2000" dirty="0" err="1">
                <a:solidFill>
                  <a:schemeClr val="tx1"/>
                </a:solidFill>
              </a:rPr>
              <a:t>integrable</a:t>
            </a:r>
            <a:endParaRPr lang="en-US" sz="2000" dirty="0">
              <a:solidFill>
                <a:schemeClr val="tx1"/>
              </a:solidFill>
            </a:endParaRPr>
          </a:p>
          <a:p>
            <a:pPr marL="1085850" lvl="1" indent="-342900">
              <a:buFont typeface="Arial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2590800" y="2133600"/>
            <a:ext cx="10820400" cy="3683000"/>
            <a:chOff x="-2590800" y="2184400"/>
            <a:chExt cx="10820400" cy="3683000"/>
          </a:xfrm>
        </p:grpSpPr>
        <p:grpSp>
          <p:nvGrpSpPr>
            <p:cNvPr id="11" name="Group 10"/>
            <p:cNvGrpSpPr/>
            <p:nvPr/>
          </p:nvGrpSpPr>
          <p:grpSpPr>
            <a:xfrm>
              <a:off x="-2590800" y="2184400"/>
              <a:ext cx="10820400" cy="3683000"/>
              <a:chOff x="-2628900" y="1955800"/>
              <a:chExt cx="10820400" cy="3683000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0600" y="1955800"/>
                <a:ext cx="7200900" cy="360680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628900" y="1955800"/>
                <a:ext cx="7200900" cy="3606800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 bwMode="auto">
              <a:xfrm>
                <a:off x="-285750" y="1955800"/>
                <a:ext cx="1257300" cy="36830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charset="0"/>
                  <a:ea typeface="ＭＳ Ｐゴシック" charset="0"/>
                  <a:cs typeface="DejaVu Sans" charset="0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2795093" y="2514600"/>
              <a:ext cx="11673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X mode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19800" y="2510135"/>
              <a:ext cx="19351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chemeClr val="tx1"/>
                  </a:solidFill>
                </a:rPr>
                <a:t>whistler </a:t>
              </a:r>
              <a:r>
                <a:rPr lang="en-US" dirty="0" smtClean="0">
                  <a:solidFill>
                    <a:schemeClr val="tx1"/>
                  </a:solidFill>
                </a:rPr>
                <a:t>mode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14500" y="4349690"/>
              <a:ext cx="15135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tx1"/>
                  </a:solidFill>
                </a:rPr>
                <a:t>α pitch angle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08563" y="5692914"/>
            <a:ext cx="82830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Can we really trust total radiated power with finite pitch angle? </a:t>
            </a:r>
            <a:r>
              <a:rPr lang="en-US" sz="2000" dirty="0" smtClean="0">
                <a:solidFill>
                  <a:schemeClr val="tx1"/>
                </a:solidFill>
              </a:rPr>
              <a:t>In general NO!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Cold-plasma theory breaks down at resonances. </a:t>
            </a:r>
            <a:r>
              <a:rPr lang="en-US" sz="2000" dirty="0" smtClean="0">
                <a:solidFill>
                  <a:srgbClr val="FF0000"/>
                </a:solidFill>
              </a:rPr>
              <a:t>Need simulations!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DejaVu Sans"/>
      </a:majorFont>
      <a:minorFont>
        <a:latin typeface="Arial"/>
        <a:ea typeface="ＭＳ Ｐゴシック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ＭＳ Ｐゴシック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ＭＳ Ｐゴシック" charset="0"/>
            <a:cs typeface="DejaVu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DejaVu Sans"/>
      </a:majorFont>
      <a:minorFont>
        <a:latin typeface="Arial"/>
        <a:ea typeface="ＭＳ Ｐゴシック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ＭＳ Ｐゴシック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ＭＳ Ｐゴシック" charset="0"/>
            <a:cs typeface="DejaVu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46648</TotalTime>
  <Words>1189</Words>
  <Application>Microsoft Macintosh PowerPoint</Application>
  <PresentationFormat>On-screen Show (4:3)</PresentationFormat>
  <Paragraphs>206</Paragraphs>
  <Slides>21</Slides>
  <Notes>4</Notes>
  <HiddenSlides>0</HiddenSlides>
  <MMClips>4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Arial Hebrew</vt:lpstr>
      <vt:lpstr>Cambria Math</vt:lpstr>
      <vt:lpstr>DejaVu LGC Sans</vt:lpstr>
      <vt:lpstr>DejaVu Sans</vt:lpstr>
      <vt:lpstr>ＭＳ Ｐゴシック</vt:lpstr>
      <vt:lpstr>Times New Roman</vt:lpstr>
      <vt:lpstr>Office Theme</vt:lpstr>
      <vt:lpstr>Office Theme</vt:lpstr>
      <vt:lpstr>Equation</vt:lpstr>
      <vt:lpstr>Beam-plasma coupling physics in support of active experiments</vt:lpstr>
      <vt:lpstr>Outline</vt:lpstr>
      <vt:lpstr>I. There is renewed interest in space experiments with e-beams, driven by new technological developments</vt:lpstr>
      <vt:lpstr>I. e-beam could be used to establish magnetic field line connectivity unambiguously, over vast regions of near Earth space, to address longstanding magnetosphere-ionosphere coupling questions</vt:lpstr>
      <vt:lpstr>I. e-beams could be used for radiation belt remediation (RBR)</vt:lpstr>
      <vt:lpstr>II. Radiation theory</vt:lpstr>
      <vt:lpstr>II. Beam aligned to B field: zero pitch angle</vt:lpstr>
      <vt:lpstr>II. Two coupling regimes</vt:lpstr>
      <vt:lpstr>III. Finite pitch angle suggests radiation dominated by X mode</vt:lpstr>
      <vt:lpstr>III. Simulations</vt:lpstr>
      <vt:lpstr>III. SPS simulations (used as a 2-fluid solver) </vt:lpstr>
      <vt:lpstr>III. 100 keV beam</vt:lpstr>
      <vt:lpstr>III. Spectra: 15 keV and 100 keV</vt:lpstr>
      <vt:lpstr>III. Total radiated power</vt:lpstr>
      <vt:lpstr>III. Efficiency (for a single pulse)</vt:lpstr>
      <vt:lpstr>III. Coherence effects are important: beam modulation or pitch angle allow one to select between the 2 regimes </vt:lpstr>
      <vt:lpstr>IV. Wave-particle interaction (preliminary)</vt:lpstr>
      <vt:lpstr>Scattering: preliminaries</vt:lpstr>
      <vt:lpstr>IV. Whistler mode:</vt:lpstr>
      <vt:lpstr>IV. X mode:</vt:lpstr>
      <vt:lpstr>V. Summary</vt:lpstr>
    </vt:vector>
  </TitlesOfParts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IM 1</dc:creator>
  <cp:lastModifiedBy>Microsoft Office User</cp:lastModifiedBy>
  <cp:revision>308</cp:revision>
  <cp:lastPrinted>2017-05-24T14:11:41Z</cp:lastPrinted>
  <dcterms:created xsi:type="dcterms:W3CDTF">1601-01-01T00:00:00Z</dcterms:created>
  <dcterms:modified xsi:type="dcterms:W3CDTF">2017-12-18T21:32:56Z</dcterms:modified>
</cp:coreProperties>
</file>